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91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59" r:id="rId10"/>
    <p:sldId id="267" r:id="rId11"/>
    <p:sldId id="268" r:id="rId12"/>
    <p:sldId id="270" r:id="rId13"/>
    <p:sldId id="288" r:id="rId14"/>
    <p:sldId id="266" r:id="rId15"/>
    <p:sldId id="271" r:id="rId16"/>
    <p:sldId id="284" r:id="rId17"/>
    <p:sldId id="285" r:id="rId18"/>
    <p:sldId id="276" r:id="rId19"/>
    <p:sldId id="275" r:id="rId20"/>
    <p:sldId id="279" r:id="rId21"/>
    <p:sldId id="287" r:id="rId22"/>
    <p:sldId id="278" r:id="rId23"/>
    <p:sldId id="286" r:id="rId24"/>
    <p:sldId id="277" r:id="rId25"/>
    <p:sldId id="29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B6D82-8E7B-4597-A1FD-720C607B155C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D9B1D-D95E-4993-9ABF-37D21C709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14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9B1D-D95E-4993-9ABF-37D21C7098C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51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CF95-DEBD-46AA-98B9-906E7D0F8F3E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CF2C-4988-48E8-873F-AA43974F5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CF95-DEBD-46AA-98B9-906E7D0F8F3E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CF2C-4988-48E8-873F-AA43974F5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CF95-DEBD-46AA-98B9-906E7D0F8F3E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CF2C-4988-48E8-873F-AA43974F577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CF95-DEBD-46AA-98B9-906E7D0F8F3E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CF2C-4988-48E8-873F-AA43974F577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CF95-DEBD-46AA-98B9-906E7D0F8F3E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CF2C-4988-48E8-873F-AA43974F5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CF95-DEBD-46AA-98B9-906E7D0F8F3E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CF2C-4988-48E8-873F-AA43974F577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CF95-DEBD-46AA-98B9-906E7D0F8F3E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CF2C-4988-48E8-873F-AA43974F5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CF95-DEBD-46AA-98B9-906E7D0F8F3E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CF2C-4988-48E8-873F-AA43974F5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CF95-DEBD-46AA-98B9-906E7D0F8F3E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CF2C-4988-48E8-873F-AA43974F5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CF95-DEBD-46AA-98B9-906E7D0F8F3E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CF2C-4988-48E8-873F-AA43974F577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CF95-DEBD-46AA-98B9-906E7D0F8F3E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2CF2C-4988-48E8-873F-AA43974F577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FFCCF95-DEBD-46AA-98B9-906E7D0F8F3E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762CF2C-4988-48E8-873F-AA43974F577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Микробиологический мониторинг воздуха       помещений школы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/>
              <a:t>Исследовательская работа ученицы 8А класса </a:t>
            </a:r>
          </a:p>
          <a:p>
            <a:pPr marL="0" indent="0" algn="ctr">
              <a:buNone/>
            </a:pPr>
            <a:r>
              <a:rPr lang="ru-RU" b="1" dirty="0" smtClean="0"/>
              <a:t>Лавриненко Екатерины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sz="1800" dirty="0" smtClean="0"/>
              <a:t>Руководитель Балденкова Галина Яковлевна</a:t>
            </a:r>
          </a:p>
          <a:p>
            <a:pPr marL="0" indent="0" algn="ctr">
              <a:buNone/>
            </a:pPr>
            <a:r>
              <a:rPr lang="ru-RU" sz="1800" dirty="0" smtClean="0"/>
              <a:t>2022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МБОУ «Школа №2» </a:t>
            </a:r>
            <a:br>
              <a:rPr lang="ru-RU" sz="2400" dirty="0" smtClean="0"/>
            </a:br>
            <a:r>
              <a:rPr lang="ru-RU" sz="2400" dirty="0" smtClean="0"/>
              <a:t>г. Юрьев-Польского Владимирской области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270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Через 5  дней </a:t>
            </a:r>
            <a:r>
              <a:rPr lang="ru-RU" sz="3200" b="1" dirty="0" smtClean="0"/>
              <a:t>подсчитала </a:t>
            </a:r>
            <a:r>
              <a:rPr lang="ru-RU" sz="3200" b="1" dirty="0"/>
              <a:t>количество колоний бактерий </a:t>
            </a:r>
            <a:r>
              <a:rPr lang="ru-RU" sz="3200" b="1" dirty="0" smtClean="0"/>
              <a:t>  и плесневых грибов </a:t>
            </a:r>
            <a:r>
              <a:rPr lang="ru-RU" sz="3200" b="1" dirty="0"/>
              <a:t>в </a:t>
            </a:r>
            <a:r>
              <a:rPr lang="ru-RU" sz="3200" b="1" dirty="0" smtClean="0"/>
              <a:t>чашках.</a:t>
            </a:r>
          </a:p>
          <a:p>
            <a:r>
              <a:rPr lang="ru-RU" sz="3200" b="1" dirty="0" smtClean="0"/>
              <a:t>Измерила </a:t>
            </a:r>
            <a:r>
              <a:rPr lang="ru-RU" sz="3200" b="1" dirty="0" smtClean="0"/>
              <a:t>диаметры колоний.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Результаты опыта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1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7776864" cy="3960440"/>
          </a:xfrm>
        </p:spPr>
        <p:txBody>
          <a:bodyPr>
            <a:normAutofit/>
          </a:bodyPr>
          <a:lstStyle/>
          <a:p>
            <a:pPr lvl="0"/>
            <a:r>
              <a:rPr lang="ru-RU" sz="3200" b="1" dirty="0">
                <a:solidFill>
                  <a:srgbClr val="C00000"/>
                </a:solidFill>
              </a:rPr>
              <a:t>форма</a:t>
            </a:r>
            <a:r>
              <a:rPr lang="ru-RU" sz="3200" b="1" dirty="0"/>
              <a:t> (округлая, неправильная); </a:t>
            </a:r>
          </a:p>
          <a:p>
            <a:pPr lvl="0"/>
            <a:r>
              <a:rPr lang="ru-RU" sz="3200" b="1" dirty="0">
                <a:solidFill>
                  <a:srgbClr val="C00000"/>
                </a:solidFill>
              </a:rPr>
              <a:t>поверхность </a:t>
            </a:r>
            <a:r>
              <a:rPr lang="ru-RU" sz="3200" b="1" dirty="0"/>
              <a:t>(гладкая, блестящая, шероховатая, сухая, складчатая); </a:t>
            </a:r>
          </a:p>
          <a:p>
            <a:pPr lvl="0"/>
            <a:r>
              <a:rPr lang="ru-RU" sz="3200" b="1" dirty="0">
                <a:solidFill>
                  <a:srgbClr val="C00000"/>
                </a:solidFill>
              </a:rPr>
              <a:t>край</a:t>
            </a:r>
            <a:r>
              <a:rPr lang="ru-RU" sz="3200" b="1" dirty="0"/>
              <a:t> (ровный, волнистый, городчатый); </a:t>
            </a:r>
          </a:p>
          <a:p>
            <a:pPr lvl="0"/>
            <a:r>
              <a:rPr lang="ru-RU" sz="3200" b="1" dirty="0">
                <a:solidFill>
                  <a:srgbClr val="C00000"/>
                </a:solidFill>
              </a:rPr>
              <a:t>цвет</a:t>
            </a:r>
            <a:r>
              <a:rPr lang="ru-RU" sz="3200" b="1" dirty="0"/>
              <a:t>; </a:t>
            </a:r>
          </a:p>
          <a:p>
            <a:pPr lvl="0"/>
            <a:r>
              <a:rPr lang="ru-RU" sz="3200" b="1" dirty="0">
                <a:solidFill>
                  <a:srgbClr val="C00000"/>
                </a:solidFill>
              </a:rPr>
              <a:t>размер</a:t>
            </a:r>
            <a:r>
              <a:rPr lang="ru-RU" sz="3200" b="1" dirty="0"/>
              <a:t> (диаметр).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Описание колоний микробов,   </a:t>
            </a:r>
            <a:r>
              <a:rPr lang="ru-RU" sz="3600" b="1" dirty="0" err="1" smtClean="0">
                <a:solidFill>
                  <a:srgbClr val="002060"/>
                </a:solidFill>
              </a:rPr>
              <a:t>проводилиа</a:t>
            </a:r>
            <a:r>
              <a:rPr lang="ru-RU" sz="3600" b="1" dirty="0" smtClean="0">
                <a:solidFill>
                  <a:srgbClr val="002060"/>
                </a:solidFill>
              </a:rPr>
              <a:t> по </a:t>
            </a:r>
            <a:r>
              <a:rPr lang="ru-RU" sz="3600" b="1" dirty="0" smtClean="0">
                <a:solidFill>
                  <a:srgbClr val="002060"/>
                </a:solidFill>
              </a:rPr>
              <a:t>следующим </a:t>
            </a:r>
            <a:r>
              <a:rPr lang="ru-RU" sz="4000" b="1" dirty="0" smtClean="0">
                <a:solidFill>
                  <a:srgbClr val="002060"/>
                </a:solidFill>
              </a:rPr>
              <a:t>показателям: 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568951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 smtClean="0"/>
              <a:t>Колонии  чаще бывают бесцветные, белые, голубоватые,  жёлтые или бежевые; реже — красные, фиолетовые, зелёные или чёрные.  Окрашивание возникает в результате способности бактерий к  образованию пигментов. Пигменты обычно защищают микробные клетки  от ультрафиолетовых лучей, поэтому больше характерны для воздушной микрофлоры</a:t>
            </a:r>
            <a:r>
              <a:rPr lang="ru-RU" sz="3000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Цвет колоний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060848"/>
            <a:ext cx="8424935" cy="45365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Форма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- </a:t>
            </a:r>
            <a:r>
              <a:rPr lang="ru-RU" sz="2800" b="1" dirty="0" smtClean="0"/>
              <a:t> большинство колоний бактерий имеют округлую 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/>
              <a:t>, одна – неправильную форму.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Поверхность</a:t>
            </a:r>
            <a:r>
              <a:rPr lang="ru-RU" sz="2800" b="1" dirty="0" smtClean="0"/>
              <a:t> - гладкая и блестящая, у отдельных образцов- шероховатая.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Край</a:t>
            </a:r>
            <a:r>
              <a:rPr lang="ru-RU" sz="2800" b="1" dirty="0" smtClean="0"/>
              <a:t> – ровный у большинства.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Цвет</a:t>
            </a:r>
            <a:r>
              <a:rPr lang="ru-RU" sz="2800" b="1" dirty="0" smtClean="0"/>
              <a:t> – преобладают белый и жёлтый, реже встречаются розовый, полупрозрачный, бежевый.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Размер</a:t>
            </a:r>
            <a:r>
              <a:rPr lang="ru-RU" sz="2800" b="1" dirty="0" smtClean="0"/>
              <a:t> – преобладают колонии диаметром 1-3 мм, некоторые достигают 7-8 мм.</a:t>
            </a:r>
          </a:p>
          <a:p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Результаты опыта: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бактерии\DSC072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021310"/>
            <a:ext cx="7560840" cy="47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Результаты через 5 дней</a:t>
            </a:r>
            <a:r>
              <a:rPr lang="ru-RU" sz="3600" b="1" dirty="0" smtClean="0">
                <a:solidFill>
                  <a:srgbClr val="C00000"/>
                </a:solidFill>
              </a:rPr>
              <a:t>.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Сразу видно, что количество колоний бактерий в разных  посевах различно: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6614516" y="1268760"/>
            <a:ext cx="242316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3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Результаты: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07504" y="1772816"/>
            <a:ext cx="4722824" cy="435366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800" b="1" dirty="0"/>
              <a:t>Воздух всех помещений, за исключением, кабинета информатики,  содержит большое количество микроорганизмов</a:t>
            </a:r>
            <a:r>
              <a:rPr lang="ru-RU" sz="2800" b="1" dirty="0" smtClean="0"/>
              <a:t>.</a:t>
            </a:r>
          </a:p>
          <a:p>
            <a:pPr marL="0" lvl="0" indent="0">
              <a:buNone/>
            </a:pPr>
            <a:endParaRPr lang="ru-RU" sz="2800" b="1" dirty="0" smtClean="0"/>
          </a:p>
          <a:p>
            <a:pPr marL="0" lvl="0" indent="0">
              <a:buNone/>
            </a:pPr>
            <a:r>
              <a:rPr lang="ru-RU" sz="2800" b="1" i="1" dirty="0" smtClean="0">
                <a:effectLst/>
              </a:rPr>
              <a:t>Проба воздуха из   кабинета информатики.</a:t>
            </a:r>
          </a:p>
          <a:p>
            <a:pPr marL="0" lvl="0" indent="0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(4 колонии бактерий</a:t>
            </a:r>
          </a:p>
          <a:p>
            <a:pPr marL="0" lvl="0" indent="0">
              <a:buNone/>
            </a:pPr>
            <a:r>
              <a:rPr lang="ru-RU" b="1" i="1" dirty="0">
                <a:solidFill>
                  <a:srgbClr val="C00000"/>
                </a:solidFill>
              </a:rPr>
              <a:t>д</a:t>
            </a:r>
            <a:r>
              <a:rPr lang="ru-RU" b="1" i="1" dirty="0" smtClean="0">
                <a:solidFill>
                  <a:srgbClr val="C00000"/>
                </a:solidFill>
                <a:effectLst/>
              </a:rPr>
              <a:t>иаметр 1-2мм и 2 диаметром 4-5мм)</a:t>
            </a:r>
            <a:endParaRPr lang="ru-RU" b="1" i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5122" name="Picture 2" descr="C:\Documents and Settings\User\Рабочий стол\бактерии\DSC0721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0329" y="1844824"/>
            <a:ext cx="413416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851920" y="5157192"/>
            <a:ext cx="97840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5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Проба воздуха в спортзале 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700808"/>
            <a:ext cx="4398256" cy="50405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3200" b="1" dirty="0"/>
              <a:t>Выявлены зоны самого высокого  содержания микроорганизмов: </a:t>
            </a:r>
            <a:r>
              <a:rPr lang="ru-RU" sz="3200" b="1" u="sng" dirty="0"/>
              <a:t>спортзал и коридор</a:t>
            </a:r>
            <a:r>
              <a:rPr lang="ru-RU" sz="3200" b="1" dirty="0"/>
              <a:t>.</a:t>
            </a:r>
          </a:p>
          <a:p>
            <a:pPr marL="0" lvl="0" indent="0">
              <a:buNone/>
            </a:pPr>
            <a:r>
              <a:rPr lang="ru-RU" sz="3200" b="1" i="1" dirty="0"/>
              <a:t>Проба воздуха в </a:t>
            </a:r>
            <a:r>
              <a:rPr lang="ru-RU" sz="3200" b="1" i="1" dirty="0" smtClean="0"/>
              <a:t>спортзале</a:t>
            </a:r>
          </a:p>
          <a:p>
            <a:pPr marL="0" lvl="0" indent="0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(87 колоний, в том числе: 22-белого, 49-жёлтого, 2-розового, 7-оранжевго цвета, диаметром от 1 до 7 мм</a:t>
            </a:r>
            <a:r>
              <a:rPr lang="ru-RU" sz="2000" b="1" i="1" dirty="0" smtClean="0">
                <a:solidFill>
                  <a:srgbClr val="C00000"/>
                </a:solidFill>
              </a:rPr>
              <a:t>)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24847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203848" y="4221088"/>
            <a:ext cx="97840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Результаты опыта в коридоре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772816"/>
            <a:ext cx="4391343" cy="43536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 </a:t>
            </a:r>
            <a:r>
              <a:rPr lang="ru-RU" sz="3200" b="1" dirty="0" smtClean="0"/>
              <a:t>Как показал произведённый </a:t>
            </a:r>
            <a:r>
              <a:rPr lang="ru-RU" sz="3200" b="1" dirty="0"/>
              <a:t>посев, </a:t>
            </a:r>
            <a:r>
              <a:rPr lang="ru-RU" sz="3200" b="1" dirty="0" smtClean="0"/>
              <a:t>  воздух </a:t>
            </a:r>
            <a:r>
              <a:rPr lang="ru-RU" sz="3200" b="1" dirty="0"/>
              <a:t>в </a:t>
            </a:r>
            <a:r>
              <a:rPr lang="ru-RU" sz="3200" b="1" dirty="0" smtClean="0"/>
              <a:t>коридоре достаточно </a:t>
            </a:r>
            <a:r>
              <a:rPr lang="ru-RU" sz="3200" b="1" dirty="0"/>
              <a:t>богат различными </a:t>
            </a:r>
            <a:r>
              <a:rPr lang="ru-RU" sz="3200" b="1" dirty="0" smtClean="0"/>
              <a:t>микроорганизмами.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(примерно 113 колоний, преобладают  жёлтого,  белого и бежевого цвета,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в</a:t>
            </a:r>
            <a:r>
              <a:rPr lang="ru-RU" b="1" dirty="0" smtClean="0">
                <a:solidFill>
                  <a:srgbClr val="C00000"/>
                </a:solidFill>
              </a:rPr>
              <a:t> центре 2 колонии плесневых грибов).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Documents and Settings\User\Рабочий стол\бактерии\DSC0722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424847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3923928" y="5589240"/>
            <a:ext cx="978408" cy="42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89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Проба  №4  (туалет)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1520" y="2132856"/>
            <a:ext cx="4247327" cy="39936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b="1" dirty="0" smtClean="0"/>
              <a:t>Общее число колоний </a:t>
            </a:r>
          </a:p>
          <a:p>
            <a:pPr marL="0" indent="0">
              <a:buNone/>
            </a:pPr>
            <a:r>
              <a:rPr lang="ru-RU" sz="3200" b="1" dirty="0"/>
              <a:t>в</a:t>
            </a:r>
            <a:r>
              <a:rPr lang="ru-RU" sz="3200" b="1" dirty="0" smtClean="0"/>
              <a:t> воздухе в туалете сравнительно невелико: </a:t>
            </a:r>
            <a:r>
              <a:rPr lang="ru-RU" sz="2800" b="1" dirty="0" smtClean="0">
                <a:solidFill>
                  <a:srgbClr val="C00000"/>
                </a:solidFill>
              </a:rPr>
              <a:t>5 жёлтого цвета и 11 белого, диаметром 1-3мм, </a:t>
            </a:r>
            <a:r>
              <a:rPr lang="ru-RU" sz="3200" b="1" dirty="0" smtClean="0"/>
              <a:t>но зато одна колония удивила нас своей формой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2290" name="Picture 2" descr="C:\Documents and Settings\User\Рабочий стол\бактерии\DSC0722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20888"/>
            <a:ext cx="460851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3425732" y="5949280"/>
            <a:ext cx="978408" cy="458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49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56084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Вот такой необычный вид имела   колония выросшая в результате посева из воздуха в туалете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8"/>
            <a:ext cx="8352927" cy="446449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</a:t>
            </a:r>
            <a:r>
              <a:rPr lang="ru-RU" sz="3200" b="1" dirty="0" smtClean="0"/>
              <a:t>Состав микрофлоры и количество микроорганизмов, обнаруживаемых в  воздухе     зависят от санитарно-гигиенического режима, числа находящихся в помещении людей, состояния их здоровья и других условий.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Микрофлора воздуха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Проба, взятая в кабинете биологии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916832"/>
            <a:ext cx="4470264" cy="40942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 smtClean="0"/>
              <a:t>Воздух в кабинете биологии значительно чище, чем в коридоре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(38 колоний  жёлтого, белого цвета, также есть оранжевые и полупрозрачные)</a:t>
            </a:r>
          </a:p>
          <a:p>
            <a:pPr marL="0" indent="0">
              <a:buNone/>
            </a:pPr>
            <a:r>
              <a:rPr lang="ru-RU" sz="3200" b="1" dirty="0" smtClean="0"/>
              <a:t>Мы считаем, что воздух  очищают комнатные растения.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2050" name="Picture 2" descr="C:\Documents and Settings\User\Рабочий стол\бактерии\DSC0722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280" y="1988840"/>
            <a:ext cx="474571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 flipV="1">
            <a:off x="3419872" y="6021288"/>
            <a:ext cx="97840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73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Результат опыта в столовой: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44824"/>
            <a:ext cx="4752528" cy="4281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/>
              <a:t>В столовой сравнительно чистый воздух, так как колоний бактерий </a:t>
            </a:r>
            <a:r>
              <a:rPr lang="ru-RU" sz="3200" b="1" dirty="0" smtClean="0"/>
              <a:t>немного</a:t>
            </a:r>
          </a:p>
          <a:p>
            <a:pPr marL="0" indent="0">
              <a:buNone/>
            </a:pPr>
            <a:r>
              <a:rPr lang="ru-RU" sz="3200" b="1" dirty="0" smtClean="0"/>
              <a:t>  </a:t>
            </a:r>
            <a:r>
              <a:rPr lang="ru-RU" sz="2800" b="1" dirty="0" smtClean="0">
                <a:solidFill>
                  <a:srgbClr val="C00000"/>
                </a:solidFill>
              </a:rPr>
              <a:t>(17 жёлтого и белого цвета и они небольшого размера 1-3 мм).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User\Рабочий стол\бактерии\DSC0722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951" y="2492896"/>
            <a:ext cx="370053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4197108" y="4833156"/>
            <a:ext cx="978408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2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Но на этом </a:t>
            </a:r>
            <a:r>
              <a:rPr lang="ru-RU" sz="3200" b="1" dirty="0" smtClean="0">
                <a:solidFill>
                  <a:srgbClr val="002060"/>
                </a:solidFill>
              </a:rPr>
              <a:t>образце из столовой </a:t>
            </a:r>
            <a:r>
              <a:rPr lang="ru-RU" sz="3200" b="1" dirty="0" smtClean="0">
                <a:solidFill>
                  <a:srgbClr val="002060"/>
                </a:solidFill>
              </a:rPr>
              <a:t>кроме бактерий выросли 5 колоний плесневых грибов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User\Рабочий стол\бактерии\DSC0722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2132855"/>
            <a:ext cx="4247455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бактерии\DSC0722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4391471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5724128" y="4653136"/>
            <a:ext cx="1008112" cy="19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115616" y="3717032"/>
            <a:ext cx="978408" cy="19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62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5" cy="5616624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ru-RU" sz="5500" dirty="0"/>
          </a:p>
          <a:p>
            <a:pPr lvl="0"/>
            <a:r>
              <a:rPr lang="ru-RU" sz="9600" b="1" dirty="0">
                <a:solidFill>
                  <a:srgbClr val="C00000"/>
                </a:solidFill>
              </a:rPr>
              <a:t>Воздух всех помещений, за </a:t>
            </a:r>
            <a:r>
              <a:rPr lang="ru-RU" sz="9600" b="1" dirty="0" smtClean="0">
                <a:solidFill>
                  <a:srgbClr val="C00000"/>
                </a:solidFill>
              </a:rPr>
              <a:t>исключением  кабинета </a:t>
            </a:r>
            <a:r>
              <a:rPr lang="ru-RU" sz="9600" b="1" dirty="0">
                <a:solidFill>
                  <a:srgbClr val="C00000"/>
                </a:solidFill>
              </a:rPr>
              <a:t>информатики,  содержит большое количество микроорганизмов</a:t>
            </a:r>
            <a:r>
              <a:rPr lang="ru-RU" sz="9600" b="1" dirty="0" smtClean="0">
                <a:solidFill>
                  <a:srgbClr val="C00000"/>
                </a:solidFill>
              </a:rPr>
              <a:t>. </a:t>
            </a:r>
            <a:r>
              <a:rPr lang="ru-RU" sz="9600" b="1" dirty="0" smtClean="0">
                <a:solidFill>
                  <a:srgbClr val="C00000"/>
                </a:solidFill>
              </a:rPr>
              <a:t>Предполагаю, </a:t>
            </a:r>
            <a:r>
              <a:rPr lang="ru-RU" sz="9600" b="1" dirty="0" smtClean="0">
                <a:solidFill>
                  <a:srgbClr val="C00000"/>
                </a:solidFill>
              </a:rPr>
              <a:t>что размножению бактерий препятствуют микроволновые излучения компьютеров.</a:t>
            </a:r>
          </a:p>
          <a:p>
            <a:pPr marL="0" lvl="0" indent="0">
              <a:buNone/>
            </a:pPr>
            <a:endParaRPr lang="ru-RU" sz="9600" b="1" dirty="0">
              <a:solidFill>
                <a:srgbClr val="C00000"/>
              </a:solidFill>
            </a:endParaRPr>
          </a:p>
          <a:p>
            <a:pPr lvl="0"/>
            <a:r>
              <a:rPr lang="ru-RU" sz="9600" b="1" dirty="0" smtClean="0">
                <a:solidFill>
                  <a:srgbClr val="C00000"/>
                </a:solidFill>
              </a:rPr>
              <a:t>  </a:t>
            </a:r>
            <a:r>
              <a:rPr lang="ru-RU" sz="9600" b="1" dirty="0">
                <a:solidFill>
                  <a:srgbClr val="C00000"/>
                </a:solidFill>
              </a:rPr>
              <a:t>З</a:t>
            </a:r>
            <a:r>
              <a:rPr lang="ru-RU" sz="9600" b="1" dirty="0" smtClean="0">
                <a:solidFill>
                  <a:srgbClr val="C00000"/>
                </a:solidFill>
              </a:rPr>
              <a:t>оны </a:t>
            </a:r>
            <a:r>
              <a:rPr lang="ru-RU" sz="9600" b="1" dirty="0">
                <a:solidFill>
                  <a:srgbClr val="C00000"/>
                </a:solidFill>
              </a:rPr>
              <a:t>самого высокого  содержания </a:t>
            </a:r>
            <a:r>
              <a:rPr lang="ru-RU" sz="9600" b="1" dirty="0" smtClean="0">
                <a:solidFill>
                  <a:srgbClr val="C00000"/>
                </a:solidFill>
              </a:rPr>
              <a:t>микроорганизмов -  </a:t>
            </a:r>
            <a:r>
              <a:rPr lang="ru-RU" sz="9600" b="1" dirty="0">
                <a:solidFill>
                  <a:srgbClr val="C00000"/>
                </a:solidFill>
              </a:rPr>
              <a:t>спортзал и </a:t>
            </a:r>
            <a:r>
              <a:rPr lang="ru-RU" sz="9600" b="1" dirty="0" smtClean="0">
                <a:solidFill>
                  <a:srgbClr val="C00000"/>
                </a:solidFill>
              </a:rPr>
              <a:t>коридор,  так как здесь наиболее активное движение учащихся, больше пыли.</a:t>
            </a:r>
          </a:p>
          <a:p>
            <a:pPr marL="0" lvl="0" indent="0">
              <a:buNone/>
            </a:pPr>
            <a:endParaRPr lang="ru-RU" sz="9600" b="1" dirty="0" smtClean="0">
              <a:solidFill>
                <a:srgbClr val="C00000"/>
              </a:solidFill>
            </a:endParaRPr>
          </a:p>
          <a:p>
            <a:pPr lvl="0"/>
            <a:r>
              <a:rPr lang="ru-RU" sz="9600" b="1" dirty="0" smtClean="0">
                <a:solidFill>
                  <a:srgbClr val="C00000"/>
                </a:solidFill>
              </a:rPr>
              <a:t> Комнатные растения снижают численность бактерий    и  спор плесневых грибов, (например в кабинете биологии).</a:t>
            </a:r>
          </a:p>
          <a:p>
            <a:pPr marL="0" lvl="0" indent="0">
              <a:buNone/>
            </a:pPr>
            <a:endParaRPr lang="ru-RU" sz="9600" b="1" dirty="0" smtClean="0">
              <a:solidFill>
                <a:srgbClr val="C00000"/>
              </a:solidFill>
            </a:endParaRPr>
          </a:p>
          <a:p>
            <a:pPr lvl="0"/>
            <a:r>
              <a:rPr lang="ru-RU" sz="9600" b="1" dirty="0" smtClean="0">
                <a:solidFill>
                  <a:srgbClr val="C00000"/>
                </a:solidFill>
              </a:rPr>
              <a:t>Регулярная влажная </a:t>
            </a:r>
            <a:r>
              <a:rPr lang="ru-RU" sz="9600" b="1" dirty="0">
                <a:solidFill>
                  <a:srgbClr val="C00000"/>
                </a:solidFill>
              </a:rPr>
              <a:t>уборка и проветривание помещения способствуют снижению пыли и количества бактерий в </a:t>
            </a:r>
            <a:r>
              <a:rPr lang="ru-RU" sz="9600" b="1" dirty="0" smtClean="0">
                <a:solidFill>
                  <a:srgbClr val="C00000"/>
                </a:solidFill>
              </a:rPr>
              <a:t>воздухе (столовая).</a:t>
            </a:r>
            <a:endParaRPr lang="ru-RU" sz="9600" b="1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endParaRPr lang="ru-RU" sz="5500" dirty="0">
              <a:solidFill>
                <a:srgbClr val="C00000"/>
              </a:solidFill>
            </a:endParaRPr>
          </a:p>
          <a:p>
            <a:endParaRPr lang="ru-RU" sz="2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Выводы: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136903" cy="41373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На основании проведенного исследования могут быть сделаны следующие рекомендации  по улучшению состояния микробиологической среды школьных помещений:</a:t>
            </a:r>
          </a:p>
          <a:p>
            <a:r>
              <a:rPr lang="ru-RU" sz="2600" b="1" dirty="0" smtClean="0"/>
              <a:t>Улучшить уборку школьных помещений. Обязательно использовать средства дезинфекции, как дополнение к влажной уборке.</a:t>
            </a:r>
          </a:p>
          <a:p>
            <a:pPr marL="0" indent="0">
              <a:buNone/>
            </a:pPr>
            <a:endParaRPr lang="ru-RU" sz="2600" b="1" dirty="0" smtClean="0"/>
          </a:p>
          <a:p>
            <a:r>
              <a:rPr lang="ru-RU" sz="2600" b="1" dirty="0" smtClean="0"/>
              <a:t>Строже контролировать наличие сменной  обуви у учащихся.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>
                <a:solidFill>
                  <a:srgbClr val="FF0000"/>
                </a:solidFill>
              </a:rPr>
              <a:t>Рекомендации.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7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7" cy="4896544"/>
          </a:xfrm>
        </p:spPr>
        <p:txBody>
          <a:bodyPr>
            <a:normAutofit/>
          </a:bodyPr>
          <a:lstStyle/>
          <a:p>
            <a:r>
              <a:rPr lang="ru-RU" sz="2800" b="1" dirty="0"/>
              <a:t>С самого рождения мы живем в окружении </a:t>
            </a:r>
            <a:r>
              <a:rPr lang="ru-RU" sz="2800" b="1" dirty="0" smtClean="0"/>
              <a:t>микроорганизмов: споры </a:t>
            </a:r>
            <a:r>
              <a:rPr lang="ru-RU" sz="2800" b="1" dirty="0"/>
              <a:t>плесени, бактерии, вирусы... Мы знаем, что многие их виды опасны и даже смертельны для живых существ. Почему же в большинстве случаев они не причиняют нам </a:t>
            </a:r>
            <a:r>
              <a:rPr lang="ru-RU" sz="2800" b="1" dirty="0" smtClean="0"/>
              <a:t>никакого </a:t>
            </a:r>
            <a:r>
              <a:rPr lang="ru-RU" sz="2800" b="1" dirty="0"/>
              <a:t>вреда? Микробы – древнейшие обитатели </a:t>
            </a:r>
            <a:r>
              <a:rPr lang="ru-RU" sz="2800" b="1" dirty="0" smtClean="0"/>
              <a:t> планеты</a:t>
            </a:r>
            <a:r>
              <a:rPr lang="ru-RU" sz="2800" b="1" dirty="0"/>
              <a:t>, и эволюция </a:t>
            </a:r>
            <a:r>
              <a:rPr lang="ru-RU" sz="2800" b="1" dirty="0" smtClean="0"/>
              <a:t> позаботилась  о </a:t>
            </a:r>
            <a:r>
              <a:rPr lang="ru-RU" sz="2800" b="1" dirty="0"/>
              <a:t>том, чтобы </a:t>
            </a:r>
            <a:r>
              <a:rPr lang="ru-RU" sz="2800" b="1" dirty="0" smtClean="0"/>
              <a:t> люди</a:t>
            </a:r>
            <a:r>
              <a:rPr lang="ru-RU" sz="2800" b="1" dirty="0"/>
              <a:t>, </a:t>
            </a:r>
            <a:r>
              <a:rPr lang="ru-RU" sz="2800" b="1" dirty="0" smtClean="0"/>
              <a:t>появившиеся  на </a:t>
            </a:r>
            <a:r>
              <a:rPr lang="ru-RU" sz="2800" b="1" dirty="0"/>
              <a:t>Земле </a:t>
            </a:r>
            <a:r>
              <a:rPr lang="ru-RU" sz="2800" b="1" dirty="0" smtClean="0"/>
              <a:t> значительно  </a:t>
            </a:r>
            <a:r>
              <a:rPr lang="ru-RU" sz="2800" b="1" dirty="0"/>
              <a:t>позднее, научились </a:t>
            </a:r>
            <a:r>
              <a:rPr lang="ru-RU" sz="2800" b="1" dirty="0" smtClean="0"/>
              <a:t> жить </a:t>
            </a:r>
            <a:r>
              <a:rPr lang="ru-RU" sz="2800" b="1" dirty="0"/>
              <a:t>в содружестве, или, как говорят </a:t>
            </a:r>
            <a:r>
              <a:rPr lang="ru-RU" sz="2800" b="1" dirty="0" smtClean="0"/>
              <a:t> в </a:t>
            </a:r>
            <a:r>
              <a:rPr lang="ru-RU" sz="2800" b="1" dirty="0"/>
              <a:t>симбиозе с этими </a:t>
            </a:r>
            <a:r>
              <a:rPr lang="ru-RU" sz="2800" b="1" dirty="0" smtClean="0"/>
              <a:t>микроскопическими </a:t>
            </a:r>
            <a:r>
              <a:rPr lang="ru-RU" sz="2800" b="1" dirty="0"/>
              <a:t>существами.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Заключение: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5" y="1844824"/>
            <a:ext cx="7812856" cy="4281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/>
              <a:t>В ходе исследований, проходивших в октябре 2022г., изучался количественный и качественный состав микрофлоры воздуха школы. Опыты проводились </a:t>
            </a:r>
            <a:r>
              <a:rPr lang="ru-RU" sz="3200" b="1" dirty="0" smtClean="0">
                <a:solidFill>
                  <a:srgbClr val="C00000"/>
                </a:solidFill>
              </a:rPr>
              <a:t>путем посева </a:t>
            </a:r>
            <a:r>
              <a:rPr lang="ru-RU" sz="3200" b="1" dirty="0" smtClean="0"/>
              <a:t>на стерильную питательную смесь   в помещениях, где чаще всего бывают ученики: </a:t>
            </a:r>
            <a:r>
              <a:rPr lang="ru-RU" sz="3200" b="1" dirty="0" smtClean="0">
                <a:solidFill>
                  <a:srgbClr val="C00000"/>
                </a:solidFill>
              </a:rPr>
              <a:t>кабинет биологии, информатики, коридор 2-го этажа, спортзал, туалет и столовая.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Суть опыта: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4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800" dirty="0" smtClean="0"/>
              <a:t>•</a:t>
            </a:r>
            <a:r>
              <a:rPr lang="ru-RU" sz="2800" b="1" dirty="0" smtClean="0"/>
              <a:t>Изучение литературы по данной теме;</a:t>
            </a:r>
          </a:p>
          <a:p>
            <a:pPr marL="0" indent="0">
              <a:buNone/>
            </a:pPr>
            <a:r>
              <a:rPr lang="ru-RU" sz="2800" b="1" dirty="0" smtClean="0"/>
              <a:t>•Выбор методики, место проведения опытов   и подготовка оборудования; </a:t>
            </a:r>
          </a:p>
          <a:p>
            <a:pPr marL="0" indent="0">
              <a:buNone/>
            </a:pPr>
            <a:r>
              <a:rPr lang="ru-RU" sz="2800" b="1" dirty="0" smtClean="0"/>
              <a:t>•Подготовка и проведение исследования; </a:t>
            </a:r>
          </a:p>
          <a:p>
            <a:pPr marL="0" indent="0">
              <a:buNone/>
            </a:pPr>
            <a:r>
              <a:rPr lang="ru-RU" sz="2800" b="1" dirty="0" smtClean="0"/>
              <a:t>•Описание и обработка полученных данных</a:t>
            </a:r>
            <a:r>
              <a:rPr lang="ru-RU" sz="2800" dirty="0" smtClean="0"/>
              <a:t>; 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 исследования: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6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8352927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Приступая к работе, я предполагала, что:</a:t>
            </a:r>
          </a:p>
          <a:p>
            <a:pPr marL="0" indent="0">
              <a:buNone/>
            </a:pPr>
            <a:r>
              <a:rPr lang="ru-RU" sz="3200" b="1" dirty="0"/>
              <a:t>1</a:t>
            </a:r>
            <a:r>
              <a:rPr lang="ru-RU" sz="3200" b="1" dirty="0" smtClean="0"/>
              <a:t>. Видовой состав и количество колоний микроорганизмов в разных помещениях должно быть различным.</a:t>
            </a:r>
          </a:p>
          <a:p>
            <a:pPr marL="0" indent="0">
              <a:buNone/>
            </a:pPr>
            <a:r>
              <a:rPr lang="ru-RU" sz="3200" b="1" dirty="0"/>
              <a:t>2</a:t>
            </a:r>
            <a:r>
              <a:rPr lang="ru-RU" sz="3200" b="1" dirty="0" smtClean="0"/>
              <a:t>. Микроорганизмов в столовой будет меньше, чем в коридоре и в кабинете биологии.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Гипотеза: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2675467"/>
            <a:ext cx="8496944" cy="3450696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buFont typeface="Symbol"/>
              <a:buChar char=""/>
              <a:tabLst>
                <a:tab pos="457200" algn="l"/>
              </a:tabLst>
            </a:pPr>
            <a:r>
              <a:rPr lang="ru-RU" sz="3200" b="1" dirty="0" smtClean="0">
                <a:effectLst/>
                <a:latin typeface="Candara" panose="020E0502030303020204" pitchFamily="34" charset="0"/>
                <a:ea typeface="Times New Roman"/>
              </a:rPr>
              <a:t>чашки Петри с питательной средой </a:t>
            </a:r>
          </a:p>
          <a:p>
            <a:pPr marL="0" lvl="0" indent="0">
              <a:lnSpc>
                <a:spcPct val="115000"/>
              </a:lnSpc>
              <a:buNone/>
              <a:tabLst>
                <a:tab pos="457200" algn="l"/>
              </a:tabLst>
            </a:pPr>
            <a:r>
              <a:rPr lang="ru-RU" sz="3200" b="1" dirty="0">
                <a:latin typeface="Candara" panose="020E0502030303020204" pitchFamily="34" charset="0"/>
                <a:ea typeface="Times New Roman"/>
              </a:rPr>
              <a:t> </a:t>
            </a:r>
            <a:r>
              <a:rPr lang="ru-RU" sz="3200" b="1" dirty="0" smtClean="0">
                <a:latin typeface="Candara" panose="020E0502030303020204" pitchFamily="34" charset="0"/>
                <a:ea typeface="Times New Roman"/>
              </a:rPr>
              <a:t>   </a:t>
            </a:r>
            <a:r>
              <a:rPr lang="ru-RU" sz="3200" b="1" dirty="0" smtClean="0">
                <a:effectLst/>
                <a:latin typeface="Candara" panose="020E0502030303020204" pitchFamily="34" charset="0"/>
                <a:ea typeface="Times New Roman"/>
              </a:rPr>
              <a:t>из агар-агара, </a:t>
            </a:r>
            <a:endParaRPr lang="ru-RU" sz="3200" b="1" dirty="0" smtClean="0">
              <a:effectLst/>
              <a:latin typeface="Candara" panose="020E0502030303020204" pitchFamily="34" charset="0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3200" b="1" dirty="0" smtClean="0">
                <a:effectLst/>
                <a:latin typeface="Candara" panose="020E0502030303020204" pitchFamily="34" charset="0"/>
                <a:ea typeface="Times New Roman"/>
              </a:rPr>
              <a:t>лупа, </a:t>
            </a:r>
            <a:endParaRPr lang="ru-RU" sz="3200" b="1" dirty="0" smtClean="0">
              <a:effectLst/>
              <a:latin typeface="Candara" panose="020E0502030303020204" pitchFamily="34" charset="0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3200" b="1" dirty="0" smtClean="0">
                <a:effectLst/>
                <a:latin typeface="Candara" panose="020E0502030303020204" pitchFamily="34" charset="0"/>
                <a:ea typeface="Times New Roman"/>
              </a:rPr>
              <a:t>линейка. </a:t>
            </a:r>
            <a:endParaRPr lang="ru-RU" sz="3200" b="1" dirty="0">
              <a:effectLst/>
              <a:latin typeface="Candara" panose="020E0502030303020204" pitchFamily="34" charset="0"/>
              <a:ea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оборудование и материалы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9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916832"/>
            <a:ext cx="7740848" cy="4209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/>
              <a:t>Для взятия проб воздуха чашки Петри с питательной средой были выставлены открытыми  на 15 минут в   вышеуказанных помещениях в самом начале первого урока.  Вместе с пылью и капельками влаги на поверхности </a:t>
            </a:r>
            <a:r>
              <a:rPr lang="ru-RU" sz="3200" b="1" dirty="0" smtClean="0">
                <a:solidFill>
                  <a:srgbClr val="C00000"/>
                </a:solidFill>
              </a:rPr>
              <a:t>агар-агара</a:t>
            </a:r>
            <a:r>
              <a:rPr lang="ru-RU" sz="3200" b="1" dirty="0" smtClean="0"/>
              <a:t> оседают  микробы и споры плесневых грибов.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Проведение опыта: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8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352927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Чашки </a:t>
            </a:r>
            <a:r>
              <a:rPr lang="ru-RU" sz="3200" b="1" dirty="0" smtClean="0"/>
              <a:t>выдерживала в кабинете </a:t>
            </a:r>
            <a:r>
              <a:rPr lang="ru-RU" sz="3200" b="1" dirty="0" smtClean="0"/>
              <a:t>при комнатной температуре </a:t>
            </a:r>
            <a:r>
              <a:rPr lang="ru-RU" sz="3200" b="1" dirty="0" smtClean="0"/>
              <a:t> в </a:t>
            </a:r>
            <a:r>
              <a:rPr lang="ru-RU" sz="3200" b="1" dirty="0" smtClean="0"/>
              <a:t>течение 5 дней, затем </a:t>
            </a:r>
            <a:r>
              <a:rPr lang="ru-RU" sz="3200" b="1" dirty="0" smtClean="0"/>
              <a:t>произвела  </a:t>
            </a:r>
            <a:r>
              <a:rPr lang="ru-RU" sz="3200" b="1" dirty="0" smtClean="0"/>
              <a:t>подсчет выросших колоний, полагая, что каждая колония выросла из одной осевшей микробной клетки.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Проведение опыта: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3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Колонии бактерий через 5 дней после посева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79512" y="1988840"/>
            <a:ext cx="4319335" cy="4137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/>
              <a:t>Попадая в благоприятную среду, бактерии, микроскопические грибы интенсивно размножаются, образуя видимые невооруженным глазом скопления — </a:t>
            </a:r>
            <a:r>
              <a:rPr lang="ru-RU" sz="2800" b="1" dirty="0" smtClean="0"/>
              <a:t>колонии.</a:t>
            </a:r>
            <a:endParaRPr lang="ru-RU" b="1" dirty="0"/>
          </a:p>
        </p:txBody>
      </p:sp>
      <p:pic>
        <p:nvPicPr>
          <p:cNvPr id="1027" name="Picture 3" descr="C:\Documents and Settings\User\Рабочий стол\бактерии\DSC0721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757100"/>
            <a:ext cx="4464496" cy="498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2843808" y="5517232"/>
            <a:ext cx="978408" cy="19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8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389</TotalTime>
  <Words>950</Words>
  <Application>Microsoft Office PowerPoint</Application>
  <PresentationFormat>Экран (4:3)</PresentationFormat>
  <Paragraphs>95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МБОУ «Школа №2»  г. Юрьев-Польского Владимирской области</vt:lpstr>
      <vt:lpstr>Микрофлора воздуха</vt:lpstr>
      <vt:lpstr>Суть опыта:</vt:lpstr>
      <vt:lpstr>Задачи исследования:</vt:lpstr>
      <vt:lpstr>Гипотеза:</vt:lpstr>
      <vt:lpstr>оборудование и материалы</vt:lpstr>
      <vt:lpstr> Проведение опыта:</vt:lpstr>
      <vt:lpstr>Проведение опыта:</vt:lpstr>
      <vt:lpstr>Колонии бактерий через 5 дней после посева</vt:lpstr>
      <vt:lpstr>Результаты опыта</vt:lpstr>
      <vt:lpstr>Описание колоний микробов,   проводилиа по следующим показателям: </vt:lpstr>
      <vt:lpstr>Цвет колоний</vt:lpstr>
      <vt:lpstr>Результаты опыта:</vt:lpstr>
      <vt:lpstr>Результаты через 5 дней. Сразу видно, что количество колоний бактерий в разных  посевах различно:</vt:lpstr>
      <vt:lpstr> Результаты:</vt:lpstr>
      <vt:lpstr>Проба воздуха в спортзале :</vt:lpstr>
      <vt:lpstr>Результаты опыта в коридоре.</vt:lpstr>
      <vt:lpstr>Проба  №4  (туалет)</vt:lpstr>
      <vt:lpstr>Вот такой необычный вид имела   колония выросшая в результате посева из воздуха в туалете:</vt:lpstr>
      <vt:lpstr>Проба, взятая в кабинете биологии:</vt:lpstr>
      <vt:lpstr>Результат опыта в столовой:</vt:lpstr>
      <vt:lpstr>Но на этом образце из столовой кроме бактерий выросли 5 колоний плесневых грибов</vt:lpstr>
      <vt:lpstr>Выводы:</vt:lpstr>
      <vt:lpstr>Рекомендации.</vt:lpstr>
      <vt:lpstr>Заключение: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Микробиологические исследования воздуха   помещений школы.</dc:title>
  <dc:creator>User</dc:creator>
  <cp:lastModifiedBy>галя</cp:lastModifiedBy>
  <cp:revision>39</cp:revision>
  <dcterms:created xsi:type="dcterms:W3CDTF">2015-10-13T13:02:56Z</dcterms:created>
  <dcterms:modified xsi:type="dcterms:W3CDTF">2022-10-24T09:01:33Z</dcterms:modified>
</cp:coreProperties>
</file>