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69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5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1E142-B728-4F6A-BCBB-5758771D1DC3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E6486-3D26-4C59-A799-A1616B30E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43B9-90C6-483D-A87F-BE155E9D1431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2D41-E517-40DC-AECB-3122E9B76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43B9-90C6-483D-A87F-BE155E9D1431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2D41-E517-40DC-AECB-3122E9B76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43B9-90C6-483D-A87F-BE155E9D1431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2D41-E517-40DC-AECB-3122E9B76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43B9-90C6-483D-A87F-BE155E9D1431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2D41-E517-40DC-AECB-3122E9B76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43B9-90C6-483D-A87F-BE155E9D1431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2D41-E517-40DC-AECB-3122E9B76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43B9-90C6-483D-A87F-BE155E9D1431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2D41-E517-40DC-AECB-3122E9B76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43B9-90C6-483D-A87F-BE155E9D1431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2D41-E517-40DC-AECB-3122E9B76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43B9-90C6-483D-A87F-BE155E9D1431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2D41-E517-40DC-AECB-3122E9B76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43B9-90C6-483D-A87F-BE155E9D1431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2D41-E517-40DC-AECB-3122E9B76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43B9-90C6-483D-A87F-BE155E9D1431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2D41-E517-40DC-AECB-3122E9B76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43B9-90C6-483D-A87F-BE155E9D1431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2D41-E517-40DC-AECB-3122E9B76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143B9-90C6-483D-A87F-BE155E9D1431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A2D41-E517-40DC-AECB-3122E9B76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</a:rPr>
              <a:t>Урок-путешествие</a:t>
            </a: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49488"/>
            <a:ext cx="8352928" cy="4608512"/>
          </a:xfrm>
        </p:spPr>
        <p:txBody>
          <a:bodyPr/>
          <a:lstStyle/>
          <a:p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«Правописание безударных гласных.</a:t>
            </a:r>
          </a:p>
          <a:p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Решение задач и числовых выражений с многозначными числами.</a:t>
            </a:r>
          </a:p>
          <a:p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Природные зоны России»</a:t>
            </a:r>
            <a:endParaRPr lang="ru-RU" sz="10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6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( повторение и закрепление изученных тем, подготовка к ВПР)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4589" r="13904"/>
          <a:stretch>
            <a:fillRect/>
          </a:stretch>
        </p:blipFill>
        <p:spPr bwMode="auto">
          <a:xfrm>
            <a:off x="7415808" y="764704"/>
            <a:ext cx="1728192" cy="158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39933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u="sng" dirty="0" smtClean="0">
                <a:solidFill>
                  <a:srgbClr val="002060"/>
                </a:solidFill>
              </a:rPr>
              <a:t>Критерии: </a:t>
            </a:r>
          </a:p>
          <a:p>
            <a:pPr algn="r">
              <a:buNone/>
            </a:pPr>
            <a:r>
              <a:rPr lang="ru-RU" sz="5400" i="1" dirty="0" smtClean="0">
                <a:solidFill>
                  <a:srgbClr val="002060"/>
                </a:solidFill>
              </a:rPr>
              <a:t>нет ошибок- 3 балла;</a:t>
            </a:r>
          </a:p>
          <a:p>
            <a:pPr algn="r">
              <a:buNone/>
            </a:pPr>
            <a:r>
              <a:rPr lang="ru-RU" sz="5400" i="1" dirty="0" smtClean="0">
                <a:solidFill>
                  <a:srgbClr val="002060"/>
                </a:solidFill>
              </a:rPr>
              <a:t>1-2 </a:t>
            </a:r>
            <a:r>
              <a:rPr lang="ru-RU" sz="5400" i="1" dirty="0" err="1" smtClean="0">
                <a:solidFill>
                  <a:srgbClr val="002060"/>
                </a:solidFill>
              </a:rPr>
              <a:t>ош</a:t>
            </a:r>
            <a:r>
              <a:rPr lang="ru-RU" sz="5400" i="1" dirty="0" smtClean="0">
                <a:solidFill>
                  <a:srgbClr val="002060"/>
                </a:solidFill>
              </a:rPr>
              <a:t>.- 2 балла;</a:t>
            </a:r>
          </a:p>
          <a:p>
            <a:pPr algn="r">
              <a:buNone/>
            </a:pPr>
            <a:r>
              <a:rPr lang="ru-RU" sz="5400" i="1" dirty="0" smtClean="0">
                <a:solidFill>
                  <a:srgbClr val="002060"/>
                </a:solidFill>
              </a:rPr>
              <a:t>3-4 ош.-1 балл;</a:t>
            </a:r>
          </a:p>
          <a:p>
            <a:pPr algn="r">
              <a:buNone/>
            </a:pPr>
            <a:r>
              <a:rPr lang="ru-RU" sz="5400" i="1" dirty="0" smtClean="0">
                <a:solidFill>
                  <a:srgbClr val="002060"/>
                </a:solidFill>
              </a:rPr>
              <a:t>5 и более </a:t>
            </a:r>
            <a:r>
              <a:rPr lang="ru-RU" sz="5400" i="1" dirty="0" err="1" smtClean="0">
                <a:solidFill>
                  <a:srgbClr val="002060"/>
                </a:solidFill>
              </a:rPr>
              <a:t>ош</a:t>
            </a:r>
            <a:r>
              <a:rPr lang="ru-RU" sz="5400" i="1" dirty="0" smtClean="0">
                <a:solidFill>
                  <a:srgbClr val="002060"/>
                </a:solidFill>
              </a:rPr>
              <a:t>.- 0 баллов.</a:t>
            </a:r>
          </a:p>
          <a:p>
            <a:pPr>
              <a:buNone/>
            </a:pP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3. А знаешь ли ты границы России?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1409"/>
          <a:stretch>
            <a:fillRect/>
          </a:stretch>
        </p:blipFill>
        <p:spPr bwMode="auto">
          <a:xfrm>
            <a:off x="899592" y="764704"/>
            <a:ext cx="6984776" cy="411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7544" y="508518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Общая протяженность границ Росии-60 933 км.</a:t>
            </a:r>
          </a:p>
          <a:p>
            <a:r>
              <a:rPr lang="ru-RU" sz="2800" i="1" dirty="0" smtClean="0"/>
              <a:t>Из них 38 808 км- морские границы.</a:t>
            </a:r>
          </a:p>
          <a:p>
            <a:r>
              <a:rPr lang="ru-RU" sz="2800" i="1" dirty="0" smtClean="0"/>
              <a:t>Какова длина сухопутных границ?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223224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                     Проверка!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60 933-38 808=22 125 (км)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Ответ: длина сухопутных границ России 22 125 км.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501009"/>
            <a:ext cx="8229600" cy="2664296"/>
          </a:xfrm>
        </p:spPr>
        <p:txBody>
          <a:bodyPr/>
          <a:lstStyle/>
          <a:p>
            <a:pPr>
              <a:buNone/>
            </a:pPr>
            <a:r>
              <a:rPr lang="ru-RU" sz="4000" u="sng" dirty="0" smtClean="0">
                <a:solidFill>
                  <a:srgbClr val="002060"/>
                </a:solidFill>
              </a:rPr>
              <a:t>Критерии: </a:t>
            </a:r>
          </a:p>
          <a:p>
            <a:pPr algn="r">
              <a:buNone/>
            </a:pPr>
            <a:r>
              <a:rPr lang="ru-RU" sz="4000" i="1" dirty="0">
                <a:solidFill>
                  <a:srgbClr val="002060"/>
                </a:solidFill>
              </a:rPr>
              <a:t>з</a:t>
            </a:r>
            <a:r>
              <a:rPr lang="ru-RU" sz="4000" i="1" dirty="0" smtClean="0">
                <a:solidFill>
                  <a:srgbClr val="002060"/>
                </a:solidFill>
              </a:rPr>
              <a:t>адача решена </a:t>
            </a:r>
            <a:r>
              <a:rPr lang="ru-RU" sz="4000" b="1" i="1" dirty="0" smtClean="0">
                <a:solidFill>
                  <a:srgbClr val="002060"/>
                </a:solidFill>
              </a:rPr>
              <a:t>верно</a:t>
            </a:r>
            <a:r>
              <a:rPr lang="ru-RU" sz="4000" i="1" dirty="0" smtClean="0">
                <a:solidFill>
                  <a:srgbClr val="002060"/>
                </a:solidFill>
              </a:rPr>
              <a:t>- 2 балла;</a:t>
            </a:r>
          </a:p>
          <a:p>
            <a:pPr algn="r">
              <a:buNone/>
            </a:pPr>
            <a:r>
              <a:rPr lang="ru-RU" sz="4000" i="1" dirty="0">
                <a:solidFill>
                  <a:srgbClr val="002060"/>
                </a:solidFill>
              </a:rPr>
              <a:t>з</a:t>
            </a:r>
            <a:r>
              <a:rPr lang="ru-RU" sz="4000" i="1" dirty="0" smtClean="0">
                <a:solidFill>
                  <a:srgbClr val="002060"/>
                </a:solidFill>
              </a:rPr>
              <a:t>адача </a:t>
            </a:r>
            <a:r>
              <a:rPr lang="ru-RU" sz="4000" i="1" dirty="0" err="1" smtClean="0">
                <a:solidFill>
                  <a:srgbClr val="002060"/>
                </a:solidFill>
              </a:rPr>
              <a:t>рена</a:t>
            </a:r>
            <a:r>
              <a:rPr lang="ru-RU" sz="4000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</a:rPr>
              <a:t>неверно</a:t>
            </a:r>
            <a:r>
              <a:rPr lang="ru-RU" sz="4000" i="1" dirty="0" smtClean="0">
                <a:solidFill>
                  <a:srgbClr val="002060"/>
                </a:solidFill>
              </a:rPr>
              <a:t>- 0 баллов.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4. Узнай по описанию.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676909" cy="571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Проверяем!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280831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Пустыни;</a:t>
            </a:r>
          </a:p>
          <a:p>
            <a:pPr marL="514350" indent="-514350">
              <a:buAutoNum type="arabicPeriod"/>
            </a:pPr>
            <a:r>
              <a:rPr lang="ru-RU" dirty="0" smtClean="0"/>
              <a:t> Степь;</a:t>
            </a:r>
          </a:p>
          <a:p>
            <a:pPr marL="514350" indent="-514350">
              <a:buAutoNum type="arabicPeriod"/>
            </a:pPr>
            <a:r>
              <a:rPr lang="ru-RU" dirty="0" smtClean="0"/>
              <a:t>Тундра;</a:t>
            </a:r>
          </a:p>
          <a:p>
            <a:pPr marL="514350" indent="-514350">
              <a:buAutoNum type="arabicPeriod"/>
            </a:pPr>
            <a:r>
              <a:rPr lang="ru-RU" dirty="0" smtClean="0"/>
              <a:t>Зона арктических пустынь;</a:t>
            </a:r>
          </a:p>
          <a:p>
            <a:pPr marL="514350" indent="-514350">
              <a:buAutoNum type="arabicPeriod"/>
            </a:pPr>
            <a:r>
              <a:rPr lang="ru-RU" dirty="0" smtClean="0"/>
              <a:t>Тайга;</a:t>
            </a:r>
          </a:p>
          <a:p>
            <a:pPr marL="514350" indent="-514350">
              <a:buAutoNum type="arabicPeriod"/>
            </a:pPr>
            <a:r>
              <a:rPr lang="ru-RU" dirty="0" smtClean="0"/>
              <a:t>Смешанные леса.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3789040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3600" b="1" u="sng" dirty="0" smtClean="0">
                <a:solidFill>
                  <a:srgbClr val="002060"/>
                </a:solidFill>
              </a:rPr>
              <a:t>Критерии: </a:t>
            </a:r>
          </a:p>
          <a:p>
            <a:pPr algn="r"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нет ошибок- 3 балла;</a:t>
            </a:r>
          </a:p>
          <a:p>
            <a:pPr algn="r"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1-2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ош</a:t>
            </a:r>
            <a:r>
              <a:rPr lang="ru-RU" sz="3600" b="1" i="1" dirty="0" smtClean="0">
                <a:solidFill>
                  <a:srgbClr val="002060"/>
                </a:solidFill>
              </a:rPr>
              <a:t>.- 2 балла;</a:t>
            </a:r>
          </a:p>
          <a:p>
            <a:pPr algn="r"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3-4 ош.-1 балл;</a:t>
            </a:r>
          </a:p>
          <a:p>
            <a:pPr algn="r"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5 и более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ош</a:t>
            </a:r>
            <a:r>
              <a:rPr lang="ru-RU" sz="3600" b="1" i="1" dirty="0" smtClean="0">
                <a:solidFill>
                  <a:srgbClr val="002060"/>
                </a:solidFill>
              </a:rPr>
              <a:t>.- 0 баллов.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 32\Pictures\46006255_af6e4578fb3f1b689d8fb10464ef4918_80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83" t="8587" r="3483" b="18227"/>
          <a:stretch>
            <a:fillRect/>
          </a:stretch>
        </p:blipFill>
        <p:spPr bwMode="auto">
          <a:xfrm>
            <a:off x="467544" y="548680"/>
            <a:ext cx="842493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472" y="1700808"/>
            <a:ext cx="4457528" cy="297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975" r="3952" b="19464"/>
          <a:stretch>
            <a:fillRect/>
          </a:stretch>
        </p:blipFill>
        <p:spPr bwMode="auto">
          <a:xfrm>
            <a:off x="251520" y="260648"/>
            <a:ext cx="561662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b="29669"/>
          <a:stretch>
            <a:fillRect/>
          </a:stretch>
        </p:blipFill>
        <p:spPr bwMode="auto">
          <a:xfrm>
            <a:off x="539552" y="4149080"/>
            <a:ext cx="409537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76056" y="5013176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3 000 000 км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9 км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44208" y="2492896"/>
            <a:ext cx="158417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S=</a:t>
            </a:r>
            <a:r>
              <a:rPr lang="ru-RU" sz="7200" b="1" dirty="0" smtClean="0"/>
              <a:t>?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93022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2"/>
                </a:solidFill>
              </a:rPr>
              <a:t>                         </a:t>
            </a:r>
            <a:r>
              <a:rPr lang="ru-RU" sz="4800" b="1" dirty="0" smtClean="0">
                <a:solidFill>
                  <a:schemeClr val="tx2"/>
                </a:solidFill>
              </a:rPr>
              <a:t>Проверь!</a:t>
            </a: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3 000 000 *9=27 000 000 (км    )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Ответ: площадь зоны арктических пустынь 27 000 000 км    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800797"/>
            <a:ext cx="8229600" cy="3057203"/>
          </a:xfrm>
        </p:spPr>
        <p:txBody>
          <a:bodyPr/>
          <a:lstStyle/>
          <a:p>
            <a:pPr>
              <a:buNone/>
            </a:pPr>
            <a:r>
              <a:rPr lang="ru-RU" sz="3600" u="sng" dirty="0" smtClean="0">
                <a:solidFill>
                  <a:srgbClr val="002060"/>
                </a:solidFill>
              </a:rPr>
              <a:t>Критерии: </a:t>
            </a:r>
          </a:p>
          <a:p>
            <a:pPr algn="r">
              <a:buNone/>
            </a:pPr>
            <a:r>
              <a:rPr lang="ru-RU" sz="3600" i="1" dirty="0" smtClean="0">
                <a:solidFill>
                  <a:srgbClr val="002060"/>
                </a:solidFill>
              </a:rPr>
              <a:t>задача решена </a:t>
            </a:r>
            <a:r>
              <a:rPr lang="ru-RU" sz="3600" b="1" i="1" dirty="0" smtClean="0">
                <a:solidFill>
                  <a:srgbClr val="002060"/>
                </a:solidFill>
              </a:rPr>
              <a:t>верно</a:t>
            </a:r>
            <a:r>
              <a:rPr lang="ru-RU" sz="3600" i="1" dirty="0" smtClean="0">
                <a:solidFill>
                  <a:srgbClr val="002060"/>
                </a:solidFill>
              </a:rPr>
              <a:t>- 2 балла;</a:t>
            </a:r>
          </a:p>
          <a:p>
            <a:pPr algn="r">
              <a:buNone/>
            </a:pPr>
            <a:r>
              <a:rPr lang="ru-RU" sz="3600" i="1" dirty="0" smtClean="0">
                <a:solidFill>
                  <a:srgbClr val="002060"/>
                </a:solidFill>
              </a:rPr>
              <a:t>задача </a:t>
            </a:r>
            <a:r>
              <a:rPr lang="ru-RU" sz="3600" i="1" dirty="0" err="1" smtClean="0">
                <a:solidFill>
                  <a:srgbClr val="002060"/>
                </a:solidFill>
              </a:rPr>
              <a:t>рена</a:t>
            </a:r>
            <a:r>
              <a:rPr lang="ru-RU" sz="3600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</a:rPr>
              <a:t>неверно</a:t>
            </a:r>
            <a:r>
              <a:rPr lang="ru-RU" sz="3600" i="1" dirty="0" smtClean="0">
                <a:solidFill>
                  <a:srgbClr val="002060"/>
                </a:solidFill>
              </a:rPr>
              <a:t>- 0 баллов.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660232" y="76470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2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198884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2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Зона тундры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80728"/>
            <a:ext cx="412845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7678" t="14700" r="25882" b="10101"/>
          <a:stretch>
            <a:fillRect/>
          </a:stretch>
        </p:blipFill>
        <p:spPr bwMode="auto">
          <a:xfrm>
            <a:off x="0" y="908720"/>
            <a:ext cx="4499992" cy="300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9512" y="4653136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з..</a:t>
            </a:r>
            <a:r>
              <a:rPr lang="ru-RU" sz="4800" dirty="0" err="1" smtClean="0"/>
              <a:t>нятие</a:t>
            </a:r>
            <a:r>
              <a:rPr lang="ru-RU" sz="4800" dirty="0" smtClean="0"/>
              <a:t>,  ..л..н..</a:t>
            </a:r>
            <a:r>
              <a:rPr lang="ru-RU" sz="4800" dirty="0" err="1" smtClean="0"/>
              <a:t>водство</a:t>
            </a:r>
            <a:r>
              <a:rPr lang="ru-RU" sz="4800" dirty="0" smtClean="0"/>
              <a:t>,  </a:t>
            </a:r>
            <a:r>
              <a:rPr lang="ru-RU" sz="4800" dirty="0" err="1" smtClean="0"/>
              <a:t>осн</a:t>
            </a:r>
            <a:r>
              <a:rPr lang="ru-RU" sz="4800" dirty="0" smtClean="0"/>
              <a:t>..</a:t>
            </a:r>
            <a:r>
              <a:rPr lang="ru-RU" sz="4800" dirty="0" err="1" smtClean="0"/>
              <a:t>вное</a:t>
            </a:r>
            <a:r>
              <a:rPr lang="ru-RU" sz="4800" dirty="0" smtClean="0"/>
              <a:t>, тундры,  н..с..</a:t>
            </a:r>
            <a:r>
              <a:rPr lang="ru-RU" sz="4800" dirty="0" err="1" smtClean="0"/>
              <a:t>ления</a:t>
            </a:r>
            <a:r>
              <a:rPr lang="ru-RU" sz="4800" dirty="0" smtClean="0"/>
              <a:t>.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</a:rPr>
              <a:t>Проверка!</a:t>
            </a:r>
            <a:br>
              <a:rPr lang="ru-RU" sz="4800" b="1" dirty="0" smtClean="0">
                <a:solidFill>
                  <a:schemeClr val="tx2"/>
                </a:solidFill>
              </a:rPr>
            </a:b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5"/>
            <a:ext cx="8496944" cy="201622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      О</a:t>
            </a:r>
            <a:r>
              <a:rPr lang="ru-RU" sz="4800" b="1" dirty="0" smtClean="0">
                <a:latin typeface="+mj-lt"/>
                <a:cs typeface="Times New Roman" pitchFamily="18" charset="0"/>
              </a:rPr>
              <a:t>сн</a:t>
            </a:r>
            <a:r>
              <a:rPr lang="ru-RU" sz="48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о</a:t>
            </a:r>
            <a:r>
              <a:rPr lang="ru-RU" sz="4800" b="1" dirty="0" smtClean="0">
                <a:latin typeface="+mj-lt"/>
                <a:cs typeface="Times New Roman" pitchFamily="18" charset="0"/>
              </a:rPr>
              <a:t>вное з</a:t>
            </a:r>
            <a:r>
              <a:rPr lang="ru-RU" sz="48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а</a:t>
            </a:r>
            <a:r>
              <a:rPr lang="ru-RU" sz="4800" b="1" dirty="0" smtClean="0">
                <a:latin typeface="+mj-lt"/>
                <a:cs typeface="Times New Roman" pitchFamily="18" charset="0"/>
              </a:rPr>
              <a:t>нят</a:t>
            </a:r>
            <a:r>
              <a:rPr lang="ru-RU" sz="48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ие </a:t>
            </a:r>
            <a:r>
              <a:rPr lang="ru-RU" sz="4800" b="1" dirty="0" smtClean="0">
                <a:latin typeface="+mj-lt"/>
                <a:cs typeface="Times New Roman" pitchFamily="18" charset="0"/>
              </a:rPr>
              <a:t>н</a:t>
            </a:r>
            <a:r>
              <a:rPr lang="ru-RU" sz="48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а</a:t>
            </a:r>
            <a:r>
              <a:rPr lang="ru-RU" sz="4800" b="1" dirty="0" smtClean="0">
                <a:latin typeface="+mj-lt"/>
                <a:cs typeface="Times New Roman" pitchFamily="18" charset="0"/>
              </a:rPr>
              <a:t>с</a:t>
            </a:r>
            <a:r>
              <a:rPr lang="ru-RU" sz="48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е</a:t>
            </a:r>
            <a:r>
              <a:rPr lang="ru-RU" sz="4800" b="1" dirty="0" smtClean="0">
                <a:latin typeface="+mj-lt"/>
                <a:cs typeface="Times New Roman" pitchFamily="18" charset="0"/>
              </a:rPr>
              <a:t>лен</a:t>
            </a:r>
            <a:r>
              <a:rPr lang="ru-RU" sz="48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ия</a:t>
            </a:r>
            <a:r>
              <a:rPr lang="ru-RU" sz="4800" b="1" dirty="0" smtClean="0">
                <a:latin typeface="+mj-lt"/>
                <a:cs typeface="Times New Roman" pitchFamily="18" charset="0"/>
              </a:rPr>
              <a:t> тундры - </a:t>
            </a:r>
            <a:r>
              <a:rPr lang="ru-RU" sz="48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о</a:t>
            </a:r>
            <a:r>
              <a:rPr lang="ru-RU" sz="4800" b="1" dirty="0" smtClean="0">
                <a:latin typeface="+mj-lt"/>
                <a:cs typeface="Times New Roman" pitchFamily="18" charset="0"/>
              </a:rPr>
              <a:t>л</a:t>
            </a:r>
            <a:r>
              <a:rPr lang="ru-RU" sz="48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е</a:t>
            </a:r>
            <a:r>
              <a:rPr lang="ru-RU" sz="4800" b="1" dirty="0" smtClean="0">
                <a:latin typeface="+mj-lt"/>
                <a:cs typeface="Times New Roman" pitchFamily="18" charset="0"/>
              </a:rPr>
              <a:t>н</a:t>
            </a:r>
            <a:r>
              <a:rPr lang="ru-RU" sz="48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е</a:t>
            </a:r>
            <a:r>
              <a:rPr lang="ru-RU" sz="4800" b="1" dirty="0" smtClean="0">
                <a:latin typeface="+mj-lt"/>
                <a:cs typeface="Times New Roman" pitchFamily="18" charset="0"/>
              </a:rPr>
              <a:t>водств</a:t>
            </a:r>
            <a:r>
              <a:rPr lang="ru-RU" sz="48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о</a:t>
            </a:r>
            <a:r>
              <a:rPr lang="ru-RU" sz="4800" b="1" dirty="0" smtClean="0">
                <a:latin typeface="+mj-lt"/>
                <a:cs typeface="Times New Roman" pitchFamily="18" charset="0"/>
              </a:rPr>
              <a:t>.</a:t>
            </a:r>
            <a:endParaRPr lang="ru-RU" sz="4800" b="1" dirty="0">
              <a:latin typeface="+mj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3573016"/>
            <a:ext cx="72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4000" b="1" u="sng" dirty="0" smtClean="0">
                <a:solidFill>
                  <a:srgbClr val="002060"/>
                </a:solidFill>
              </a:rPr>
              <a:t>Критерии: </a:t>
            </a:r>
          </a:p>
          <a:p>
            <a:pPr algn="r"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нет ошибок- 2 балла;</a:t>
            </a:r>
          </a:p>
          <a:p>
            <a:pPr algn="r"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1-2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ош</a:t>
            </a:r>
            <a:r>
              <a:rPr lang="ru-RU" sz="4000" b="1" i="1" dirty="0" smtClean="0">
                <a:solidFill>
                  <a:srgbClr val="002060"/>
                </a:solidFill>
              </a:rPr>
              <a:t>.- 1 балла;</a:t>
            </a:r>
          </a:p>
          <a:p>
            <a:pPr algn="r"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3 более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ош</a:t>
            </a:r>
            <a:r>
              <a:rPr lang="ru-RU" sz="4000" b="1" i="1" dirty="0" smtClean="0">
                <a:solidFill>
                  <a:srgbClr val="002060"/>
                </a:solidFill>
              </a:rPr>
              <a:t>.- 0 баллов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Цели и задачи урока: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формировать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навык подбора проверочных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слов на орфограмму “Безударная гласная 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разбора слов по составу;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формировать вычислительные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навыки, умение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решать задачи;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закрепить знания учащихся по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теме «Природные зоны России».</a:t>
            </a:r>
          </a:p>
          <a:p>
            <a:pPr>
              <a:buNone/>
            </a:pPr>
            <a:endParaRPr lang="ru-RU" sz="2800" dirty="0"/>
          </a:p>
          <a:p>
            <a:endParaRPr lang="ru-RU" sz="28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5" y="897018"/>
            <a:ext cx="2952328" cy="195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005064"/>
            <a:ext cx="2753991" cy="206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269377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908720"/>
            <a:ext cx="2915816" cy="194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005064"/>
            <a:ext cx="268964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005065"/>
            <a:ext cx="2793208" cy="209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187624" y="299695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83968" y="2924944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24328" y="292494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602128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4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67944" y="602128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5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64288" y="6021288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6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2"/>
                </a:solidFill>
              </a:rPr>
              <a:t>                       Проверка!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               </a:t>
            </a:r>
            <a:r>
              <a:rPr lang="ru-RU" b="1" dirty="0" smtClean="0">
                <a:solidFill>
                  <a:srgbClr val="FF0000"/>
                </a:solidFill>
              </a:rPr>
              <a:t>2                                   5</a:t>
            </a: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933056"/>
            <a:ext cx="9144000" cy="3129211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Критерии: 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нет ошибок- 2 балла;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выписан правильно только один номер - 1 балла;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неверно выписаны номера- 0 баллов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2952328" cy="195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84784"/>
            <a:ext cx="2753991" cy="206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Ленинградская область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 l="3990" t="33333" r="2956" b="30870"/>
          <a:stretch>
            <a:fillRect/>
          </a:stretch>
        </p:blipFill>
        <p:spPr bwMode="auto">
          <a:xfrm>
            <a:off x="395536" y="2780928"/>
            <a:ext cx="8517632" cy="287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95736" y="1052736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г. Санкт-Петербург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Проверка!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tx2"/>
                </a:solidFill>
              </a:rPr>
              <a:t>Зона тайги и смешанных лесов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3501008"/>
            <a:ext cx="7200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200" b="1" u="sng" dirty="0" smtClean="0">
                <a:solidFill>
                  <a:srgbClr val="002060"/>
                </a:solidFill>
              </a:rPr>
              <a:t>Критерии: </a:t>
            </a:r>
          </a:p>
          <a:p>
            <a:pPr algn="r">
              <a:buNone/>
            </a:pPr>
            <a:r>
              <a:rPr lang="ru-RU" sz="3200" b="1" i="1" dirty="0" smtClean="0">
                <a:solidFill>
                  <a:srgbClr val="002060"/>
                </a:solidFill>
              </a:rPr>
              <a:t>нет ошибок- 2 балла;</a:t>
            </a:r>
          </a:p>
          <a:p>
            <a:pPr algn="r">
              <a:buNone/>
            </a:pPr>
            <a:r>
              <a:rPr lang="ru-RU" sz="3200" b="1" i="1" dirty="0" smtClean="0">
                <a:solidFill>
                  <a:srgbClr val="002060"/>
                </a:solidFill>
              </a:rPr>
              <a:t>выписан правильно только одна зона - 1 балла;</a:t>
            </a:r>
          </a:p>
          <a:p>
            <a:pPr algn="r">
              <a:buNone/>
            </a:pPr>
            <a:r>
              <a:rPr lang="ru-RU" sz="3200" b="1" i="1" dirty="0" smtClean="0">
                <a:solidFill>
                  <a:srgbClr val="002060"/>
                </a:solidFill>
              </a:rPr>
              <a:t>неверно  дан ответ- 0 баллов</a:t>
            </a: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Готовимся встречать гостей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08518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Проверка!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9"/>
            <a:ext cx="8229600" cy="576064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ru-RU" dirty="0" smtClean="0"/>
              <a:t>Ответ: </a:t>
            </a:r>
            <a:r>
              <a:rPr lang="ru-RU" b="1" dirty="0" smtClean="0"/>
              <a:t>Б</a:t>
            </a:r>
          </a:p>
          <a:p>
            <a:pPr marL="514350" indent="-514350">
              <a:buNone/>
            </a:pPr>
            <a:endParaRPr lang="ru-RU" b="1" dirty="0" smtClean="0"/>
          </a:p>
          <a:p>
            <a:pPr marL="514350" indent="-514350">
              <a:buAutoNum type="arabicParenR"/>
            </a:pP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4869160"/>
            <a:ext cx="853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3600" b="1" u="sng" dirty="0" smtClean="0">
                <a:solidFill>
                  <a:srgbClr val="002060"/>
                </a:solidFill>
              </a:rPr>
              <a:t>Критерии: </a:t>
            </a:r>
          </a:p>
          <a:p>
            <a:pPr algn="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за каждый правильный ответ -1 балл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213285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2) Ответ: </a:t>
            </a:r>
            <a:r>
              <a:rPr lang="ru-RU" sz="3600" b="1" dirty="0" smtClean="0"/>
              <a:t>Б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14096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3) Ответ : </a:t>
            </a:r>
            <a:r>
              <a:rPr lang="ru-RU" sz="3200" b="1" dirty="0" smtClean="0"/>
              <a:t>в 3 раза больше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07707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4) Ответ:  </a:t>
            </a:r>
            <a:r>
              <a:rPr lang="ru-RU" sz="3200" b="1" dirty="0" smtClean="0"/>
              <a:t>123 </a:t>
            </a:r>
            <a:r>
              <a:rPr lang="ru-RU" sz="3200" b="1" dirty="0" err="1" smtClean="0"/>
              <a:t>руб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Итог урока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9"/>
            <a:ext cx="8229600" cy="2592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tx2"/>
                </a:solidFill>
              </a:rPr>
              <a:t>Какие темы повторяли?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2"/>
                </a:solidFill>
              </a:rPr>
              <a:t>Что нового узнали?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2"/>
                </a:solidFill>
              </a:rPr>
              <a:t>Что было интересного на уроке?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sz="5300" b="1" i="1" dirty="0" smtClean="0">
                <a:solidFill>
                  <a:schemeClr val="accent1">
                    <a:lumMod val="50000"/>
                  </a:schemeClr>
                </a:solidFill>
              </a:rPr>
              <a:t>Какой предмет важнее-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математика, русский язык, окружающий мир?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278430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user 32\Pictures\1512501_1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5829" y="2276872"/>
            <a:ext cx="2784310" cy="2088232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348880"/>
            <a:ext cx="2664296" cy="199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51520" y="5013176"/>
            <a:ext cx="8604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</a:t>
            </a:r>
            <a:r>
              <a:rPr lang="ru-RU" sz="3200" b="1" i="1" dirty="0" smtClean="0"/>
              <a:t>Все науки в грамматике нужды имеют»</a:t>
            </a:r>
          </a:p>
          <a:p>
            <a:pPr algn="r"/>
            <a:r>
              <a:rPr lang="ru-RU" sz="3200" i="1" dirty="0" smtClean="0"/>
              <a:t>М.В.Ломоносов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Ставим отметку!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19</a:t>
            </a:r>
            <a:r>
              <a:rPr lang="ru-RU" sz="4800" dirty="0" smtClean="0"/>
              <a:t>-22 </a:t>
            </a:r>
            <a:r>
              <a:rPr lang="ru-RU" sz="4800" dirty="0" smtClean="0"/>
              <a:t>б.- «5»</a:t>
            </a:r>
          </a:p>
          <a:p>
            <a:pPr>
              <a:buNone/>
            </a:pPr>
            <a:r>
              <a:rPr lang="ru-RU" sz="4800" dirty="0" smtClean="0"/>
              <a:t>18-15 </a:t>
            </a:r>
            <a:r>
              <a:rPr lang="ru-RU" sz="4800" dirty="0" smtClean="0"/>
              <a:t>б.- «4»</a:t>
            </a:r>
          </a:p>
          <a:p>
            <a:pPr>
              <a:buNone/>
            </a:pPr>
            <a:r>
              <a:rPr lang="ru-RU" sz="4800" dirty="0" smtClean="0"/>
              <a:t>14-9 </a:t>
            </a:r>
            <a:r>
              <a:rPr lang="ru-RU" sz="4800" dirty="0" smtClean="0"/>
              <a:t>б.- «3»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00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sz="5300" b="1" i="1" dirty="0" smtClean="0">
                <a:solidFill>
                  <a:schemeClr val="accent1">
                    <a:lumMod val="50000"/>
                  </a:schemeClr>
                </a:solidFill>
              </a:rPr>
              <a:t>Какой предмет важнее-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математика, русский язык, окружающий мир?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278430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user 32\Pictures\1512501_1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5829" y="2276872"/>
            <a:ext cx="2784310" cy="2088232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348880"/>
            <a:ext cx="2664296" cy="199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851920" y="4869160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?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Отправляемся в путешествие...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63" t="6996" r="5850" b="15045"/>
          <a:stretch>
            <a:fillRect/>
          </a:stretch>
        </p:blipFill>
        <p:spPr bwMode="auto">
          <a:xfrm>
            <a:off x="2339752" y="1196752"/>
            <a:ext cx="4032448" cy="259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31640" y="4365104"/>
            <a:ext cx="5828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Индивидуальный бланк  результатов</a:t>
            </a:r>
            <a:endParaRPr lang="ru-RU" sz="2800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6454" t="33179" r="10640" b="33005"/>
          <a:stretch>
            <a:fillRect/>
          </a:stretch>
        </p:blipFill>
        <p:spPr bwMode="auto">
          <a:xfrm>
            <a:off x="1835696" y="5085184"/>
            <a:ext cx="4925720" cy="150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1. Собираемся в дорогу.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user 32\Pictures\png-transparent-camping-child-outdoor-recreation-dijak-tourist-game-child-peopl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4330" y="1600200"/>
            <a:ext cx="511533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0"/>
            <a:ext cx="5626968" cy="1540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9600" dirty="0"/>
              <a:t>ч</a:t>
            </a:r>
            <a:r>
              <a:rPr lang="ru-RU" sz="9600" dirty="0" smtClean="0"/>
              <a:t>..м..дан</a:t>
            </a:r>
            <a:endParaRPr lang="ru-RU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980728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в..гон</a:t>
            </a:r>
            <a:endParaRPr lang="ru-RU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2348880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/>
              <a:t>б</a:t>
            </a:r>
            <a:r>
              <a:rPr lang="ru-RU" sz="9600" dirty="0" smtClean="0"/>
              <a:t>..лет</a:t>
            </a:r>
            <a:endParaRPr lang="ru-RU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3429000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/>
              <a:t>д</a:t>
            </a:r>
            <a:r>
              <a:rPr lang="ru-RU" sz="9600" dirty="0" smtClean="0"/>
              <a:t>..рога</a:t>
            </a:r>
            <a:endParaRPr lang="ru-RU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869160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err="1"/>
              <a:t>р</a:t>
            </a:r>
            <a:r>
              <a:rPr lang="ru-RU" sz="9600" dirty="0" err="1" smtClean="0"/>
              <a:t>ю</a:t>
            </a:r>
            <a:r>
              <a:rPr lang="ru-RU" sz="9600" dirty="0" smtClean="0"/>
              <a:t>..за..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0"/>
            <a:ext cx="7067128" cy="9647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9600" dirty="0"/>
              <a:t>п</a:t>
            </a:r>
            <a:r>
              <a:rPr lang="ru-RU" sz="9600" dirty="0" smtClean="0"/>
              <a:t>..с..аж..</a:t>
            </a:r>
            <a:r>
              <a:rPr lang="ru-RU" sz="9600" dirty="0" err="1" smtClean="0"/>
              <a:t>р</a:t>
            </a:r>
            <a:endParaRPr lang="ru-RU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556792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/>
              <a:t>а</a:t>
            </a:r>
            <a:r>
              <a:rPr lang="ru-RU" sz="9600" dirty="0" smtClean="0"/>
              <a:t>вт..м..</a:t>
            </a:r>
            <a:r>
              <a:rPr lang="ru-RU" sz="9600" dirty="0" err="1" smtClean="0"/>
              <a:t>биль</a:t>
            </a:r>
            <a:endParaRPr lang="ru-RU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924944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/>
              <a:t>п</a:t>
            </a:r>
            <a:r>
              <a:rPr lang="ru-RU" sz="9600" dirty="0" smtClean="0"/>
              <a:t>ут..</a:t>
            </a:r>
            <a:r>
              <a:rPr lang="ru-RU" sz="9600" dirty="0" err="1" smtClean="0"/>
              <a:t>шеств</a:t>
            </a:r>
            <a:r>
              <a:rPr lang="ru-RU" sz="9600" dirty="0" smtClean="0"/>
              <a:t>..е</a:t>
            </a:r>
            <a:endParaRPr lang="ru-RU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4293096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/>
              <a:t>г</a:t>
            </a:r>
            <a:r>
              <a:rPr lang="ru-RU" sz="9600" dirty="0" smtClean="0"/>
              <a:t>..р..зонт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Проверка!</a:t>
            </a:r>
            <a:b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rgbClr val="006600"/>
                </a:solidFill>
              </a:rPr>
              <a:t>е, о, а, и, о, к, к, а, с, и, о, о, е, и, о, и, </a:t>
            </a:r>
            <a:br>
              <a:rPr lang="ru-RU" sz="5400" b="1" dirty="0" smtClean="0">
                <a:solidFill>
                  <a:srgbClr val="006600"/>
                </a:solidFill>
              </a:rPr>
            </a:b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04864"/>
            <a:ext cx="8496944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u="sng" dirty="0" smtClean="0">
                <a:solidFill>
                  <a:srgbClr val="002060"/>
                </a:solidFill>
              </a:rPr>
              <a:t>Критерии: </a:t>
            </a:r>
            <a:endParaRPr lang="ru-RU" sz="5400" u="sng" dirty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sz="4800" i="1" dirty="0">
                <a:solidFill>
                  <a:srgbClr val="002060"/>
                </a:solidFill>
              </a:rPr>
              <a:t>н</a:t>
            </a:r>
            <a:r>
              <a:rPr lang="ru-RU" sz="4800" i="1" dirty="0" smtClean="0">
                <a:solidFill>
                  <a:srgbClr val="002060"/>
                </a:solidFill>
              </a:rPr>
              <a:t>ет ошибок- 3 балла;</a:t>
            </a:r>
          </a:p>
          <a:p>
            <a:pPr algn="r">
              <a:buNone/>
            </a:pPr>
            <a:r>
              <a:rPr lang="ru-RU" sz="4800" i="1" dirty="0" smtClean="0">
                <a:solidFill>
                  <a:srgbClr val="002060"/>
                </a:solidFill>
              </a:rPr>
              <a:t>1-2 </a:t>
            </a:r>
            <a:r>
              <a:rPr lang="ru-RU" sz="4800" i="1" dirty="0" err="1" smtClean="0">
                <a:solidFill>
                  <a:srgbClr val="002060"/>
                </a:solidFill>
              </a:rPr>
              <a:t>ош</a:t>
            </a:r>
            <a:r>
              <a:rPr lang="ru-RU" sz="4800" i="1" dirty="0" smtClean="0">
                <a:solidFill>
                  <a:srgbClr val="002060"/>
                </a:solidFill>
              </a:rPr>
              <a:t>.- 2 балла;</a:t>
            </a:r>
          </a:p>
          <a:p>
            <a:pPr algn="r">
              <a:buNone/>
            </a:pPr>
            <a:r>
              <a:rPr lang="ru-RU" sz="4800" i="1" dirty="0" smtClean="0">
                <a:solidFill>
                  <a:srgbClr val="002060"/>
                </a:solidFill>
              </a:rPr>
              <a:t>3-4 ош.-1 балл;</a:t>
            </a:r>
          </a:p>
          <a:p>
            <a:pPr algn="r">
              <a:buNone/>
            </a:pPr>
            <a:r>
              <a:rPr lang="ru-RU" sz="4800" i="1" dirty="0" smtClean="0">
                <a:solidFill>
                  <a:srgbClr val="002060"/>
                </a:solidFill>
              </a:rPr>
              <a:t>5 и более </a:t>
            </a:r>
            <a:r>
              <a:rPr lang="ru-RU" sz="4800" i="1" dirty="0" err="1" smtClean="0">
                <a:solidFill>
                  <a:srgbClr val="002060"/>
                </a:solidFill>
              </a:rPr>
              <a:t>ош</a:t>
            </a:r>
            <a:r>
              <a:rPr lang="ru-RU" sz="4800" i="1" dirty="0" smtClean="0">
                <a:solidFill>
                  <a:srgbClr val="002060"/>
                </a:solidFill>
              </a:rPr>
              <a:t>.- 0 баллов.</a:t>
            </a:r>
          </a:p>
          <a:p>
            <a:pPr>
              <a:buNone/>
            </a:pP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2. Верно-неверно?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764704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15 км=15 000 м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556792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3 м 34 см=3 340 см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348880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3 км=300 м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3140968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2 </a:t>
            </a:r>
            <a:r>
              <a:rPr lang="ru-RU" sz="4800" dirty="0" err="1" smtClean="0"/>
              <a:t>ч=</a:t>
            </a:r>
            <a:r>
              <a:rPr lang="ru-RU" sz="4800" dirty="0" smtClean="0"/>
              <a:t> 200 мин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393305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150 мин=2 ч 30 мин</a:t>
            </a: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4797152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5 т 600 кг=560 кг</a:t>
            </a:r>
            <a:endParaRPr lang="ru-RU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5589240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45 000 г=45 кг</a:t>
            </a:r>
            <a:endParaRPr lang="ru-RU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764704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- да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4128" y="1628800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-нет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3928" y="2276872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-нет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9952" y="3068960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-нет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6136" y="3933056"/>
            <a:ext cx="2051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-да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6056" y="479715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-</a:t>
            </a:r>
            <a:r>
              <a:rPr lang="ru-RU" sz="4800" dirty="0" smtClean="0">
                <a:solidFill>
                  <a:srgbClr val="FF0000"/>
                </a:solidFill>
              </a:rPr>
              <a:t>нет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3968" y="5517232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-да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576</Words>
  <Application>Microsoft Office PowerPoint</Application>
  <PresentationFormat>Экран (4:3)</PresentationFormat>
  <Paragraphs>130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Урок-путешествие</vt:lpstr>
      <vt:lpstr>Цели и задачи урока:</vt:lpstr>
      <vt:lpstr>Какой предмет важнее- математика, русский язык, окружающий мир?</vt:lpstr>
      <vt:lpstr>Отправляемся в путешествие...</vt:lpstr>
      <vt:lpstr>1. Собираемся в дорогу.</vt:lpstr>
      <vt:lpstr>Слайд 6</vt:lpstr>
      <vt:lpstr>Слайд 7</vt:lpstr>
      <vt:lpstr>Проверка! е, о, а, и, о, к, к, а, с, и, о, о, е, и, о, и,  </vt:lpstr>
      <vt:lpstr>2. Верно-неверно?</vt:lpstr>
      <vt:lpstr>Слайд 10</vt:lpstr>
      <vt:lpstr>3. А знаешь ли ты границы России?</vt:lpstr>
      <vt:lpstr>                     Проверка! 60 933-38 808=22 125 (км) Ответ: длина сухопутных границ России 22 125 км.</vt:lpstr>
      <vt:lpstr>4. Узнай по описанию.</vt:lpstr>
      <vt:lpstr>Проверяем!</vt:lpstr>
      <vt:lpstr>Слайд 15</vt:lpstr>
      <vt:lpstr>Слайд 16</vt:lpstr>
      <vt:lpstr>                         Проверь! 3 000 000 *9=27 000 000 (км    ) Ответ: площадь зоны арктических пустынь 27 000 000 км    .</vt:lpstr>
      <vt:lpstr>Зона тундры</vt:lpstr>
      <vt:lpstr>Проверка! </vt:lpstr>
      <vt:lpstr>Слайд 20</vt:lpstr>
      <vt:lpstr>                       Проверка!                2                                   5 </vt:lpstr>
      <vt:lpstr>Ленинградская область </vt:lpstr>
      <vt:lpstr>Проверка!</vt:lpstr>
      <vt:lpstr>Готовимся встречать гостей</vt:lpstr>
      <vt:lpstr>Проверка!</vt:lpstr>
      <vt:lpstr>Итог урока</vt:lpstr>
      <vt:lpstr>Какой предмет важнее- математика, русский язык, окружающий мир?</vt:lpstr>
      <vt:lpstr>Ставим отметку!</vt:lpstr>
      <vt:lpstr>Слайд 29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Урок-путешествие</dc:title>
  <dc:creator>HP</dc:creator>
  <cp:lastModifiedBy>HP</cp:lastModifiedBy>
  <cp:revision>6</cp:revision>
  <dcterms:created xsi:type="dcterms:W3CDTF">2021-03-15T10:19:21Z</dcterms:created>
  <dcterms:modified xsi:type="dcterms:W3CDTF">2021-03-17T07:15:09Z</dcterms:modified>
</cp:coreProperties>
</file>