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85" r:id="rId2"/>
    <p:sldId id="284" r:id="rId3"/>
    <p:sldId id="273" r:id="rId4"/>
    <p:sldId id="258" r:id="rId5"/>
    <p:sldId id="259" r:id="rId6"/>
    <p:sldId id="260" r:id="rId7"/>
    <p:sldId id="261" r:id="rId8"/>
    <p:sldId id="265" r:id="rId9"/>
    <p:sldId id="286" r:id="rId10"/>
    <p:sldId id="264" r:id="rId11"/>
    <p:sldId id="276" r:id="rId12"/>
    <p:sldId id="266" r:id="rId13"/>
    <p:sldId id="267" r:id="rId14"/>
    <p:sldId id="268" r:id="rId15"/>
    <p:sldId id="269" r:id="rId16"/>
    <p:sldId id="277" r:id="rId17"/>
    <p:sldId id="270" r:id="rId18"/>
    <p:sldId id="271" r:id="rId19"/>
    <p:sldId id="279" r:id="rId20"/>
    <p:sldId id="272" r:id="rId21"/>
    <p:sldId id="287" r:id="rId22"/>
    <p:sldId id="280" r:id="rId23"/>
    <p:sldId id="281" r:id="rId24"/>
    <p:sldId id="282" r:id="rId25"/>
    <p:sldId id="283" r:id="rId26"/>
    <p:sldId id="275" r:id="rId2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24" autoAdjust="0"/>
  </p:normalViewPr>
  <p:slideViewPr>
    <p:cSldViewPr>
      <p:cViewPr varScale="1">
        <p:scale>
          <a:sx n="69" d="100"/>
          <a:sy n="69" d="100"/>
        </p:scale>
        <p:origin x="1422" y="60"/>
      </p:cViewPr>
      <p:guideLst>
        <p:guide orient="horz" pos="2160"/>
        <p:guide pos="2880"/>
      </p:guideLst>
    </p:cSldViewPr>
  </p:slideViewPr>
  <p:outlineViewPr>
    <p:cViewPr>
      <p:scale>
        <a:sx n="33" d="100"/>
        <a:sy n="33" d="100"/>
      </p:scale>
      <p:origin x="0" y="10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10/28/2022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10/28/2022</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 y="762000"/>
            <a:ext cx="8229600" cy="738664"/>
          </a:xfrm>
          <a:prstGeom prst="rect">
            <a:avLst/>
          </a:prstGeom>
        </p:spPr>
        <p:txBody>
          <a:bodyPr wrap="square">
            <a:spAutoFit/>
          </a:bodyPr>
          <a:lstStyle/>
          <a:p>
            <a:pPr algn="ctr">
              <a:spcAft>
                <a:spcPts val="0"/>
              </a:spcAft>
            </a:pPr>
            <a:r>
              <a:rPr lang="ru-RU" sz="1400" dirty="0">
                <a:solidFill>
                  <a:schemeClr val="bg2">
                    <a:lumMod val="50000"/>
                  </a:schemeClr>
                </a:solidFill>
                <a:latin typeface="Times New Roman CYR" panose="02020603050405020304" pitchFamily="18" charset="0"/>
                <a:ea typeface="Times New Roman" panose="02020603050405020304" pitchFamily="18" charset="0"/>
              </a:rPr>
              <a:t>Муниципальное общеобразовательное учреждение </a:t>
            </a:r>
            <a:r>
              <a:rPr lang="ru-RU" sz="1400" dirty="0">
                <a:solidFill>
                  <a:schemeClr val="bg2">
                    <a:lumMod val="50000"/>
                  </a:schemeClr>
                </a:solidFill>
                <a:latin typeface="Times New Roman" panose="02020603050405020304" pitchFamily="18" charset="0"/>
                <a:ea typeface="Times New Roman" panose="02020603050405020304" pitchFamily="18" charset="0"/>
              </a:rPr>
              <a:t>«</a:t>
            </a:r>
            <a:r>
              <a:rPr lang="ru-RU" sz="1400" dirty="0">
                <a:solidFill>
                  <a:schemeClr val="bg2">
                    <a:lumMod val="50000"/>
                  </a:schemeClr>
                </a:solidFill>
                <a:latin typeface="Times New Roman CYR" panose="02020603050405020304" pitchFamily="18" charset="0"/>
                <a:ea typeface="Times New Roman" panose="02020603050405020304" pitchFamily="18" charset="0"/>
              </a:rPr>
              <a:t>Средняя школа </a:t>
            </a:r>
            <a:endParaRPr lang="ru-RU" sz="1400" dirty="0">
              <a:solidFill>
                <a:schemeClr val="bg2">
                  <a:lumMod val="50000"/>
                </a:schemeClr>
              </a:solidFill>
              <a:latin typeface="Times New Roman" panose="02020603050405020304" pitchFamily="18" charset="0"/>
              <a:ea typeface="Times New Roman" panose="02020603050405020304" pitchFamily="18" charset="0"/>
            </a:endParaRPr>
          </a:p>
          <a:p>
            <a:pPr algn="ctr">
              <a:spcAft>
                <a:spcPts val="0"/>
              </a:spcAft>
            </a:pPr>
            <a:r>
              <a:rPr lang="ru-RU" sz="1400" dirty="0">
                <a:solidFill>
                  <a:schemeClr val="bg2">
                    <a:lumMod val="50000"/>
                  </a:schemeClr>
                </a:solidFill>
                <a:latin typeface="Times New Roman CYR" panose="02020603050405020304" pitchFamily="18" charset="0"/>
                <a:ea typeface="Times New Roman" panose="02020603050405020304" pitchFamily="18" charset="0"/>
              </a:rPr>
              <a:t>с углубленным изучением отдельных предметов № 120 Красноармейского района Волгограда</a:t>
            </a:r>
            <a:r>
              <a:rPr lang="ru-RU" sz="1400" dirty="0">
                <a:solidFill>
                  <a:schemeClr val="bg2">
                    <a:lumMod val="50000"/>
                  </a:schemeClr>
                </a:solidFill>
                <a:latin typeface="Times New Roman" panose="02020603050405020304" pitchFamily="18" charset="0"/>
                <a:ea typeface="Times New Roman" panose="02020603050405020304" pitchFamily="18" charset="0"/>
              </a:rPr>
              <a:t>»</a:t>
            </a:r>
          </a:p>
          <a:p>
            <a:pPr algn="ctr">
              <a:spcAft>
                <a:spcPts val="0"/>
              </a:spcAft>
            </a:pPr>
            <a:r>
              <a:rPr lang="ru-RU" sz="1400" dirty="0">
                <a:solidFill>
                  <a:schemeClr val="bg2">
                    <a:lumMod val="50000"/>
                  </a:schemeClr>
                </a:solidFill>
                <a:latin typeface="Times New Roman CYR" panose="02020603050405020304" pitchFamily="18" charset="0"/>
                <a:ea typeface="Times New Roman" panose="02020603050405020304" pitchFamily="18" charset="0"/>
              </a:rPr>
              <a:t>МОУ СШ № 120</a:t>
            </a:r>
            <a:endParaRPr lang="ru-RU" sz="1400" dirty="0">
              <a:solidFill>
                <a:schemeClr val="bg2">
                  <a:lumMod val="50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295400" y="2667000"/>
            <a:ext cx="6858000" cy="584775"/>
          </a:xfrm>
          <a:prstGeom prst="rect">
            <a:avLst/>
          </a:prstGeom>
        </p:spPr>
        <p:txBody>
          <a:bodyPr wrap="square">
            <a:spAutoFit/>
          </a:bodyPr>
          <a:lstStyle/>
          <a:p>
            <a:r>
              <a:rPr lang="ru-RU" sz="3200" i="1" dirty="0">
                <a:solidFill>
                  <a:srgbClr val="DBF5F9">
                    <a:lumMod val="50000"/>
                  </a:srgbClr>
                </a:solidFill>
                <a:latin typeface="Times New Roman" pitchFamily="18" charset="0"/>
                <a:cs typeface="Times New Roman" pitchFamily="18" charset="0"/>
              </a:rPr>
              <a:t>Добрые руки человеческой     помощи</a:t>
            </a:r>
            <a:endParaRPr lang="ru-RU" sz="3200" dirty="0"/>
          </a:p>
        </p:txBody>
      </p:sp>
      <p:sp>
        <p:nvSpPr>
          <p:cNvPr id="7" name="Прямоугольник 6"/>
          <p:cNvSpPr/>
          <p:nvPr/>
        </p:nvSpPr>
        <p:spPr>
          <a:xfrm>
            <a:off x="5029200" y="4267200"/>
            <a:ext cx="3505200" cy="1477328"/>
          </a:xfrm>
          <a:prstGeom prst="rect">
            <a:avLst/>
          </a:prstGeom>
        </p:spPr>
        <p:txBody>
          <a:bodyPr wrap="square">
            <a:spAutoFit/>
          </a:bodyPr>
          <a:lstStyle/>
          <a:p>
            <a:pPr lvl="0"/>
            <a:r>
              <a:rPr lang="ru-RU" dirty="0">
                <a:solidFill>
                  <a:schemeClr val="bg2">
                    <a:lumMod val="50000"/>
                  </a:schemeClr>
                </a:solidFill>
                <a:latin typeface="Times New Roman" pitchFamily="18" charset="0"/>
                <a:cs typeface="Times New Roman" pitchFamily="18" charset="0"/>
              </a:rPr>
              <a:t>Работу выполнила: </a:t>
            </a:r>
            <a:endParaRPr lang="ru-RU" dirty="0" smtClean="0">
              <a:solidFill>
                <a:schemeClr val="bg2">
                  <a:lumMod val="50000"/>
                </a:schemeClr>
              </a:solidFill>
              <a:latin typeface="Times New Roman" pitchFamily="18" charset="0"/>
              <a:cs typeface="Times New Roman" pitchFamily="18" charset="0"/>
            </a:endParaRPr>
          </a:p>
          <a:p>
            <a:pPr lvl="0"/>
            <a:r>
              <a:rPr lang="ru-RU" dirty="0" smtClean="0">
                <a:solidFill>
                  <a:schemeClr val="bg2">
                    <a:lumMod val="50000"/>
                  </a:schemeClr>
                </a:solidFill>
                <a:latin typeface="Times New Roman" pitchFamily="18" charset="0"/>
                <a:cs typeface="Times New Roman" pitchFamily="18" charset="0"/>
              </a:rPr>
              <a:t>Зенкина </a:t>
            </a:r>
            <a:r>
              <a:rPr lang="ru-RU" dirty="0">
                <a:solidFill>
                  <a:schemeClr val="bg2">
                    <a:lumMod val="50000"/>
                  </a:schemeClr>
                </a:solidFill>
                <a:latin typeface="Times New Roman" pitchFamily="18" charset="0"/>
                <a:cs typeface="Times New Roman" pitchFamily="18" charset="0"/>
              </a:rPr>
              <a:t>Н.П.,                                                              учитель иностранных языков </a:t>
            </a:r>
          </a:p>
          <a:p>
            <a:pPr lvl="0"/>
            <a:r>
              <a:rPr lang="ru-RU" dirty="0">
                <a:solidFill>
                  <a:schemeClr val="bg2">
                    <a:lumMod val="50000"/>
                  </a:schemeClr>
                </a:solidFill>
                <a:latin typeface="Times New Roman" pitchFamily="18" charset="0"/>
                <a:cs typeface="Times New Roman" pitchFamily="18" charset="0"/>
              </a:rPr>
              <a:t>первой квалификационной категории</a:t>
            </a:r>
            <a:endParaRPr lang="ru-RU"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6545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28600" y="-63102"/>
            <a:ext cx="85344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endParaRPr kumimoji="0" lang="ru-RU" sz="1600" b="0"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i="1" dirty="0">
              <a:solidFill>
                <a:schemeClr val="bg2">
                  <a:lumMod val="50000"/>
                </a:schemeClr>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Обрадованная </a:t>
            </a: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поддержкой матери, женщина как бы воспрянула духом и добавила:</a:t>
            </a:r>
            <a:endParaRPr kumimoji="0" lang="ru-RU" sz="20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Сколько раз мы с Алешей ее уговаривали остаться. Ни в какую не соглашается. Уперлась на своем, как деревенский бык. И все тут!...</a:t>
            </a:r>
            <a:endParaRPr kumimoji="0" lang="ru-RU" sz="20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Сейчас мне все стало понятно, – сказал директор, тяжело вздохнув и опять вставая с места. – Теперь вы, Иванова, можете спокойно уходить, а вы, бабушка, немного подождите…</a:t>
            </a:r>
            <a:endParaRPr kumimoji="0" lang="ru-RU" sz="20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Когда женщина, даже не попрощавшись, вышла из комнаты, директор подошел вплотную к старушке и спросил напрямую:</a:t>
            </a:r>
            <a:endParaRPr kumimoji="0" lang="ru-RU" sz="20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Скажите мне честно, по своему ли желанию вы, все таки, пришли сюда?</a:t>
            </a:r>
            <a:endParaRPr kumimoji="0" lang="ru-RU" sz="20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Да откуда такому желанию-то взяться, сынок! – ответила она дрожащим голосом. – После смерти моего мужа, дочь вместе со своим мужем переехали ко мне. С того самого дня я и не знала покоя. Вот уж более не смогла вынести обид и попросила к вам отвезти под старость лет. Так что, не обессудьте старуху.</a:t>
            </a:r>
            <a:endParaRPr kumimoji="0" lang="ru-RU" sz="20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1\Desktop\988272209.jpg"/>
          <p:cNvPicPr>
            <a:picLocks noChangeAspect="1" noChangeArrowheads="1"/>
          </p:cNvPicPr>
          <p:nvPr/>
        </p:nvPicPr>
        <p:blipFill>
          <a:blip r:embed="rId2"/>
          <a:srcRect/>
          <a:stretch>
            <a:fillRect/>
          </a:stretch>
        </p:blipFill>
        <p:spPr bwMode="auto">
          <a:xfrm>
            <a:off x="533400" y="685800"/>
            <a:ext cx="8229600" cy="5943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265212"/>
            <a:ext cx="79248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Я хочу продолжить  чтением рассказа Л.Н. </a:t>
            </a: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Толстого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«Старый дед и внучек».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Стал </a:t>
            </a: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дед очень стар. Ноги у него не ходили, глаза не видели, уши не слышали, зубов не было. И когда он ел, у него текло назад изо рта. Сын и невестка перестали его за стол сажать, а давали ему обедать за печкой.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Снесли </a:t>
            </a: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ему раз обедать в чашке. Он хотел ее подвинуть, да уронил и разбил. Невестка стала бранить старика за то, что он им все в доме портит и чашки бьет, и сказала, что теперь она ему будет давать обедать в лоханке. Старик только вздохнул и ничего не сказал.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Сидят, раз муж с женой дома и смотрят – сынишка их на полу дощечками играет – что-то слаживает. Отец и спросил: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Что ты это делаешь, Миша?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А Миша и говорит: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Это я, батюшка, лоханку делаю. Когда вы с матушкой стары будете, чтобы вас из этой лоханки кормить. Муж с женой поглядели друг на друга и заплакали. Им стало стыдно за то, что они так обижали старика; и стали с тех пор сажать его за стол и ухаживать за ним</a:t>
            </a:r>
            <a:r>
              <a:rPr kumimoji="0" lang="ru-RU" sz="16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endParaRPr kumimoji="0" lang="ru-RU" sz="1600" b="0" i="1"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400109"/>
            <a:ext cx="8077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Мой добрый товарищ, пожалуйста,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Добро совершать не бойся,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Но только прошу, не жалуйся,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Пожалуйста, мне больше.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Не ожидай благодарности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За сделанное тобою,</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За те нежданные радости,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Подаренные добротою.</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Добро – не доблесть!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Не жалуйся!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Добро совершать не бойся.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Помог человеку – и радуйся,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Награды не нужно большей!</a:t>
            </a:r>
            <a:endParaRPr kumimoji="0" lang="ru-RU" sz="2800" b="1"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6200" y="342528"/>
            <a:ext cx="8763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Человеческая доброта, милосердие, умение радоваться и переживать за других людей создают основу человеческого счастья. Стараясь о счастье других, мы находим свое собственное счастье. Человек, делающий другим добро, умеющий сопереживать, чувствует себя счастливым.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Доброта помогает людям жить, творить, делать жизнь прекрасной.</a:t>
            </a:r>
            <a:endParaRPr kumimoji="0" lang="ru-RU" sz="2000" b="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pic>
        <p:nvPicPr>
          <p:cNvPr id="25602" name="Picture 2" descr="C:\Users\1\Desktop\52029384_1260004390_1357634.jpg"/>
          <p:cNvPicPr>
            <a:picLocks noChangeAspect="1" noChangeArrowheads="1"/>
          </p:cNvPicPr>
          <p:nvPr/>
        </p:nvPicPr>
        <p:blipFill>
          <a:blip r:embed="rId2"/>
          <a:srcRect/>
          <a:stretch>
            <a:fillRect/>
          </a:stretch>
        </p:blipFill>
        <p:spPr bwMode="auto">
          <a:xfrm>
            <a:off x="304800" y="2362200"/>
            <a:ext cx="8534400" cy="42672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2400" y="-153889"/>
            <a:ext cx="89916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a:solidFill>
                <a:schemeClr val="bg2">
                  <a:lumMod val="50000"/>
                </a:schemeClr>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Добрые </a:t>
            </a: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дела и волонтеры - два близких понятия</a:t>
            </a:r>
            <a:endPar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a:t>
            </a: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Что </a:t>
            </a: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такое </a:t>
            </a:r>
            <a:r>
              <a:rPr kumimoji="0" lang="ru-RU" sz="2000" b="1" u="none" strike="noStrike" cap="none" normalizeH="0" baseline="0" dirty="0" err="1" smtClean="0">
                <a:ln>
                  <a:noFill/>
                </a:ln>
                <a:solidFill>
                  <a:schemeClr val="bg2">
                    <a:lumMod val="50000"/>
                  </a:schemeClr>
                </a:solidFill>
                <a:effectLst/>
                <a:latin typeface="Times New Roman" pitchFamily="18" charset="0"/>
                <a:ea typeface="Times New Roman" pitchFamily="18" charset="0"/>
                <a:cs typeface="Times New Roman" pitchFamily="18" charset="0"/>
              </a:rPr>
              <a:t>волонтёрство</a:t>
            </a: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a:t>
            </a:r>
            <a:endPar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err="1" smtClean="0">
                <a:ln>
                  <a:noFill/>
                </a:ln>
                <a:solidFill>
                  <a:schemeClr val="bg2">
                    <a:lumMod val="50000"/>
                  </a:schemeClr>
                </a:solidFill>
                <a:effectLst/>
                <a:latin typeface="Times New Roman" pitchFamily="18" charset="0"/>
                <a:ea typeface="Times New Roman" pitchFamily="18" charset="0"/>
                <a:cs typeface="Times New Roman" pitchFamily="18" charset="0"/>
              </a:rPr>
              <a:t>Волонтёрство</a:t>
            </a: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a:t>
            </a: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это неоплачиваемая, сознательная, добровольная деятельность на благо других. Любой, кто сознательно и бескорыстно трудится на благо других, может называться волонтером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Вознаграждение</a:t>
            </a: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Волонтер не должен заниматься волонтерской деятельностью главным образом с целью получения финансовой прибыли, и любое финансовое возмещение должно быть меньше стоимости выполненной работы.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Добрая </a:t>
            </a: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воля</a:t>
            </a: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Хотя мотивация участия в волонтерской деятельности, возможно, всегда будет состоять из нескольких причин, включая давление со стороны коллег (или родителей) и долг перед обществом, все же эта деятельность должна осуществляться добровольно, без принуждения со стороны.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Польза </a:t>
            </a: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обществу и людям. </a:t>
            </a: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Добровольческая деятельность должна иметь социально полезную направленность и приносить реальную пользу конкретному получателю, обществу, окружающей среде. Деятельность должна учитывать социальные нужды сообщества, способствовать решению общественно значимых проблем.   </a:t>
            </a:r>
            <a:endParaRPr kumimoji="0" lang="ru-RU" sz="2000" b="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Tree>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1\Desktop\599189.jpg"/>
          <p:cNvPicPr>
            <a:picLocks noChangeAspect="1" noChangeArrowheads="1"/>
          </p:cNvPicPr>
          <p:nvPr/>
        </p:nvPicPr>
        <p:blipFill>
          <a:blip r:embed="rId2"/>
          <a:srcRect/>
          <a:stretch>
            <a:fillRect/>
          </a:stretch>
        </p:blipFill>
        <p:spPr bwMode="auto">
          <a:xfrm>
            <a:off x="228600" y="171450"/>
            <a:ext cx="8509000" cy="63817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Заповеди волонтеров: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будьте ответственны в отношениях друг с другом;</a:t>
            </a: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будьте честными, искренними и доброжелательными, улыбайтесь друг другу;</a:t>
            </a: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помогайте окружающим принимать оптимальные решения в конфликтных ситуациях;</a:t>
            </a: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не берите на себя невыполнимых обещаний;</a:t>
            </a: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искренне интересуйтесь другими людьми;</a:t>
            </a: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помните, что имя человека – это самый сладостный и важный для него звук на любом языке;</a:t>
            </a: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старайтесь нравиться людям не только внутренне, но и внешне;</a:t>
            </a: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помните о чувстве меры;</a:t>
            </a: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оказывая помощь человеку, не умоляйте его достоинств;</a:t>
            </a:r>
            <a:endParaRPr kumimoji="0" lang="ru-RU" sz="24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4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стремитесь, чтобы люди были рады сделать то, что Вы им предлагаете</a:t>
            </a:r>
            <a:endParaRPr kumimoji="0" lang="ru-RU" sz="24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28600" y="202912"/>
            <a:ext cx="8763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А зачем мне все это?</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Сегодня в добровольческую работу вовлечено всего 5% населения России. Однако исследования показывают, что более 40% людей готовы более активно участвовать в общественно полезной работе.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«Зачем тебе это?»</a:t>
            </a:r>
            <a:endPar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 такой вопрос тысячи раз задают добровольцам их друзья, родственники, коллеги. Кто-то отмалчивается и отшучивается, кто-то придумывает шаблонные ответы, лишь бы отстали… Действительно, почему вместо того чтобы посидеть у телевизора или попить пива с друзьями этот «чокнутый» бежит делать что-то, за что ему не только денег не заплатят, но и «спасибо» - то не всегда скажут. Безусловно, у каждого ответ свой. Здесь мы попробуем привести самые распространенные мотивы: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«Просто мне нравится помогать другим». </a:t>
            </a:r>
            <a:endPar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«У меня схожая проблема и я хочу решать ее вместе с другими». Получение новых знаний и навыков.</a:t>
            </a:r>
            <a:endPar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«Это работает на мой имидж».</a:t>
            </a:r>
            <a:endParaRPr kumimoji="0" lang="ru-RU" sz="20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«Хочу в жизни что-то кроме душного офиса, пива и телевизора».</a:t>
            </a:r>
            <a:endParaRPr kumimoji="0" lang="ru-RU" sz="2000" b="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image001(7).jpg"/>
          <p:cNvPicPr>
            <a:picLocks noChangeAspect="1" noChangeArrowheads="1"/>
          </p:cNvPicPr>
          <p:nvPr/>
        </p:nvPicPr>
        <p:blipFill>
          <a:blip r:embed="rId2"/>
          <a:srcRect/>
          <a:stretch>
            <a:fillRect/>
          </a:stretch>
        </p:blipFill>
        <p:spPr bwMode="auto">
          <a:xfrm>
            <a:off x="0" y="838200"/>
            <a:ext cx="8991600" cy="6019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928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52400" y="-677108"/>
            <a:ext cx="8610600"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u="none" strike="noStrike" cap="none" normalizeH="0" baseline="0" dirty="0" smtClean="0">
              <a:ln>
                <a:noFill/>
              </a:ln>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Русская </a:t>
            </a:r>
            <a:r>
              <a:rPr kumimoji="0" lang="ru-RU" sz="2400" b="1" u="none" strike="noStrike" cap="none" normalizeH="0" baseline="0" dirty="0" smtClean="0">
                <a:ln>
                  <a:noFill/>
                </a:ln>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традиция милосердия</a:t>
            </a:r>
            <a:endParaRPr kumimoji="0" lang="ru-RU" sz="2400" b="0" u="none" strike="noStrike" cap="none" normalizeH="0" baseline="0" dirty="0" smtClean="0">
              <a:ln>
                <a:noFill/>
              </a:ln>
              <a:solidFill>
                <a:schemeClr val="bg2">
                  <a:lumMod val="50000"/>
                </a:schemeClr>
              </a:solidFill>
              <a:effectLst/>
              <a:latin typeface="Times New Roman" panose="02020603050405020304" pitchFamily="18" charset="0"/>
              <a:ea typeface="Times New Roman"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u="none" strike="noStrike" cap="none" normalizeH="0" baseline="0" dirty="0" smtClean="0">
                <a:ln>
                  <a:noFill/>
                </a:ln>
                <a:solidFill>
                  <a:schemeClr val="bg2">
                    <a:lumMod val="50000"/>
                  </a:schemeClr>
                </a:solidFill>
                <a:effectLst/>
                <a:latin typeface="Times New Roman" panose="02020603050405020304" pitchFamily="18" charset="0"/>
                <a:ea typeface="Times New Roman" pitchFamily="18" charset="0"/>
                <a:cs typeface="Times New Roman" panose="02020603050405020304" pitchFamily="18" charset="0"/>
              </a:rPr>
              <a:t>В русской крестьянской семье детей старались обучить милосердию, жалости и состраданию к людям, потерпевшим бедствие, несчастным, убогим и нищим. Вся жизнь семьи давала детям примеры такого рода поведения. Деревенский обычай обязывал крестьян принимать в своем доме постучавшегося в дверь усталого путника, обогреть его, накормить и утешить, если он в печали. Нищих и убогих принимали в доме с той же благожелательностью, что и остальных путников. Принято было считать, что подать милостыню, пожалеть и помочь больному и оказать моральную поддержку убогому - дело необходимое и богоугодное.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u="none" strike="noStrike" cap="none" normalizeH="0" baseline="0" dirty="0" smtClean="0">
                <a:ln>
                  <a:noFill/>
                </a:ln>
                <a:solidFill>
                  <a:schemeClr val="bg2">
                    <a:lumMod val="50000"/>
                  </a:schemeClr>
                </a:solidFill>
                <a:effectLst/>
                <a:latin typeface="Times New Roman" panose="02020603050405020304" pitchFamily="18" charset="0"/>
                <a:ea typeface="Times New Roman" pitchFamily="18" charset="0"/>
                <a:cs typeface="Times New Roman" panose="02020603050405020304" pitchFamily="18" charset="0"/>
              </a:rPr>
              <a:t>Помощь, объяснялось детям, надо оказывать вообще всем в ней нуждающимся: людям, пострадавшим от пожара или стихийного бедствия, потерявшим кормильца, многодетным семья, находящимся в нужде.</a:t>
            </a:r>
            <a:br>
              <a:rPr kumimoji="0" lang="ru-RU" sz="2400" b="0" u="none" strike="noStrike" cap="none" normalizeH="0" baseline="0" dirty="0" smtClean="0">
                <a:ln>
                  <a:noFill/>
                </a:ln>
                <a:solidFill>
                  <a:schemeClr val="bg2">
                    <a:lumMod val="50000"/>
                  </a:schemeClr>
                </a:solidFill>
                <a:effectLst/>
                <a:latin typeface="Times New Roman" panose="02020603050405020304" pitchFamily="18" charset="0"/>
                <a:ea typeface="Times New Roman" pitchFamily="18" charset="0"/>
                <a:cs typeface="Times New Roman" panose="02020603050405020304" pitchFamily="18" charset="0"/>
              </a:rPr>
            </a:br>
            <a:endParaRPr kumimoji="0" lang="ru-RU" sz="2400" b="0" u="none" strike="noStrike" cap="none" normalizeH="0" baseline="0" dirty="0" smtClean="0">
              <a:ln>
                <a:noFill/>
              </a:ln>
              <a:solidFill>
                <a:schemeClr val="bg2">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838200"/>
            <a:ext cx="8610600" cy="5632311"/>
          </a:xfrm>
          <a:prstGeom prst="rect">
            <a:avLst/>
          </a:prstGeom>
        </p:spPr>
        <p:txBody>
          <a:bodyPr wrap="square">
            <a:spAutoFit/>
          </a:bodyPr>
          <a:lstStyle/>
          <a:p>
            <a:pPr lvl="0" eaLnBrk="0" fontAlgn="base" hangingPunct="0">
              <a:spcBef>
                <a:spcPct val="0"/>
              </a:spcBef>
              <a:spcAft>
                <a:spcPct val="0"/>
              </a:spcAft>
            </a:pPr>
            <a:r>
              <a:rPr lang="ru-RU" sz="2400" i="1" dirty="0" smtClean="0">
                <a:solidFill>
                  <a:srgbClr val="7030A0"/>
                </a:solidFill>
                <a:latin typeface="Times New Roman" panose="02020603050405020304" pitchFamily="18" charset="0"/>
                <a:ea typeface="Times New Roman" pitchFamily="18" charset="0"/>
                <a:cs typeface="Times New Roman" panose="02020603050405020304" pitchFamily="18" charset="0"/>
              </a:rPr>
              <a:t>     </a:t>
            </a:r>
            <a:r>
              <a:rPr lang="ru-RU" sz="2400" i="1" dirty="0" smtClean="0">
                <a:solidFill>
                  <a:schemeClr val="bg2">
                    <a:lumMod val="50000"/>
                  </a:schemeClr>
                </a:solidFill>
                <a:latin typeface="Times New Roman" panose="02020603050405020304" pitchFamily="18" charset="0"/>
                <a:ea typeface="Times New Roman" pitchFamily="18" charset="0"/>
                <a:cs typeface="Times New Roman" panose="02020603050405020304" pitchFamily="18" charset="0"/>
              </a:rPr>
              <a:t>Воспитательное </a:t>
            </a:r>
            <a:r>
              <a:rPr lang="ru-RU" sz="2400" i="1" dirty="0">
                <a:solidFill>
                  <a:schemeClr val="bg2">
                    <a:lumMod val="50000"/>
                  </a:schemeClr>
                </a:solidFill>
                <a:latin typeface="Times New Roman" panose="02020603050405020304" pitchFamily="18" charset="0"/>
                <a:ea typeface="Times New Roman" pitchFamily="18" charset="0"/>
                <a:cs typeface="Times New Roman" panose="02020603050405020304" pitchFamily="18" charset="0"/>
              </a:rPr>
              <a:t>слово поддерживалось и делом: люди помогали погорельцам, делились с ними последним куском хлеба, старались их утешить, приютить.</a:t>
            </a:r>
          </a:p>
          <a:p>
            <a:pPr lvl="0" eaLnBrk="0" fontAlgn="base" hangingPunct="0">
              <a:spcBef>
                <a:spcPct val="0"/>
              </a:spcBef>
              <a:spcAft>
                <a:spcPct val="0"/>
              </a:spcAft>
            </a:pPr>
            <a:r>
              <a:rPr lang="ru-RU" sz="2400" i="1" dirty="0" smtClean="0">
                <a:solidFill>
                  <a:schemeClr val="bg2">
                    <a:lumMod val="50000"/>
                  </a:schemeClr>
                </a:solidFill>
                <a:latin typeface="Times New Roman" panose="02020603050405020304" pitchFamily="18" charset="0"/>
                <a:ea typeface="Times New Roman" pitchFamily="18" charset="0"/>
                <a:cs typeface="Times New Roman" panose="02020603050405020304" pitchFamily="18" charset="0"/>
              </a:rPr>
              <a:t>  Вдовам </a:t>
            </a:r>
            <a:r>
              <a:rPr lang="ru-RU" sz="2400" i="1" dirty="0">
                <a:solidFill>
                  <a:schemeClr val="bg2">
                    <a:lumMod val="50000"/>
                  </a:schemeClr>
                </a:solidFill>
                <a:latin typeface="Times New Roman" panose="02020603050405020304" pitchFamily="18" charset="0"/>
                <a:ea typeface="Times New Roman" pitchFamily="18" charset="0"/>
                <a:cs typeface="Times New Roman" panose="02020603050405020304" pitchFamily="18" charset="0"/>
              </a:rPr>
              <a:t>и сиротам люди помогали вспахать и засеять землю, провести жатву. Заботясь о том, чтобы жизнь ребенка была благополучной, чтобы он находился в согласии с самим собой, ближними и дальними людьми, крестьяне стремились показать своим детям необходимость проявлять к людям доброту: "Добро творить - себя веселить", стараться не держать на людей злобу, ибо "Злой человек - как уголь: если не жжет, то чернит", отказаться от мщения за обиды. Особенно старались предохранить ребенка от мстительности. Они предлагали ответить на обиду, не откладывая на долгий срок, здесь же на месте, словом или кулаком, или простить, обидчику его </a:t>
            </a:r>
            <a:r>
              <a:rPr lang="ru-RU" sz="2400" i="1" dirty="0" smtClean="0">
                <a:solidFill>
                  <a:schemeClr val="bg2">
                    <a:lumMod val="50000"/>
                  </a:schemeClr>
                </a:solidFill>
                <a:latin typeface="Times New Roman" panose="02020603050405020304" pitchFamily="18" charset="0"/>
                <a:ea typeface="Times New Roman" pitchFamily="18" charset="0"/>
                <a:cs typeface="Times New Roman" panose="02020603050405020304" pitchFamily="18" charset="0"/>
              </a:rPr>
              <a:t>«неразумное поведение»</a:t>
            </a:r>
            <a:endParaRPr lang="ru-RU" sz="2400" i="1"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24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Chance.jpg"/>
          <p:cNvPicPr>
            <a:picLocks noChangeAspect="1" noChangeArrowheads="1"/>
          </p:cNvPicPr>
          <p:nvPr/>
        </p:nvPicPr>
        <p:blipFill>
          <a:blip r:embed="rId2"/>
          <a:srcRect/>
          <a:stretch>
            <a:fillRect/>
          </a:stretch>
        </p:blipFill>
        <p:spPr bwMode="auto">
          <a:xfrm>
            <a:off x="6858000" y="2362200"/>
            <a:ext cx="2133600" cy="3657600"/>
          </a:xfrm>
          <a:prstGeom prst="rect">
            <a:avLst/>
          </a:prstGeom>
          <a:noFill/>
        </p:spPr>
      </p:pic>
      <p:sp>
        <p:nvSpPr>
          <p:cNvPr id="5" name="Прямоугольник 4"/>
          <p:cNvSpPr/>
          <p:nvPr/>
        </p:nvSpPr>
        <p:spPr>
          <a:xfrm>
            <a:off x="228600" y="609600"/>
            <a:ext cx="8763000" cy="1569660"/>
          </a:xfrm>
          <a:prstGeom prst="rect">
            <a:avLst/>
          </a:prstGeom>
        </p:spPr>
        <p:txBody>
          <a:bodyPr wrap="square">
            <a:spAutoFit/>
          </a:bodyPr>
          <a:lstStyle/>
          <a:p>
            <a:pPr lvl="0" fontAlgn="base">
              <a:spcBef>
                <a:spcPct val="0"/>
              </a:spcBef>
              <a:spcAft>
                <a:spcPct val="0"/>
              </a:spcAft>
            </a:pPr>
            <a:r>
              <a:rPr lang="ru-RU" sz="2400" b="1" i="1" dirty="0" smtClean="0">
                <a:solidFill>
                  <a:schemeClr val="bg2">
                    <a:lumMod val="50000"/>
                  </a:schemeClr>
                </a:solidFill>
                <a:latin typeface="Times New Roman" pitchFamily="18" charset="0"/>
                <a:ea typeface="Times New Roman" pitchFamily="18" charset="0"/>
                <a:cs typeface="Times New Roman" pitchFamily="18" charset="0"/>
              </a:rPr>
              <a:t>  </a:t>
            </a:r>
            <a:r>
              <a:rPr lang="ru-RU" sz="2400" b="1" dirty="0" smtClean="0">
                <a:solidFill>
                  <a:schemeClr val="bg2">
                    <a:lumMod val="50000"/>
                  </a:schemeClr>
                </a:solidFill>
                <a:latin typeface="Times New Roman" pitchFamily="18" charset="0"/>
                <a:ea typeface="Times New Roman" pitchFamily="18" charset="0"/>
                <a:cs typeface="Times New Roman" pitchFamily="18" charset="0"/>
              </a:rPr>
              <a:t>Существуют </a:t>
            </a:r>
            <a:r>
              <a:rPr lang="ru-RU" sz="2400" b="1" dirty="0" smtClean="0">
                <a:solidFill>
                  <a:schemeClr val="bg2">
                    <a:lumMod val="50000"/>
                  </a:schemeClr>
                </a:solidFill>
                <a:latin typeface="Times New Roman" pitchFamily="18" charset="0"/>
                <a:ea typeface="Times New Roman" pitchFamily="18" charset="0"/>
                <a:cs typeface="Times New Roman" pitchFamily="18" charset="0"/>
              </a:rPr>
              <a:t>и другие  добрые руки человеческой помощи</a:t>
            </a:r>
            <a:r>
              <a:rPr lang="ru-RU" sz="2400" dirty="0" smtClean="0">
                <a:solidFill>
                  <a:schemeClr val="bg2">
                    <a:lumMod val="50000"/>
                  </a:schemeClr>
                </a:solidFill>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ru-RU" sz="2400" dirty="0" smtClean="0">
                <a:solidFill>
                  <a:schemeClr val="bg2">
                    <a:lumMod val="50000"/>
                  </a:schemeClr>
                </a:solidFill>
                <a:latin typeface="Times New Roman" pitchFamily="18" charset="0"/>
                <a:ea typeface="Times New Roman" pitchFamily="18" charset="0"/>
                <a:cs typeface="Times New Roman" pitchFamily="18" charset="0"/>
              </a:rPr>
              <a:t>    </a:t>
            </a:r>
            <a:r>
              <a:rPr lang="ru-RU" sz="2400" b="1" dirty="0" smtClean="0">
                <a:solidFill>
                  <a:schemeClr val="bg2">
                    <a:lumMod val="50000"/>
                  </a:schemeClr>
                </a:solidFill>
                <a:latin typeface="Times New Roman" pitchFamily="18" charset="0"/>
                <a:ea typeface="Times New Roman" pitchFamily="18" charset="0"/>
                <a:cs typeface="Times New Roman" pitchFamily="18" charset="0"/>
              </a:rPr>
              <a:t>Донорство(</a:t>
            </a:r>
            <a:r>
              <a:rPr lang="ru-RU" sz="2400" dirty="0" smtClean="0">
                <a:solidFill>
                  <a:schemeClr val="bg2">
                    <a:lumMod val="50000"/>
                  </a:schemeClr>
                </a:solidFill>
                <a:latin typeface="Times New Roman" pitchFamily="18" charset="0"/>
                <a:ea typeface="Times New Roman" pitchFamily="18" charset="0"/>
                <a:cs typeface="Times New Roman" pitchFamily="18" charset="0"/>
              </a:rPr>
              <a:t>лат</a:t>
            </a:r>
            <a:r>
              <a:rPr lang="ru-RU" sz="2400" dirty="0" smtClean="0">
                <a:solidFill>
                  <a:schemeClr val="bg2">
                    <a:lumMod val="50000"/>
                  </a:schemeClr>
                </a:solidFill>
                <a:latin typeface="Times New Roman" pitchFamily="18" charset="0"/>
                <a:ea typeface="Times New Roman" pitchFamily="18" charset="0"/>
                <a:cs typeface="Times New Roman" pitchFamily="18" charset="0"/>
              </a:rPr>
              <a:t>. </a:t>
            </a:r>
            <a:r>
              <a:rPr lang="ru-RU" sz="2400" dirty="0" err="1" smtClean="0">
                <a:solidFill>
                  <a:schemeClr val="bg2">
                    <a:lumMod val="50000"/>
                  </a:schemeClr>
                </a:solidFill>
                <a:latin typeface="Times New Roman" pitchFamily="18" charset="0"/>
                <a:ea typeface="Times New Roman" pitchFamily="18" charset="0"/>
                <a:cs typeface="Times New Roman" pitchFamily="18" charset="0"/>
              </a:rPr>
              <a:t>donare</a:t>
            </a:r>
            <a:r>
              <a:rPr lang="ru-RU" sz="2400" dirty="0" smtClean="0">
                <a:solidFill>
                  <a:schemeClr val="bg2">
                    <a:lumMod val="50000"/>
                  </a:schemeClr>
                </a:solidFill>
                <a:latin typeface="Times New Roman" pitchFamily="18" charset="0"/>
                <a:ea typeface="Times New Roman" pitchFamily="18" charset="0"/>
                <a:cs typeface="Times New Roman" pitchFamily="18" charset="0"/>
              </a:rPr>
              <a:t> – дарить) — добровольное предоставление части крови, а также других тканей или органов для лечебных целей.</a:t>
            </a:r>
            <a:endParaRPr lang="ru-RU" sz="2400" dirty="0">
              <a:solidFill>
                <a:schemeClr val="bg2">
                  <a:lumMod val="50000"/>
                </a:schemeClr>
              </a:solidFill>
              <a:latin typeface="Times New Roman" pitchFamily="18" charset="0"/>
              <a:cs typeface="Times New Roman" pitchFamily="18" charset="0"/>
            </a:endParaRPr>
          </a:p>
        </p:txBody>
      </p:sp>
      <p:pic>
        <p:nvPicPr>
          <p:cNvPr id="2" name="Рисунок 1"/>
          <p:cNvPicPr>
            <a:picLocks noChangeAspect="1"/>
          </p:cNvPicPr>
          <p:nvPr/>
        </p:nvPicPr>
        <p:blipFill>
          <a:blip r:embed="rId3"/>
          <a:stretch>
            <a:fillRect/>
          </a:stretch>
        </p:blipFill>
        <p:spPr>
          <a:xfrm>
            <a:off x="381000" y="2362200"/>
            <a:ext cx="5943600" cy="378767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304800"/>
            <a:ext cx="8686800" cy="2308324"/>
          </a:xfrm>
          <a:prstGeom prst="rect">
            <a:avLst/>
          </a:prstGeom>
        </p:spPr>
        <p:txBody>
          <a:bodyPr wrap="square">
            <a:spAutoFit/>
          </a:bodyPr>
          <a:lstStyle/>
          <a:p>
            <a:pPr lvl="0" eaLnBrk="0" fontAlgn="base" hangingPunct="0">
              <a:spcBef>
                <a:spcPct val="0"/>
              </a:spcBef>
              <a:spcAft>
                <a:spcPct val="0"/>
              </a:spcAft>
            </a:pPr>
            <a:r>
              <a:rPr lang="ru-RU" sz="2400" i="1" dirty="0" smtClean="0">
                <a:solidFill>
                  <a:schemeClr val="bg2">
                    <a:lumMod val="50000"/>
                  </a:schemeClr>
                </a:solidFill>
                <a:latin typeface="Times New Roman" pitchFamily="18" charset="0"/>
                <a:ea typeface="Times New Roman" pitchFamily="18" charset="0"/>
                <a:cs typeface="Times New Roman" pitchFamily="18" charset="0"/>
              </a:rPr>
              <a:t>     </a:t>
            </a:r>
            <a:r>
              <a:rPr lang="ru-RU" sz="2400" b="1" dirty="0" smtClean="0">
                <a:solidFill>
                  <a:schemeClr val="bg2">
                    <a:lumMod val="50000"/>
                  </a:schemeClr>
                </a:solidFill>
                <a:latin typeface="Times New Roman" pitchFamily="18" charset="0"/>
                <a:ea typeface="Times New Roman" pitchFamily="18" charset="0"/>
                <a:cs typeface="Times New Roman" pitchFamily="18" charset="0"/>
              </a:rPr>
              <a:t>Благотворительность </a:t>
            </a:r>
            <a:r>
              <a:rPr lang="ru-RU" sz="2400" i="1" dirty="0" smtClean="0">
                <a:solidFill>
                  <a:schemeClr val="bg2">
                    <a:lumMod val="50000"/>
                  </a:schemeClr>
                </a:solidFill>
                <a:latin typeface="Times New Roman" pitchFamily="18" charset="0"/>
                <a:ea typeface="Times New Roman" pitchFamily="18" charset="0"/>
                <a:cs typeface="Times New Roman" pitchFamily="18" charset="0"/>
              </a:rPr>
              <a:t>— </a:t>
            </a:r>
            <a:r>
              <a:rPr lang="ru-RU" sz="2400" dirty="0" smtClean="0">
                <a:solidFill>
                  <a:schemeClr val="bg2">
                    <a:lumMod val="50000"/>
                  </a:schemeClr>
                </a:solidFill>
                <a:latin typeface="Times New Roman" pitchFamily="18" charset="0"/>
                <a:ea typeface="Times New Roman" pitchFamily="18" charset="0"/>
                <a:cs typeface="Times New Roman" pitchFamily="18" charset="0"/>
              </a:rPr>
              <a:t>оказание безвозмездной помощи (пожертвования) тем, кто в этом нуждается. Пожертвования могут быть частными или коллективными, когда деньги перечисляет организация. Это могут быть не только финансовые средства, но также и вещи, продукты питания, игрушки, медикаменты и т.д</a:t>
            </a:r>
            <a:r>
              <a:rPr lang="ru-RU" sz="2400" dirty="0" smtClean="0">
                <a:solidFill>
                  <a:schemeClr val="bg2">
                    <a:lumMod val="50000"/>
                  </a:schemeClr>
                </a:solidFill>
                <a:latin typeface="Arial" pitchFamily="34" charset="0"/>
                <a:ea typeface="Times New Roman" pitchFamily="18" charset="0"/>
                <a:cs typeface="Arial" pitchFamily="34" charset="0"/>
              </a:rPr>
              <a:t>. </a:t>
            </a:r>
          </a:p>
        </p:txBody>
      </p:sp>
      <p:pic>
        <p:nvPicPr>
          <p:cNvPr id="3074" name="Picture 2" descr="C:\Users\1\Desktop\27506084316572000.jpg"/>
          <p:cNvPicPr>
            <a:picLocks noChangeAspect="1" noChangeArrowheads="1"/>
          </p:cNvPicPr>
          <p:nvPr/>
        </p:nvPicPr>
        <p:blipFill>
          <a:blip r:embed="rId2"/>
          <a:srcRect/>
          <a:stretch>
            <a:fillRect/>
          </a:stretch>
        </p:blipFill>
        <p:spPr bwMode="auto">
          <a:xfrm>
            <a:off x="152400" y="2514601"/>
            <a:ext cx="8839200" cy="41909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304800"/>
            <a:ext cx="8991600" cy="1938992"/>
          </a:xfrm>
          <a:prstGeom prst="rect">
            <a:avLst/>
          </a:prstGeom>
        </p:spPr>
        <p:txBody>
          <a:bodyPr wrap="square">
            <a:spAutoFit/>
          </a:bodyPr>
          <a:lstStyle/>
          <a:p>
            <a:r>
              <a:rPr lang="ru-RU" sz="2400" i="1" dirty="0" smtClean="0">
                <a:solidFill>
                  <a:schemeClr val="bg2">
                    <a:lumMod val="50000"/>
                  </a:schemeClr>
                </a:solidFill>
                <a:latin typeface="Times New Roman" pitchFamily="18" charset="0"/>
                <a:ea typeface="Times New Roman" pitchFamily="18" charset="0"/>
                <a:cs typeface="Times New Roman" pitchFamily="18" charset="0"/>
              </a:rPr>
              <a:t>    </a:t>
            </a:r>
            <a:r>
              <a:rPr lang="ru-RU" sz="2400" b="1" i="1" dirty="0" smtClean="0">
                <a:solidFill>
                  <a:schemeClr val="bg2">
                    <a:lumMod val="50000"/>
                  </a:schemeClr>
                </a:solidFill>
                <a:latin typeface="Times New Roman" pitchFamily="18" charset="0"/>
                <a:ea typeface="Times New Roman" pitchFamily="18" charset="0"/>
                <a:cs typeface="Times New Roman" pitchFamily="18" charset="0"/>
              </a:rPr>
              <a:t>Меценатство</a:t>
            </a:r>
            <a:r>
              <a:rPr lang="ru-RU" sz="2400" dirty="0" smtClean="0">
                <a:solidFill>
                  <a:schemeClr val="bg2">
                    <a:lumMod val="50000"/>
                  </a:schemeClr>
                </a:solidFill>
                <a:latin typeface="Times New Roman" pitchFamily="18" charset="0"/>
                <a:ea typeface="Times New Roman" pitchFamily="18" charset="0"/>
                <a:cs typeface="Times New Roman" pitchFamily="18" charset="0"/>
              </a:rPr>
              <a:t>– покровительство искусству, наукам, собирание больших библиотек, коллекций, создание художественных галерей, театров и т.д. В отличие от добровольчества, помощь меценатов и благотворителей заключается не в предоставлении своих услуг и труда, а в оказании материальной поддержки</a:t>
            </a:r>
            <a:r>
              <a:rPr lang="ru-RU" sz="2400" i="1" dirty="0" smtClean="0">
                <a:solidFill>
                  <a:schemeClr val="bg2">
                    <a:lumMod val="50000"/>
                  </a:schemeClr>
                </a:solidFill>
                <a:latin typeface="Times New Roman" pitchFamily="18" charset="0"/>
                <a:ea typeface="Times New Roman" pitchFamily="18" charset="0"/>
                <a:cs typeface="Times New Roman" pitchFamily="18" charset="0"/>
              </a:rPr>
              <a:t>.</a:t>
            </a:r>
            <a:endParaRPr lang="ru-RU" sz="2400" dirty="0">
              <a:solidFill>
                <a:schemeClr val="bg2">
                  <a:lumMod val="50000"/>
                </a:schemeClr>
              </a:solidFill>
              <a:latin typeface="Times New Roman" pitchFamily="18" charset="0"/>
              <a:cs typeface="Times New Roman" pitchFamily="18" charset="0"/>
            </a:endParaRPr>
          </a:p>
        </p:txBody>
      </p:sp>
      <p:pic>
        <p:nvPicPr>
          <p:cNvPr id="4098" name="Picture 2" descr="C:\Users\1\Desktop\33fc1d288c9cc50f4b0abc9a6d62bd0d.jpg"/>
          <p:cNvPicPr>
            <a:picLocks noChangeAspect="1" noChangeArrowheads="1"/>
          </p:cNvPicPr>
          <p:nvPr/>
        </p:nvPicPr>
        <p:blipFill>
          <a:blip r:embed="rId2"/>
          <a:srcRect/>
          <a:stretch>
            <a:fillRect/>
          </a:stretch>
        </p:blipFill>
        <p:spPr bwMode="auto">
          <a:xfrm>
            <a:off x="533400" y="2133600"/>
            <a:ext cx="3200400" cy="4724400"/>
          </a:xfrm>
          <a:prstGeom prst="rect">
            <a:avLst/>
          </a:prstGeom>
          <a:noFill/>
        </p:spPr>
      </p:pic>
      <p:pic>
        <p:nvPicPr>
          <p:cNvPr id="4100" name="Picture 4" descr="C:\Users\1\Desktop\меценаты современной россиикартинки скачать бесплатно  31 изображение найдена в Яндекс.Картинках_files\i_016.jpg"/>
          <p:cNvPicPr>
            <a:picLocks noChangeAspect="1" noChangeArrowheads="1"/>
          </p:cNvPicPr>
          <p:nvPr/>
        </p:nvPicPr>
        <p:blipFill>
          <a:blip r:embed="rId3"/>
          <a:srcRect/>
          <a:stretch>
            <a:fillRect/>
          </a:stretch>
        </p:blipFill>
        <p:spPr bwMode="auto">
          <a:xfrm>
            <a:off x="4800600" y="2438400"/>
            <a:ext cx="3453765" cy="454676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33800" y="762000"/>
            <a:ext cx="5334000" cy="6001643"/>
          </a:xfrm>
          <a:prstGeom prst="rect">
            <a:avLst/>
          </a:prstGeom>
        </p:spPr>
        <p:txBody>
          <a:bodyPr wrap="square">
            <a:spAutoFit/>
          </a:bodyPr>
          <a:lstStyle/>
          <a:p>
            <a:pPr lvl="0" eaLnBrk="0" fontAlgn="base" hangingPunct="0">
              <a:spcBef>
                <a:spcPct val="0"/>
              </a:spcBef>
              <a:spcAft>
                <a:spcPct val="0"/>
              </a:spcAft>
            </a:pPr>
            <a:r>
              <a:rPr lang="ru-RU" i="1" dirty="0" smtClean="0">
                <a:solidFill>
                  <a:srgbClr val="7030A0"/>
                </a:solidFill>
                <a:latin typeface="Times New Roman" pitchFamily="18" charset="0"/>
                <a:ea typeface="Times New Roman" pitchFamily="18" charset="0"/>
                <a:cs typeface="Times New Roman" pitchFamily="18" charset="0"/>
              </a:rPr>
              <a:t>    </a:t>
            </a:r>
            <a:r>
              <a:rPr lang="ru-RU" sz="2400" dirty="0" smtClean="0">
                <a:solidFill>
                  <a:schemeClr val="bg2">
                    <a:lumMod val="50000"/>
                  </a:schemeClr>
                </a:solidFill>
                <a:latin typeface="Times New Roman" pitchFamily="18" charset="0"/>
                <a:ea typeface="Times New Roman" pitchFamily="18" charset="0"/>
                <a:cs typeface="Times New Roman" pitchFamily="18" charset="0"/>
              </a:rPr>
              <a:t>В </a:t>
            </a:r>
            <a:r>
              <a:rPr lang="ru-RU" sz="2400" dirty="0" smtClean="0">
                <a:solidFill>
                  <a:schemeClr val="bg2">
                    <a:lumMod val="50000"/>
                  </a:schemeClr>
                </a:solidFill>
                <a:latin typeface="Times New Roman" pitchFamily="18" charset="0"/>
                <a:ea typeface="Times New Roman" pitchFamily="18" charset="0"/>
                <a:cs typeface="Times New Roman" pitchFamily="18" charset="0"/>
              </a:rPr>
              <a:t>России сегодня о важности развития добровольчества заявлено в самых верхних эшелонах власти.</a:t>
            </a:r>
            <a:endParaRPr lang="ru-RU" sz="2400" dirty="0" smtClean="0">
              <a:solidFill>
                <a:schemeClr val="bg2">
                  <a:lumMod val="50000"/>
                </a:schemeClr>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ru-RU" sz="2400" dirty="0" smtClean="0">
                <a:solidFill>
                  <a:schemeClr val="bg2">
                    <a:lumMod val="50000"/>
                  </a:schemeClr>
                </a:solidFill>
                <a:latin typeface="Times New Roman" pitchFamily="18" charset="0"/>
                <a:ea typeface="Calibri" pitchFamily="34" charset="0"/>
                <a:cs typeface="Times New Roman" pitchFamily="18" charset="0"/>
              </a:rPr>
              <a:t> В Послании Федеральному Собранию в 2007 году Президент РФ В.Путин отмечал важность развития добровольчества в России: «В стране растет и число действующих неправительственных организаций. А также их членов – добровольцев, выполняющих различную социально значимую работу. Их в России уже около 8 млн. человек. Все это – реальные индикаторы формирования в России активного гражданского общества».</a:t>
            </a:r>
            <a:endParaRPr lang="ru-RU" sz="2400" dirty="0">
              <a:solidFill>
                <a:schemeClr val="bg2">
                  <a:lumMod val="50000"/>
                </a:schemeClr>
              </a:solidFill>
              <a:latin typeface="Times New Roman" pitchFamily="18" charset="0"/>
              <a:cs typeface="Times New Roman" pitchFamily="18" charset="0"/>
            </a:endParaRPr>
          </a:p>
        </p:txBody>
      </p:sp>
      <p:pic>
        <p:nvPicPr>
          <p:cNvPr id="5122" name="Picture 2" descr="C:\Users\1\Desktop\a6_helpstariki.jpg"/>
          <p:cNvPicPr>
            <a:picLocks noChangeAspect="1" noChangeArrowheads="1"/>
          </p:cNvPicPr>
          <p:nvPr/>
        </p:nvPicPr>
        <p:blipFill>
          <a:blip r:embed="rId2"/>
          <a:srcRect/>
          <a:stretch>
            <a:fillRect/>
          </a:stretch>
        </p:blipFill>
        <p:spPr bwMode="auto">
          <a:xfrm>
            <a:off x="152400" y="457200"/>
            <a:ext cx="3429000" cy="6172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32444601"/>
              </p:ext>
            </p:extLst>
          </p:nvPr>
        </p:nvGraphicFramePr>
        <p:xfrm>
          <a:off x="76199" y="381000"/>
          <a:ext cx="9067800" cy="6669720"/>
        </p:xfrm>
        <a:graphic>
          <a:graphicData uri="http://schemas.openxmlformats.org/drawingml/2006/table">
            <a:tbl>
              <a:tblPr/>
              <a:tblGrid>
                <a:gridCol w="9067800">
                  <a:extLst>
                    <a:ext uri="{9D8B030D-6E8A-4147-A177-3AD203B41FA5}">
                      <a16:colId xmlns:a16="http://schemas.microsoft.com/office/drawing/2014/main" val="20000"/>
                    </a:ext>
                  </a:extLst>
                </a:gridCol>
              </a:tblGrid>
              <a:tr h="5257800">
                <a:tc>
                  <a:txBody>
                    <a:bodyPr/>
                    <a:lstStyle/>
                    <a:p>
                      <a:pPr>
                        <a:lnSpc>
                          <a:spcPct val="115000"/>
                        </a:lnSpc>
                        <a:spcAft>
                          <a:spcPts val="1000"/>
                        </a:spcAft>
                      </a:pPr>
                      <a:r>
                        <a:rPr lang="ru-RU" sz="1600" b="1" i="1" dirty="0">
                          <a:solidFill>
                            <a:srgbClr val="7030A0"/>
                          </a:solidFill>
                          <a:latin typeface="Times New Roman"/>
                          <a:ea typeface="Times New Roman"/>
                          <a:cs typeface="Times New Roman"/>
                        </a:rPr>
                        <a:t>.</a:t>
                      </a:r>
                      <a:endParaRPr lang="ru-RU" sz="1600" b="1" i="1" dirty="0">
                        <a:solidFill>
                          <a:srgbClr val="7030A0"/>
                        </a:solidFill>
                        <a:latin typeface="Calibri"/>
                        <a:ea typeface="Calibri"/>
                        <a:cs typeface="Times New Roman"/>
                      </a:endParaRPr>
                    </a:p>
                    <a:p>
                      <a:pPr>
                        <a:lnSpc>
                          <a:spcPct val="115000"/>
                        </a:lnSpc>
                        <a:spcAft>
                          <a:spcPts val="1000"/>
                        </a:spcAft>
                      </a:pPr>
                      <a:r>
                        <a:rPr lang="ru-RU" sz="2000" b="1" i="1" dirty="0">
                          <a:solidFill>
                            <a:schemeClr val="bg2">
                              <a:lumMod val="50000"/>
                            </a:schemeClr>
                          </a:solidFill>
                          <a:latin typeface="Times New Roman" pitchFamily="18" charset="0"/>
                          <a:ea typeface="Times New Roman"/>
                          <a:cs typeface="Times New Roman" pitchFamily="18" charset="0"/>
                        </a:rPr>
                        <a:t>Л.Н.Толстой был прав, утверждая, что «добродетель начинается тогда, когда начинается усилие».</a:t>
                      </a:r>
                      <a:endParaRPr lang="ru-RU" sz="2000" b="1" i="1" dirty="0">
                        <a:solidFill>
                          <a:schemeClr val="bg2">
                            <a:lumMod val="50000"/>
                          </a:schemeClr>
                        </a:solidFill>
                        <a:latin typeface="Times New Roman" pitchFamily="18" charset="0"/>
                        <a:ea typeface="Calibri"/>
                        <a:cs typeface="Times New Roman" pitchFamily="18" charset="0"/>
                      </a:endParaRPr>
                    </a:p>
                    <a:p>
                      <a:pPr algn="ctr">
                        <a:lnSpc>
                          <a:spcPct val="115000"/>
                        </a:lnSpc>
                        <a:spcAft>
                          <a:spcPts val="1000"/>
                        </a:spcAft>
                      </a:pPr>
                      <a:r>
                        <a:rPr lang="ru-RU" sz="2000" b="1" i="1" dirty="0">
                          <a:solidFill>
                            <a:schemeClr val="bg2">
                              <a:lumMod val="50000"/>
                            </a:schemeClr>
                          </a:solidFill>
                          <a:latin typeface="Times New Roman" pitchFamily="18" charset="0"/>
                          <a:ea typeface="Times New Roman"/>
                          <a:cs typeface="Times New Roman" pitchFamily="18" charset="0"/>
                        </a:rPr>
                        <a:t>Все высокое и доброе имеет корни в наших поступках .</a:t>
                      </a:r>
                      <a:endParaRPr lang="ru-RU" sz="2000" b="1" i="1" dirty="0">
                        <a:solidFill>
                          <a:schemeClr val="bg2">
                            <a:lumMod val="50000"/>
                          </a:schemeClr>
                        </a:solidFill>
                        <a:latin typeface="Times New Roman" pitchFamily="18" charset="0"/>
                        <a:ea typeface="Calibri"/>
                        <a:cs typeface="Times New Roman" pitchFamily="18" charset="0"/>
                      </a:endParaRPr>
                    </a:p>
                    <a:p>
                      <a:pPr algn="ctr">
                        <a:lnSpc>
                          <a:spcPct val="115000"/>
                        </a:lnSpc>
                        <a:spcAft>
                          <a:spcPts val="1000"/>
                        </a:spcAft>
                      </a:pPr>
                      <a:r>
                        <a:rPr lang="ru-RU" sz="2000" b="1" i="1" dirty="0">
                          <a:solidFill>
                            <a:schemeClr val="bg2">
                              <a:lumMod val="50000"/>
                            </a:schemeClr>
                          </a:solidFill>
                          <a:latin typeface="Times New Roman" pitchFamily="18" charset="0"/>
                          <a:ea typeface="Times New Roman"/>
                          <a:cs typeface="Times New Roman" pitchFamily="18" charset="0"/>
                        </a:rPr>
                        <a:t> </a:t>
                      </a:r>
                      <a:r>
                        <a:rPr lang="ru-RU" sz="2000" b="1" i="1" dirty="0" smtClean="0">
                          <a:solidFill>
                            <a:schemeClr val="bg2">
                              <a:lumMod val="50000"/>
                            </a:schemeClr>
                          </a:solidFill>
                          <a:latin typeface="Times New Roman" pitchFamily="18" charset="0"/>
                          <a:ea typeface="Times New Roman"/>
                          <a:cs typeface="Times New Roman" pitchFamily="18" charset="0"/>
                        </a:rPr>
                        <a:t>« </a:t>
                      </a:r>
                      <a:r>
                        <a:rPr lang="ru-RU" sz="2000" b="1" i="1" dirty="0">
                          <a:solidFill>
                            <a:schemeClr val="bg2">
                              <a:lumMod val="50000"/>
                            </a:schemeClr>
                          </a:solidFill>
                          <a:latin typeface="Times New Roman" pitchFamily="18" charset="0"/>
                          <a:ea typeface="Times New Roman"/>
                          <a:cs typeface="Times New Roman" pitchFamily="18" charset="0"/>
                        </a:rPr>
                        <a:t>Жизнь дана на добрые дела»</a:t>
                      </a:r>
                      <a:endParaRPr lang="ru-RU" sz="2000" b="1" i="1" dirty="0">
                        <a:solidFill>
                          <a:schemeClr val="bg2">
                            <a:lumMod val="50000"/>
                          </a:schemeClr>
                        </a:solidFill>
                        <a:latin typeface="Times New Roman" pitchFamily="18" charset="0"/>
                        <a:ea typeface="Calibri"/>
                        <a:cs typeface="Times New Roman" pitchFamily="18" charset="0"/>
                      </a:endParaRPr>
                    </a:p>
                    <a:p>
                      <a:pPr>
                        <a:lnSpc>
                          <a:spcPct val="115000"/>
                        </a:lnSpc>
                        <a:spcAft>
                          <a:spcPts val="1000"/>
                        </a:spcAft>
                      </a:pPr>
                      <a:r>
                        <a:rPr lang="ru-RU" sz="2000" b="1" i="1" dirty="0">
                          <a:solidFill>
                            <a:schemeClr val="bg2">
                              <a:lumMod val="50000"/>
                            </a:schemeClr>
                          </a:solidFill>
                          <a:latin typeface="Times New Roman" pitchFamily="18" charset="0"/>
                          <a:ea typeface="Times New Roman"/>
                          <a:cs typeface="Times New Roman" pitchFamily="18" charset="0"/>
                        </a:rPr>
                        <a:t>1. «Главное – делать людям добро, пусть маленькое, но добро, каждый час. Чтобы своим существованием облегчать людям жизнь» (</a:t>
                      </a:r>
                      <a:r>
                        <a:rPr lang="ru-RU" sz="2000" b="1" i="1" dirty="0" err="1">
                          <a:solidFill>
                            <a:schemeClr val="bg2">
                              <a:lumMod val="50000"/>
                            </a:schemeClr>
                          </a:solidFill>
                          <a:latin typeface="Times New Roman" pitchFamily="18" charset="0"/>
                          <a:ea typeface="Times New Roman"/>
                          <a:cs typeface="Times New Roman" pitchFamily="18" charset="0"/>
                        </a:rPr>
                        <a:t>А.Лиханов</a:t>
                      </a:r>
                      <a:r>
                        <a:rPr lang="ru-RU" sz="2000" b="1" i="1" dirty="0">
                          <a:solidFill>
                            <a:schemeClr val="bg2">
                              <a:lumMod val="50000"/>
                            </a:schemeClr>
                          </a:solidFill>
                          <a:latin typeface="Times New Roman" pitchFamily="18" charset="0"/>
                          <a:ea typeface="Times New Roman"/>
                          <a:cs typeface="Times New Roman" pitchFamily="18" charset="0"/>
                        </a:rPr>
                        <a:t>)</a:t>
                      </a:r>
                      <a:endParaRPr lang="ru-RU" sz="2000" b="1" i="1" dirty="0">
                        <a:solidFill>
                          <a:schemeClr val="bg2">
                            <a:lumMod val="50000"/>
                          </a:schemeClr>
                        </a:solidFill>
                        <a:latin typeface="Times New Roman" pitchFamily="18" charset="0"/>
                        <a:ea typeface="Calibri"/>
                        <a:cs typeface="Times New Roman" pitchFamily="18" charset="0"/>
                      </a:endParaRPr>
                    </a:p>
                    <a:p>
                      <a:pPr>
                        <a:lnSpc>
                          <a:spcPct val="115000"/>
                        </a:lnSpc>
                        <a:spcAft>
                          <a:spcPts val="1000"/>
                        </a:spcAft>
                      </a:pPr>
                      <a:r>
                        <a:rPr lang="ru-RU" sz="2000" b="1" i="1" dirty="0">
                          <a:solidFill>
                            <a:schemeClr val="bg2">
                              <a:lumMod val="50000"/>
                            </a:schemeClr>
                          </a:solidFill>
                          <a:latin typeface="Times New Roman" pitchFamily="18" charset="0"/>
                          <a:ea typeface="Times New Roman"/>
                          <a:cs typeface="Times New Roman" pitchFamily="18" charset="0"/>
                        </a:rPr>
                        <a:t>2. «Стараясь о счастье других, мы находим свое собственное счастье» (Платон)</a:t>
                      </a:r>
                      <a:endParaRPr lang="ru-RU" sz="2000" b="1" i="1" dirty="0">
                        <a:solidFill>
                          <a:schemeClr val="bg2">
                            <a:lumMod val="50000"/>
                          </a:schemeClr>
                        </a:solidFill>
                        <a:latin typeface="Times New Roman" pitchFamily="18" charset="0"/>
                        <a:ea typeface="Calibri"/>
                        <a:cs typeface="Times New Roman" pitchFamily="18" charset="0"/>
                      </a:endParaRPr>
                    </a:p>
                    <a:p>
                      <a:pPr>
                        <a:lnSpc>
                          <a:spcPct val="115000"/>
                        </a:lnSpc>
                        <a:spcAft>
                          <a:spcPts val="1000"/>
                        </a:spcAft>
                      </a:pPr>
                      <a:r>
                        <a:rPr lang="ru-RU" sz="2000" b="1" i="1" dirty="0">
                          <a:solidFill>
                            <a:schemeClr val="bg2">
                              <a:lumMod val="50000"/>
                            </a:schemeClr>
                          </a:solidFill>
                          <a:latin typeface="Times New Roman" pitchFamily="18" charset="0"/>
                          <a:ea typeface="Times New Roman"/>
                          <a:cs typeface="Times New Roman" pitchFamily="18" charset="0"/>
                        </a:rPr>
                        <a:t>3. «Человек, делающий другим добро, умеющий им сопереживать, чувствует себя счастливым. Напротив себялюбец, эгоист - несчастлив» (И. С. Тургенев)</a:t>
                      </a:r>
                      <a:endParaRPr lang="ru-RU" sz="2000" b="1" i="1" dirty="0">
                        <a:solidFill>
                          <a:schemeClr val="bg2">
                            <a:lumMod val="50000"/>
                          </a:schemeClr>
                        </a:solidFill>
                        <a:latin typeface="Times New Roman" pitchFamily="18" charset="0"/>
                        <a:ea typeface="Calibri"/>
                        <a:cs typeface="Times New Roman" pitchFamily="18" charset="0"/>
                      </a:endParaRPr>
                    </a:p>
                    <a:p>
                      <a:pPr>
                        <a:lnSpc>
                          <a:spcPct val="115000"/>
                        </a:lnSpc>
                        <a:spcAft>
                          <a:spcPts val="1000"/>
                        </a:spcAft>
                      </a:pPr>
                      <a:r>
                        <a:rPr lang="ru-RU" sz="2000" b="1" i="1" dirty="0">
                          <a:solidFill>
                            <a:schemeClr val="bg2">
                              <a:lumMod val="50000"/>
                            </a:schemeClr>
                          </a:solidFill>
                          <a:latin typeface="Times New Roman" pitchFamily="18" charset="0"/>
                          <a:ea typeface="Times New Roman"/>
                          <a:cs typeface="Times New Roman" pitchFamily="18" charset="0"/>
                        </a:rPr>
                        <a:t>4. «Не для того мы рассуждаем, чтобы знать, что такое добродетель, а для того, чтобы быть хорошими людьми» (Аристотель)</a:t>
                      </a:r>
                      <a:endParaRPr lang="ru-RU" sz="2000" b="1" i="1" dirty="0">
                        <a:solidFill>
                          <a:schemeClr val="bg2">
                            <a:lumMod val="50000"/>
                          </a:schemeClr>
                        </a:solidFill>
                        <a:latin typeface="Times New Roman" pitchFamily="18" charset="0"/>
                        <a:ea typeface="Calibri"/>
                        <a:cs typeface="Times New Roman" pitchFamily="18" charset="0"/>
                      </a:endParaRPr>
                    </a:p>
                    <a:p>
                      <a:pPr>
                        <a:lnSpc>
                          <a:spcPct val="115000"/>
                        </a:lnSpc>
                        <a:spcAft>
                          <a:spcPts val="1000"/>
                        </a:spcAft>
                      </a:pPr>
                      <a:r>
                        <a:rPr lang="ru-RU" sz="2000" b="1" i="1" dirty="0">
                          <a:solidFill>
                            <a:schemeClr val="bg2">
                              <a:lumMod val="50000"/>
                            </a:schemeClr>
                          </a:solidFill>
                          <a:latin typeface="Times New Roman" pitchFamily="18" charset="0"/>
                          <a:ea typeface="Times New Roman"/>
                          <a:cs typeface="Times New Roman" pitchFamily="18" charset="0"/>
                        </a:rPr>
                        <a:t>5. «Добродетель есть особый строй души, позволяющий сохранить достоинства в отношении себя и других» (М. </a:t>
                      </a:r>
                      <a:r>
                        <a:rPr lang="ru-RU" sz="2000" b="1" i="1" dirty="0" err="1">
                          <a:solidFill>
                            <a:schemeClr val="bg2">
                              <a:lumMod val="50000"/>
                            </a:schemeClr>
                          </a:solidFill>
                          <a:latin typeface="Times New Roman" pitchFamily="18" charset="0"/>
                          <a:ea typeface="Times New Roman"/>
                          <a:cs typeface="Times New Roman" pitchFamily="18" charset="0"/>
                        </a:rPr>
                        <a:t>Финичи</a:t>
                      </a:r>
                      <a:r>
                        <a:rPr lang="ru-RU" sz="2000" b="1" i="1" dirty="0">
                          <a:solidFill>
                            <a:schemeClr val="bg2">
                              <a:lumMod val="50000"/>
                            </a:schemeClr>
                          </a:solidFill>
                          <a:latin typeface="Times New Roman" pitchFamily="18" charset="0"/>
                          <a:ea typeface="Times New Roman"/>
                          <a:cs typeface="Times New Roman" pitchFamily="18" charset="0"/>
                        </a:rPr>
                        <a:t>)</a:t>
                      </a:r>
                      <a:endParaRPr lang="ru-RU" sz="2000" b="1" i="1" dirty="0">
                        <a:solidFill>
                          <a:schemeClr val="bg2">
                            <a:lumMod val="50000"/>
                          </a:schemeClr>
                        </a:solidFill>
                        <a:latin typeface="Times New Roman" pitchFamily="18" charset="0"/>
                        <a:ea typeface="Calibri"/>
                        <a:cs typeface="Times New Roman" pitchFamily="18" charset="0"/>
                      </a:endParaRPr>
                    </a:p>
                    <a:p>
                      <a:pPr>
                        <a:lnSpc>
                          <a:spcPct val="115000"/>
                        </a:lnSpc>
                        <a:spcAft>
                          <a:spcPts val="1000"/>
                        </a:spcAft>
                      </a:pPr>
                      <a:r>
                        <a:rPr lang="ru-RU" sz="2000" b="1" i="1" dirty="0">
                          <a:solidFill>
                            <a:schemeClr val="bg2">
                              <a:lumMod val="50000"/>
                            </a:schemeClr>
                          </a:solidFill>
                          <a:latin typeface="Times New Roman" pitchFamily="18" charset="0"/>
                          <a:ea typeface="Times New Roman"/>
                          <a:cs typeface="Times New Roman" pitchFamily="18" charset="0"/>
                        </a:rPr>
                        <a:t>6. «Любовь к родителям – основа добродетели» (Н. Радищев)</a:t>
                      </a:r>
                      <a:endParaRPr lang="ru-RU" sz="2000" b="1" i="1" dirty="0">
                        <a:solidFill>
                          <a:schemeClr val="bg2">
                            <a:lumMod val="50000"/>
                          </a:schemeClr>
                        </a:solidFill>
                        <a:latin typeface="Times New Roman" pitchFamily="18" charset="0"/>
                        <a:ea typeface="Calibri"/>
                        <a:cs typeface="Times New Roman" pitchFamily="18" charset="0"/>
                      </a:endParaRPr>
                    </a:p>
                  </a:txBody>
                  <a:tcPr marL="8317" marR="8317" marT="8317" marB="8317">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7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665947"/>
            <a:ext cx="8305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2400" b="0" u="none" strike="noStrike" cap="none" normalizeH="0" baseline="0" dirty="0" smtClean="0">
                <a:ln>
                  <a:noFill/>
                </a:ln>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Сейчас </a:t>
            </a:r>
            <a:r>
              <a:rPr kumimoji="0" lang="ru-RU" sz="2400" b="0" u="none" strike="noStrike" cap="none" normalizeH="0" baseline="0" dirty="0" smtClean="0">
                <a:ln>
                  <a:noFill/>
                </a:ln>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часто можно услышать, что зло одолело добро, что каждый живет сам по себе, не вникая в проблемы других. Говорят, россияне, шагнув в новый мир, где денежные отношения стали вытеснять прежние , построенные на доброте и желании бескорыстно помочь другому, утратили былую отзывчивость и то тепло души, которым во все времена славились. Так ли это?</a:t>
            </a:r>
            <a:endParaRPr kumimoji="0" lang="ru-RU" sz="2400" b="0" u="none" strike="noStrike" cap="none" normalizeH="0" baseline="0" dirty="0" smtClean="0">
              <a:ln>
                <a:noFill/>
              </a:ln>
              <a:solidFill>
                <a:schemeClr val="bg2">
                  <a:lumMod val="50000"/>
                </a:schemeClr>
              </a:solidFill>
              <a:effectLst/>
              <a:latin typeface="Times New Roman" panose="02020603050405020304"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Делать </a:t>
            </a:r>
            <a:r>
              <a:rPr kumimoji="0" lang="ru-RU" sz="24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добро людям - это душевная потребность для русских людей, которая сохранилась в нас еще от далеких предков. В нашей нынешней жизни так много зла , недоверия, жестокости, что некоторые теряют веру в доброту, благородство и бескорыстие людей.</a:t>
            </a:r>
            <a:r>
              <a:rPr kumimoji="0" lang="ru-RU" sz="2400" b="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a:t>
            </a:r>
            <a:endParaRPr kumimoji="0" lang="ru-RU" sz="2400" b="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a:t>
            </a:r>
            <a:r>
              <a:rPr kumimoji="0" lang="ru-RU" sz="24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И </a:t>
            </a:r>
            <a:r>
              <a:rPr kumimoji="0" lang="ru-RU" sz="2400" b="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я вам предлагаю тему для разговора о доброте, которая всегда согревает душу того, кто ее сотворил. </a:t>
            </a:r>
            <a:endParaRPr kumimoji="0" lang="ru-RU" sz="2400" b="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
        <p:nvSpPr>
          <p:cNvPr id="30723" name="Rectangle 3"/>
          <p:cNvSpPr>
            <a:spLocks noChangeArrowheads="1"/>
          </p:cNvSpPr>
          <p:nvPr/>
        </p:nvSpPr>
        <p:spPr bwMode="auto">
          <a:xfrm>
            <a:off x="2895600" y="6096000"/>
            <a:ext cx="3581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Что   такое доброта?</a:t>
            </a:r>
            <a:endParaRPr kumimoji="0" lang="ru-RU" sz="2800" b="1" i="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otvorisebyasam6.narod.ru/images/p_7.jpg"/>
          <p:cNvPicPr/>
          <p:nvPr/>
        </p:nvPicPr>
        <p:blipFill>
          <a:blip r:embed="rId2"/>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2509" y="762000"/>
            <a:ext cx="7973292" cy="1077218"/>
          </a:xfrm>
          <a:prstGeom prst="rect">
            <a:avLst/>
          </a:prstGeom>
          <a:noFill/>
          <a:ln>
            <a:solidFill>
              <a:srgbClr val="7030A0"/>
            </a:solidFill>
          </a:ln>
        </p:spPr>
        <p:txBody>
          <a:bodyPr wrap="square" lIns="91440" tIns="45720" rIns="91440" bIns="45720">
            <a:spAutoFit/>
          </a:bodyPr>
          <a:lstStyle/>
          <a:p>
            <a:pPr algn="ctr"/>
            <a:r>
              <a:rPr kumimoji="0" lang="ru-RU" sz="3200" b="1" i="0" u="none" strike="noStrike" normalizeH="0" baseline="0" dirty="0" smtClean="0">
                <a:ln w="1905"/>
                <a:solidFill>
                  <a:schemeClr val="bg2">
                    <a:lumMod val="50000"/>
                  </a:schemeClr>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Доброта - единственный язык, понимаемый всеми.</a:t>
            </a:r>
            <a:endParaRPr lang="ru-RU" sz="3200" b="1" dirty="0">
              <a:ln w="1905"/>
              <a:solidFill>
                <a:schemeClr val="bg2">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050" name="Rectangle 2"/>
          <p:cNvSpPr>
            <a:spLocks noChangeArrowheads="1"/>
          </p:cNvSpPr>
          <p:nvPr/>
        </p:nvSpPr>
        <p:spPr bwMode="auto">
          <a:xfrm>
            <a:off x="332509" y="1880056"/>
            <a:ext cx="835429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Добро</a:t>
            </a:r>
            <a:r>
              <a:rPr kumimoji="0" lang="ru-RU" sz="2800" b="0"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 это всё то, что морально ценно, что способствует благополучию человека, общества в целом.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Доброта</a:t>
            </a:r>
            <a:r>
              <a:rPr kumimoji="0" lang="ru-RU" sz="2800" b="0"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 морально-ценностная характеристика человека, включающая такие свойства, благодаря которым он способен творить добро.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Как вы понимаете это высказывание?</a:t>
            </a: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7030A0"/>
                </a:solidFill>
                <a:effectLst/>
                <a:latin typeface="Arial" pitchFamily="34" charset="0"/>
                <a:cs typeface="Arial" pitchFamily="34" charset="0"/>
              </a:rPr>
              <a:t> </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04800" y="0"/>
            <a:ext cx="838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«Быть добрым чрезвычайно приятно»</a:t>
            </a:r>
            <a:endParaRPr kumimoji="0" lang="ru-RU" sz="32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
        <p:nvSpPr>
          <p:cNvPr id="17410" name="Rectangle 2"/>
          <p:cNvSpPr>
            <a:spLocks noChangeArrowheads="1"/>
          </p:cNvSpPr>
          <p:nvPr/>
        </p:nvSpPr>
        <p:spPr bwMode="auto">
          <a:xfrm>
            <a:off x="914400" y="914400"/>
            <a:ext cx="7315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Настоящая </a:t>
            </a:r>
            <a:r>
              <a:rPr kumimoji="0" lang="ru-RU" sz="2800" i="0" u="none" strike="noStrike" cap="none" normalizeH="0" baseline="0" dirty="0" smtClean="0">
                <a:ln>
                  <a:noFill/>
                </a:ln>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доброта рождается в глубине твоего сердца и начинается с тебя самого. А по отношению к кому люди должны быть добрыми</a:t>
            </a:r>
            <a:r>
              <a:rPr kumimoji="0" lang="ru-RU" sz="28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
        <p:nvSpPr>
          <p:cNvPr id="17411" name="Rectangle 3"/>
          <p:cNvSpPr>
            <a:spLocks noChangeArrowheads="1"/>
          </p:cNvSpPr>
          <p:nvPr/>
        </p:nvSpPr>
        <p:spPr bwMode="auto">
          <a:xfrm>
            <a:off x="914400" y="3187243"/>
            <a:ext cx="75438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i="0" u="none" strike="noStrike" cap="none" normalizeH="0" baseline="0" dirty="0" smtClean="0">
                <a:ln>
                  <a:noFill/>
                </a:ln>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Открой </a:t>
            </a:r>
            <a:r>
              <a:rPr kumimoji="0" lang="ru-RU" sz="2800" i="0" u="none" strike="noStrike" cap="none" normalizeH="0" baseline="0" dirty="0" smtClean="0">
                <a:ln>
                  <a:noFill/>
                </a:ln>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глаза и поищи, где человек нуждается хоть немного в твоём участии, в твоём времени, в твоём дружеском расположении, может быть, ты окажешь дружескую услугу человеку, чувствующему себя одиноко. Надо частичку своей жизни отдавать другим. Как ты это сделаешь - зависит от тебя и от обстоятельств.</a:t>
            </a:r>
            <a:endParaRPr kumimoji="0" lang="ru-RU" sz="2800" i="0" u="none" strike="noStrike" cap="none" normalizeH="0" baseline="0" dirty="0" smtClean="0">
              <a:ln>
                <a:noFill/>
              </a:ln>
              <a:solidFill>
                <a:schemeClr val="bg2">
                  <a:lumMod val="50000"/>
                </a:schemeClr>
              </a:solidFill>
              <a:effectLst/>
              <a:latin typeface="Times New Roman" panose="02020603050405020304"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otvorisebyasam6.narod.ru/images/p_9.jpg"/>
          <p:cNvPicPr/>
          <p:nvPr/>
        </p:nvPicPr>
        <p:blipFill>
          <a:blip r:embed="rId2"/>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04800" y="185665"/>
            <a:ext cx="85344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Этот </a:t>
            </a: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дом расположен на окраине города в малонаселенном районе. Живут там старые люди, приехавшие из разных уголков нашей страны. И причины их приезда сюда тоже, конечно же, совершенно разные: у одних никогда не было детей и поэтому, состарившись, они нашли прибежище здесь; другим не нашлось места в семьях их родных детей; третьи не смогли найти общего языка с невестками или внуками; четвертые… Впрочем, стоит ли перебирать все существующие причины? Предельно ясно, как солнечный день, что никто сюда от доброй жизни не сбегал.</a:t>
            </a:r>
            <a:endParaRPr kumimoji="0" lang="ru-RU" sz="20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Вот на тропинке показалась молодая женщина, ведущая под руку старушку с большим узлом в руках. Эта женщина 25 – 30 лет вся пышет здоровьем и неуемной энергией, так что старушка еле поспевает за ней.</a:t>
            </a:r>
            <a:endParaRPr kumimoji="0" lang="ru-RU" sz="2000" b="0" i="1"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Их встретил седоватый, небольшого роста, коренастый, приветливый мужчина около пятидесяти лет</a:t>
            </a:r>
            <a:r>
              <a:rPr kumimoji="0" lang="ru-RU" sz="2000" b="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ru-RU" sz="2000" i="1" dirty="0">
                <a:solidFill>
                  <a:srgbClr val="DBF5F9">
                    <a:lumMod val="50000"/>
                  </a:srgbClr>
                </a:solidFill>
                <a:latin typeface="Times New Roman" pitchFamily="18" charset="0"/>
                <a:ea typeface="Times New Roman" pitchFamily="18" charset="0"/>
                <a:cs typeface="Times New Roman" pitchFamily="18" charset="0"/>
              </a:rPr>
              <a:t>Проходите, пожалуйста, садитесь, – сказал он, вставая со своего места, – я – хозяин этого дома. Кто такие будете вы?</a:t>
            </a:r>
            <a:endParaRPr lang="ru-RU" sz="2000" i="1" dirty="0">
              <a:solidFill>
                <a:srgbClr val="DBF5F9">
                  <a:lumMod val="50000"/>
                </a:srgbClr>
              </a:solidFill>
              <a:latin typeface="Times New Roman" pitchFamily="18" charset="0"/>
              <a:cs typeface="Times New Roman" pitchFamily="18" charset="0"/>
            </a:endParaRPr>
          </a:p>
          <a:p>
            <a:pPr lvl="0" eaLnBrk="0" fontAlgn="base" hangingPunct="0">
              <a:spcBef>
                <a:spcPct val="0"/>
              </a:spcBef>
              <a:spcAft>
                <a:spcPct val="0"/>
              </a:spcAft>
            </a:pPr>
            <a:r>
              <a:rPr lang="ru-RU" sz="2000" i="1" dirty="0">
                <a:solidFill>
                  <a:srgbClr val="DBF5F9">
                    <a:lumMod val="50000"/>
                  </a:srgbClr>
                </a:solidFill>
                <a:latin typeface="Times New Roman" pitchFamily="18" charset="0"/>
                <a:ea typeface="Times New Roman" pitchFamily="18" charset="0"/>
                <a:cs typeface="Times New Roman" pitchFamily="18" charset="0"/>
              </a:rPr>
              <a:t>Женщина вынула из сумочки какой-то сверток, небрежно завернутый в газету и положила перед директором на стол:</a:t>
            </a:r>
            <a:endParaRPr lang="ru-RU" sz="2000" i="1" dirty="0">
              <a:solidFill>
                <a:srgbClr val="DBF5F9">
                  <a:lumMod val="50000"/>
                </a:srgbClr>
              </a:solidFill>
              <a:latin typeface="Times New Roman" pitchFamily="18" charset="0"/>
              <a:cs typeface="Times New Roman" pitchFamily="18" charset="0"/>
            </a:endParaRPr>
          </a:p>
          <a:p>
            <a:pPr lvl="0" eaLnBrk="0" fontAlgn="base" hangingPunct="0">
              <a:spcBef>
                <a:spcPct val="0"/>
              </a:spcBef>
              <a:spcAft>
                <a:spcPct val="0"/>
              </a:spcAft>
            </a:pPr>
            <a:r>
              <a:rPr lang="ru-RU" sz="2000" i="1" dirty="0">
                <a:solidFill>
                  <a:srgbClr val="DBF5F9">
                    <a:lumMod val="50000"/>
                  </a:srgbClr>
                </a:solidFill>
                <a:latin typeface="Times New Roman" pitchFamily="18" charset="0"/>
                <a:ea typeface="Times New Roman" pitchFamily="18" charset="0"/>
                <a:cs typeface="Times New Roman" pitchFamily="18" charset="0"/>
              </a:rPr>
              <a:t>– Вот, читайте. Здесь, между прочим, все должно быть написано.</a:t>
            </a:r>
            <a:endParaRPr lang="ru-RU" sz="2000" i="1" dirty="0">
              <a:solidFill>
                <a:srgbClr val="DBF5F9">
                  <a:lumMod val="50000"/>
                </a:srgbClr>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1"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381000"/>
            <a:ext cx="8610600" cy="5632311"/>
          </a:xfrm>
          <a:prstGeom prst="rect">
            <a:avLst/>
          </a:prstGeom>
        </p:spPr>
        <p:txBody>
          <a:bodyPr wrap="square">
            <a:spAutoFit/>
          </a:bodyPr>
          <a:lstStyle/>
          <a:p>
            <a:pPr lvl="0" eaLnBrk="0" fontAlgn="base" hangingPunct="0">
              <a:spcBef>
                <a:spcPct val="0"/>
              </a:spcBef>
              <a:spcAft>
                <a:spcPct val="0"/>
              </a:spcAft>
            </a:pPr>
            <a:r>
              <a:rPr lang="ru-RU" sz="2000" i="1" dirty="0" smtClean="0">
                <a:solidFill>
                  <a:schemeClr val="bg2">
                    <a:lumMod val="50000"/>
                  </a:schemeClr>
                </a:solidFill>
                <a:latin typeface="Times New Roman" pitchFamily="18" charset="0"/>
                <a:ea typeface="Times New Roman" pitchFamily="18" charset="0"/>
                <a:cs typeface="Times New Roman" pitchFamily="18" charset="0"/>
              </a:rPr>
              <a:t>–Директор</a:t>
            </a:r>
            <a:r>
              <a:rPr lang="ru-RU" sz="2000" i="1" dirty="0">
                <a:solidFill>
                  <a:schemeClr val="bg2">
                    <a:lumMod val="50000"/>
                  </a:schemeClr>
                </a:solidFill>
                <a:latin typeface="Times New Roman" pitchFamily="18" charset="0"/>
                <a:ea typeface="Times New Roman" pitchFamily="18" charset="0"/>
                <a:cs typeface="Times New Roman" pitchFamily="18" charset="0"/>
              </a:rPr>
              <a:t>, не говоря в ответ ни слова, взял со стола очки, вынул из кармана пиджака носовой платочек и не спеша, старательно протер стекло очков. Затем развязал тесемочку на свертке и, развернув находившиеся там документы, не поднимая глаз, спросил</a:t>
            </a:r>
            <a:r>
              <a:rPr lang="ru-RU" sz="2000" i="1" dirty="0" smtClean="0">
                <a:solidFill>
                  <a:schemeClr val="bg2">
                    <a:lumMod val="50000"/>
                  </a:schemeClr>
                </a:solidFill>
                <a:latin typeface="Times New Roman" pitchFamily="18" charset="0"/>
                <a:ea typeface="Times New Roman" pitchFamily="18" charset="0"/>
                <a:cs typeface="Times New Roman" pitchFamily="18" charset="0"/>
              </a:rPr>
              <a:t>:</a:t>
            </a:r>
          </a:p>
          <a:p>
            <a:pPr lvl="0" fontAlgn="base">
              <a:spcBef>
                <a:spcPct val="0"/>
              </a:spcBef>
              <a:spcAft>
                <a:spcPct val="0"/>
              </a:spcAft>
            </a:pPr>
            <a:r>
              <a:rPr lang="ru-RU" sz="2000" i="1" dirty="0">
                <a:solidFill>
                  <a:srgbClr val="7030A0"/>
                </a:solidFill>
                <a:latin typeface="Times New Roman" pitchFamily="18" charset="0"/>
                <a:ea typeface="Times New Roman" pitchFamily="18" charset="0"/>
                <a:cs typeface="Times New Roman" pitchFamily="18" charset="0"/>
              </a:rPr>
              <a:t>– </a:t>
            </a:r>
            <a:r>
              <a:rPr lang="ru-RU" sz="2000" i="1" dirty="0">
                <a:solidFill>
                  <a:schemeClr val="bg2">
                    <a:lumMod val="50000"/>
                  </a:schemeClr>
                </a:solidFill>
                <a:latin typeface="Times New Roman" pitchFamily="18" charset="0"/>
                <a:ea typeface="Times New Roman" pitchFamily="18" charset="0"/>
                <a:cs typeface="Times New Roman" pitchFamily="18" charset="0"/>
              </a:rPr>
              <a:t>Иванова, а вы кем приходитесь Марии  Васильевне?</a:t>
            </a:r>
            <a:endParaRPr lang="ru-RU" sz="2000" i="1" dirty="0">
              <a:solidFill>
                <a:schemeClr val="bg2">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2000" i="1" dirty="0">
                <a:solidFill>
                  <a:schemeClr val="bg2">
                    <a:lumMod val="50000"/>
                  </a:schemeClr>
                </a:solidFill>
                <a:latin typeface="Times New Roman" pitchFamily="18" charset="0"/>
                <a:ea typeface="Times New Roman" pitchFamily="18" charset="0"/>
                <a:cs typeface="Times New Roman" pitchFamily="18" charset="0"/>
              </a:rPr>
              <a:t>– Как это кем? Дочерью, конечно.</a:t>
            </a:r>
            <a:endParaRPr lang="ru-RU" sz="2000" i="1" dirty="0">
              <a:solidFill>
                <a:schemeClr val="bg2">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2000" i="1" dirty="0">
                <a:solidFill>
                  <a:schemeClr val="bg2">
                    <a:lumMod val="50000"/>
                  </a:schemeClr>
                </a:solidFill>
                <a:latin typeface="Times New Roman" pitchFamily="18" charset="0"/>
                <a:ea typeface="Times New Roman" pitchFamily="18" charset="0"/>
                <a:cs typeface="Times New Roman" pitchFamily="18" charset="0"/>
              </a:rPr>
              <a:t>– Дочерью? Извините, так она – ваша родная мать</a:t>
            </a:r>
            <a:r>
              <a:rPr lang="ru-RU" sz="2000" i="1" dirty="0" smtClean="0">
                <a:solidFill>
                  <a:schemeClr val="bg2">
                    <a:lumMod val="50000"/>
                  </a:schemeClr>
                </a:solidFill>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ru-RU" sz="2000" i="1" dirty="0">
                <a:solidFill>
                  <a:schemeClr val="bg2">
                    <a:lumMod val="50000"/>
                  </a:schemeClr>
                </a:solidFill>
                <a:latin typeface="Times New Roman" pitchFamily="18" charset="0"/>
                <a:ea typeface="Times New Roman" pitchFamily="18" charset="0"/>
                <a:cs typeface="Times New Roman" pitchFamily="18" charset="0"/>
              </a:rPr>
              <a:t>– Да, – ответила женщина, ничуть не смутившись, и в свою очередь спросила: – Что-то не в порядке с документами? Мне в собесе заверили, что «все в порядке».</a:t>
            </a:r>
            <a:endParaRPr lang="ru-RU" sz="2000" i="1" dirty="0">
              <a:solidFill>
                <a:schemeClr val="bg2">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2000" i="1" dirty="0">
                <a:solidFill>
                  <a:schemeClr val="bg2">
                    <a:lumMod val="50000"/>
                  </a:schemeClr>
                </a:solidFill>
                <a:latin typeface="Times New Roman" pitchFamily="18" charset="0"/>
                <a:ea typeface="Times New Roman" pitchFamily="18" charset="0"/>
                <a:cs typeface="Times New Roman" pitchFamily="18" charset="0"/>
              </a:rPr>
              <a:t>– Конечно, конечно, «все в порядке», – полу иронически сказал директор, бросив взгляд на женщину, – только одно мне непонятно: на какое время, на сколько оставляете вы свою маму у нас?</a:t>
            </a:r>
            <a:endParaRPr lang="ru-RU" sz="2000" i="1" dirty="0">
              <a:solidFill>
                <a:schemeClr val="bg2">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2000" i="1" dirty="0">
                <a:solidFill>
                  <a:schemeClr val="bg2">
                    <a:lumMod val="50000"/>
                  </a:schemeClr>
                </a:solidFill>
                <a:latin typeface="Times New Roman" pitchFamily="18" charset="0"/>
                <a:ea typeface="Times New Roman" pitchFamily="18" charset="0"/>
                <a:cs typeface="Times New Roman" pitchFamily="18" charset="0"/>
              </a:rPr>
              <a:t>И на этот вопрос у женщины был готов быстрый ответ:</a:t>
            </a:r>
            <a:endParaRPr lang="ru-RU" sz="2000" i="1" dirty="0">
              <a:solidFill>
                <a:schemeClr val="bg2">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2000" i="1" dirty="0">
                <a:solidFill>
                  <a:schemeClr val="bg2">
                    <a:lumMod val="50000"/>
                  </a:schemeClr>
                </a:solidFill>
                <a:latin typeface="Times New Roman" pitchFamily="18" charset="0"/>
                <a:ea typeface="Times New Roman" pitchFamily="18" charset="0"/>
                <a:cs typeface="Times New Roman" pitchFamily="18" charset="0"/>
              </a:rPr>
              <a:t>– Дело здесь не во мне. Она сама сюда захотела.</a:t>
            </a:r>
            <a:endParaRPr lang="ru-RU" sz="2000" i="1" dirty="0">
              <a:solidFill>
                <a:schemeClr val="bg2">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2000" i="1" dirty="0">
                <a:solidFill>
                  <a:schemeClr val="bg2">
                    <a:lumMod val="50000"/>
                  </a:schemeClr>
                </a:solidFill>
                <a:latin typeface="Times New Roman" pitchFamily="18" charset="0"/>
                <a:ea typeface="Times New Roman" pitchFamily="18" charset="0"/>
                <a:cs typeface="Times New Roman" pitchFamily="18" charset="0"/>
              </a:rPr>
              <a:t>– Да, да, – поддержала ее мать, – я сама напросилась. Захотела, чтобы дети жили посвободнее. Сколько разрешите, столько и буду жить</a:t>
            </a:r>
            <a:endParaRPr lang="ru-RU" sz="2000" i="1" dirty="0">
              <a:solidFill>
                <a:schemeClr val="bg2">
                  <a:lumMod val="50000"/>
                </a:schemeClr>
              </a:solidFill>
              <a:latin typeface="Times New Roman" pitchFamily="18" charset="0"/>
              <a:cs typeface="Times New Roman" pitchFamily="18" charset="0"/>
            </a:endParaRPr>
          </a:p>
          <a:p>
            <a:pPr lvl="0" eaLnBrk="0" fontAlgn="base" hangingPunct="0">
              <a:spcBef>
                <a:spcPct val="0"/>
              </a:spcBef>
              <a:spcAft>
                <a:spcPct val="0"/>
              </a:spcAft>
            </a:pPr>
            <a:endParaRPr lang="ru-RU" sz="2000" i="1"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058697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TotalTime>
  <Words>2341</Words>
  <Application>Microsoft Office PowerPoint</Application>
  <PresentationFormat>Экран (4:3)</PresentationFormat>
  <Paragraphs>121</Paragraphs>
  <Slides>26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Arial</vt:lpstr>
      <vt:lpstr>Calibri</vt:lpstr>
      <vt:lpstr>Constantia</vt:lpstr>
      <vt:lpstr>Times New Roman</vt:lpstr>
      <vt:lpstr>Times New Roman CYR</vt:lpstr>
      <vt:lpstr>Wingdings</vt:lpstr>
      <vt:lpstr>Wingdings 2</vt: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«Добрые руки человеческой помощи»</dc:title>
  <dc:creator>1</dc:creator>
  <cp:lastModifiedBy>Пользователь</cp:lastModifiedBy>
  <cp:revision>32</cp:revision>
  <dcterms:created xsi:type="dcterms:W3CDTF">2014-02-23T17:43:09Z</dcterms:created>
  <dcterms:modified xsi:type="dcterms:W3CDTF">2022-10-28T11:52:01Z</dcterms:modified>
</cp:coreProperties>
</file>