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5" r:id="rId1"/>
  </p:sldMasterIdLst>
  <p:notesMasterIdLst>
    <p:notesMasterId r:id="rId20"/>
  </p:notesMasterIdLst>
  <p:sldIdLst>
    <p:sldId id="257" r:id="rId2"/>
    <p:sldId id="291" r:id="rId3"/>
    <p:sldId id="258" r:id="rId4"/>
    <p:sldId id="259" r:id="rId5"/>
    <p:sldId id="292" r:id="rId6"/>
    <p:sldId id="260" r:id="rId7"/>
    <p:sldId id="261" r:id="rId8"/>
    <p:sldId id="262" r:id="rId9"/>
    <p:sldId id="266" r:id="rId10"/>
    <p:sldId id="285" r:id="rId11"/>
    <p:sldId id="293" r:id="rId12"/>
    <p:sldId id="294" r:id="rId13"/>
    <p:sldId id="286" r:id="rId14"/>
    <p:sldId id="287" r:id="rId15"/>
    <p:sldId id="288" r:id="rId16"/>
    <p:sldId id="297" r:id="rId17"/>
    <p:sldId id="295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61BA0-CBCF-46A5-A641-F32AB28FCE0A}" type="doc">
      <dgm:prSet loTypeId="urn:microsoft.com/office/officeart/2005/8/layout/matrix2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E122DA2-C181-415C-8016-9659CAE8B2DF}">
      <dgm:prSet/>
      <dgm:spPr/>
      <dgm:t>
        <a:bodyPr/>
        <a:lstStyle/>
        <a:p>
          <a:r>
            <a:rPr lang="ru-RU" dirty="0"/>
            <a:t>Добываю</a:t>
          </a:r>
          <a:endParaRPr lang="en-US" dirty="0"/>
        </a:p>
      </dgm:t>
    </dgm:pt>
    <dgm:pt modelId="{551B78D6-86AB-40E5-B3C6-6B91FBB263C2}" type="parTrans" cxnId="{F94FD7FB-E076-42CC-9B77-BD4FB63E73FE}">
      <dgm:prSet/>
      <dgm:spPr/>
      <dgm:t>
        <a:bodyPr/>
        <a:lstStyle/>
        <a:p>
          <a:endParaRPr lang="en-US"/>
        </a:p>
      </dgm:t>
    </dgm:pt>
    <dgm:pt modelId="{18607400-9EEE-44B5-BF88-847535625A21}" type="sibTrans" cxnId="{F94FD7FB-E076-42CC-9B77-BD4FB63E73FE}">
      <dgm:prSet/>
      <dgm:spPr/>
      <dgm:t>
        <a:bodyPr/>
        <a:lstStyle/>
        <a:p>
          <a:endParaRPr lang="en-US"/>
        </a:p>
      </dgm:t>
    </dgm:pt>
    <dgm:pt modelId="{6604B2EE-EC18-4DF9-8AA1-2F0443823DEE}">
      <dgm:prSet/>
      <dgm:spPr/>
      <dgm:t>
        <a:bodyPr/>
        <a:lstStyle/>
        <a:p>
          <a:r>
            <a:rPr lang="ru-RU" dirty="0"/>
            <a:t>Оцениваю</a:t>
          </a:r>
          <a:endParaRPr lang="en-US" dirty="0"/>
        </a:p>
      </dgm:t>
    </dgm:pt>
    <dgm:pt modelId="{03274A10-797D-4840-9BD7-F5F57C6658D3}" type="parTrans" cxnId="{5E76B821-7D38-4208-B11D-E127BCE22BBF}">
      <dgm:prSet/>
      <dgm:spPr/>
      <dgm:t>
        <a:bodyPr/>
        <a:lstStyle/>
        <a:p>
          <a:endParaRPr lang="en-US"/>
        </a:p>
      </dgm:t>
    </dgm:pt>
    <dgm:pt modelId="{6C310E26-4310-4814-BAAD-EF77E2C8EB60}" type="sibTrans" cxnId="{5E76B821-7D38-4208-B11D-E127BCE22BBF}">
      <dgm:prSet/>
      <dgm:spPr/>
      <dgm:t>
        <a:bodyPr/>
        <a:lstStyle/>
        <a:p>
          <a:endParaRPr lang="en-US"/>
        </a:p>
      </dgm:t>
    </dgm:pt>
    <dgm:pt modelId="{EEE5F9F7-F90A-4156-909A-1D8E61DBAD1F}">
      <dgm:prSet/>
      <dgm:spPr/>
      <dgm:t>
        <a:bodyPr/>
        <a:lstStyle/>
        <a:p>
          <a:r>
            <a:rPr lang="ru-RU" dirty="0"/>
            <a:t>Готов к саморазвитию</a:t>
          </a:r>
          <a:endParaRPr lang="en-US" dirty="0"/>
        </a:p>
      </dgm:t>
    </dgm:pt>
    <dgm:pt modelId="{92D3EB6C-6B88-436A-A41F-C654058F47DB}" type="parTrans" cxnId="{4CAAB869-4B21-4C10-BBF8-FACFF19EFEFF}">
      <dgm:prSet/>
      <dgm:spPr/>
      <dgm:t>
        <a:bodyPr/>
        <a:lstStyle/>
        <a:p>
          <a:endParaRPr lang="en-US"/>
        </a:p>
      </dgm:t>
    </dgm:pt>
    <dgm:pt modelId="{13E9063E-4B8B-4FEB-BAD6-5502CD67F575}" type="sibTrans" cxnId="{4CAAB869-4B21-4C10-BBF8-FACFF19EFEFF}">
      <dgm:prSet/>
      <dgm:spPr/>
      <dgm:t>
        <a:bodyPr/>
        <a:lstStyle/>
        <a:p>
          <a:endParaRPr lang="en-US"/>
        </a:p>
      </dgm:t>
    </dgm:pt>
    <dgm:pt modelId="{AF53707A-0995-498D-8342-B667A66CE1CD}">
      <dgm:prSet/>
      <dgm:spPr/>
      <dgm:t>
        <a:bodyPr/>
        <a:lstStyle/>
        <a:p>
          <a:r>
            <a:rPr lang="ru-RU"/>
            <a:t>Применяю</a:t>
          </a:r>
          <a:endParaRPr lang="en-US" dirty="0"/>
        </a:p>
      </dgm:t>
    </dgm:pt>
    <dgm:pt modelId="{4DF4E2A2-18A9-4F88-87F9-51CCA7656509}" type="parTrans" cxnId="{CCC1ED37-F99D-4844-89F1-BBF378456A1B}">
      <dgm:prSet/>
      <dgm:spPr/>
      <dgm:t>
        <a:bodyPr/>
        <a:lstStyle/>
        <a:p>
          <a:endParaRPr lang="ru-RU"/>
        </a:p>
      </dgm:t>
    </dgm:pt>
    <dgm:pt modelId="{64D192E9-1307-4B82-9F00-D1524E6D5D7C}" type="sibTrans" cxnId="{CCC1ED37-F99D-4844-89F1-BBF378456A1B}">
      <dgm:prSet/>
      <dgm:spPr/>
      <dgm:t>
        <a:bodyPr/>
        <a:lstStyle/>
        <a:p>
          <a:endParaRPr lang="ru-RU"/>
        </a:p>
      </dgm:t>
    </dgm:pt>
    <dgm:pt modelId="{21810DF2-970F-493F-B539-ACF7D7A1D279}" type="pres">
      <dgm:prSet presAssocID="{F8661BA0-CBCF-46A5-A641-F32AB28FCE0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1531C-007A-403A-9E85-97C59DA388D1}" type="pres">
      <dgm:prSet presAssocID="{F8661BA0-CBCF-46A5-A641-F32AB28FCE0A}" presName="axisShape" presStyleLbl="bgShp" presStyleIdx="0" presStyleCnt="1"/>
      <dgm:spPr/>
    </dgm:pt>
    <dgm:pt modelId="{FBE30D47-FA39-417D-A2EF-93EC00A5B603}" type="pres">
      <dgm:prSet presAssocID="{F8661BA0-CBCF-46A5-A641-F32AB28FCE0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4E7C7-B322-4C15-9763-4A83D836AF21}" type="pres">
      <dgm:prSet presAssocID="{F8661BA0-CBCF-46A5-A641-F32AB28FCE0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24B83-59D9-4931-8153-2628FE9BB896}" type="pres">
      <dgm:prSet presAssocID="{F8661BA0-CBCF-46A5-A641-F32AB28FCE0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65A55-8FF6-4820-98BA-CD1ED4A5237B}" type="pres">
      <dgm:prSet presAssocID="{F8661BA0-CBCF-46A5-A641-F32AB28FCE0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6E981A-906D-45D0-8627-40B60703B39F}" type="presOf" srcId="{F8661BA0-CBCF-46A5-A641-F32AB28FCE0A}" destId="{21810DF2-970F-493F-B539-ACF7D7A1D279}" srcOrd="0" destOrd="0" presId="urn:microsoft.com/office/officeart/2005/8/layout/matrix2"/>
    <dgm:cxn modelId="{DE9B661C-96DB-440A-9502-D59D91C5CAF5}" type="presOf" srcId="{EEE5F9F7-F90A-4156-909A-1D8E61DBAD1F}" destId="{1FF65A55-8FF6-4820-98BA-CD1ED4A5237B}" srcOrd="0" destOrd="0" presId="urn:microsoft.com/office/officeart/2005/8/layout/matrix2"/>
    <dgm:cxn modelId="{CCC1ED37-F99D-4844-89F1-BBF378456A1B}" srcId="{F8661BA0-CBCF-46A5-A641-F32AB28FCE0A}" destId="{AF53707A-0995-498D-8342-B667A66CE1CD}" srcOrd="1" destOrd="0" parTransId="{4DF4E2A2-18A9-4F88-87F9-51CCA7656509}" sibTransId="{64D192E9-1307-4B82-9F00-D1524E6D5D7C}"/>
    <dgm:cxn modelId="{67428C2F-85D2-40D2-A518-0459D3C4B6D4}" type="presOf" srcId="{6604B2EE-EC18-4DF9-8AA1-2F0443823DEE}" destId="{37224B83-59D9-4931-8153-2628FE9BB896}" srcOrd="0" destOrd="0" presId="urn:microsoft.com/office/officeart/2005/8/layout/matrix2"/>
    <dgm:cxn modelId="{F94FD7FB-E076-42CC-9B77-BD4FB63E73FE}" srcId="{F8661BA0-CBCF-46A5-A641-F32AB28FCE0A}" destId="{AE122DA2-C181-415C-8016-9659CAE8B2DF}" srcOrd="0" destOrd="0" parTransId="{551B78D6-86AB-40E5-B3C6-6B91FBB263C2}" sibTransId="{18607400-9EEE-44B5-BF88-847535625A21}"/>
    <dgm:cxn modelId="{A8A299BC-72D4-469C-A6EA-9C3BB8155D1D}" type="presOf" srcId="{AF53707A-0995-498D-8342-B667A66CE1CD}" destId="{A264E7C7-B322-4C15-9763-4A83D836AF21}" srcOrd="0" destOrd="0" presId="urn:microsoft.com/office/officeart/2005/8/layout/matrix2"/>
    <dgm:cxn modelId="{4CAAB869-4B21-4C10-BBF8-FACFF19EFEFF}" srcId="{F8661BA0-CBCF-46A5-A641-F32AB28FCE0A}" destId="{EEE5F9F7-F90A-4156-909A-1D8E61DBAD1F}" srcOrd="3" destOrd="0" parTransId="{92D3EB6C-6B88-436A-A41F-C654058F47DB}" sibTransId="{13E9063E-4B8B-4FEB-BAD6-5502CD67F575}"/>
    <dgm:cxn modelId="{EB2F21B0-BF4C-4F13-8B6A-448288A9633C}" type="presOf" srcId="{AE122DA2-C181-415C-8016-9659CAE8B2DF}" destId="{FBE30D47-FA39-417D-A2EF-93EC00A5B603}" srcOrd="0" destOrd="0" presId="urn:microsoft.com/office/officeart/2005/8/layout/matrix2"/>
    <dgm:cxn modelId="{5E76B821-7D38-4208-B11D-E127BCE22BBF}" srcId="{F8661BA0-CBCF-46A5-A641-F32AB28FCE0A}" destId="{6604B2EE-EC18-4DF9-8AA1-2F0443823DEE}" srcOrd="2" destOrd="0" parTransId="{03274A10-797D-4840-9BD7-F5F57C6658D3}" sibTransId="{6C310E26-4310-4814-BAAD-EF77E2C8EB60}"/>
    <dgm:cxn modelId="{8022F401-FA65-4EE1-BFA7-CD556259F08F}" type="presParOf" srcId="{21810DF2-970F-493F-B539-ACF7D7A1D279}" destId="{BB21531C-007A-403A-9E85-97C59DA388D1}" srcOrd="0" destOrd="0" presId="urn:microsoft.com/office/officeart/2005/8/layout/matrix2"/>
    <dgm:cxn modelId="{D1C0CD6F-D335-4E75-A018-92BFB2FC4923}" type="presParOf" srcId="{21810DF2-970F-493F-B539-ACF7D7A1D279}" destId="{FBE30D47-FA39-417D-A2EF-93EC00A5B603}" srcOrd="1" destOrd="0" presId="urn:microsoft.com/office/officeart/2005/8/layout/matrix2"/>
    <dgm:cxn modelId="{CC44E64A-59F8-431F-92C8-25F22BD00460}" type="presParOf" srcId="{21810DF2-970F-493F-B539-ACF7D7A1D279}" destId="{A264E7C7-B322-4C15-9763-4A83D836AF21}" srcOrd="2" destOrd="0" presId="urn:microsoft.com/office/officeart/2005/8/layout/matrix2"/>
    <dgm:cxn modelId="{86F96D7E-A90D-4717-B3C6-A96911B1AE10}" type="presParOf" srcId="{21810DF2-970F-493F-B539-ACF7D7A1D279}" destId="{37224B83-59D9-4931-8153-2628FE9BB896}" srcOrd="3" destOrd="0" presId="urn:microsoft.com/office/officeart/2005/8/layout/matrix2"/>
    <dgm:cxn modelId="{5B255818-C06B-475F-B23D-84230648E0A2}" type="presParOf" srcId="{21810DF2-970F-493F-B539-ACF7D7A1D279}" destId="{1FF65A55-8FF6-4820-98BA-CD1ED4A5237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95C78-7189-4D7A-9EF5-075B4AEF79E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164B5-1DED-408C-9BF4-58D346F5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1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/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91CF5-4FCF-402D-811C-C29AB6E14270}" type="slidenum">
              <a:rPr lang="ru-RU" altLang="ru-RU" smtClean="0">
                <a:latin typeface="Arial" pitchFamily="34" charset="0"/>
              </a:rPr>
              <a:pPr/>
              <a:t>16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4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4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6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6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65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3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4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5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83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>
            <a:spLocks noChangeShapeType="1"/>
          </p:cNvSpPr>
          <p:nvPr/>
        </p:nvSpPr>
        <p:spPr bwMode="auto">
          <a:xfrm>
            <a:off x="4443413" y="881063"/>
            <a:ext cx="158750" cy="52705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/>
          </a:p>
        </p:txBody>
      </p:sp>
      <p:sp>
        <p:nvSpPr>
          <p:cNvPr id="3" name="Линия"/>
          <p:cNvSpPr>
            <a:spLocks noChangeShapeType="1"/>
          </p:cNvSpPr>
          <p:nvPr/>
        </p:nvSpPr>
        <p:spPr bwMode="auto">
          <a:xfrm flipH="1">
            <a:off x="4541838" y="881063"/>
            <a:ext cx="158750" cy="52705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/>
          </a:p>
        </p:txBody>
      </p:sp>
      <p:sp>
        <p:nvSpPr>
          <p:cNvPr id="4" name="Линия"/>
          <p:cNvSpPr>
            <a:spLocks noChangeShapeType="1"/>
          </p:cNvSpPr>
          <p:nvPr/>
        </p:nvSpPr>
        <p:spPr bwMode="auto">
          <a:xfrm flipH="1">
            <a:off x="4508500" y="881063"/>
            <a:ext cx="158750" cy="527050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/>
          </a:p>
        </p:txBody>
      </p:sp>
      <p:sp>
        <p:nvSpPr>
          <p:cNvPr id="5" name="Линия"/>
          <p:cNvSpPr>
            <a:spLocks noChangeShapeType="1"/>
          </p:cNvSpPr>
          <p:nvPr/>
        </p:nvSpPr>
        <p:spPr bwMode="auto">
          <a:xfrm>
            <a:off x="4332288" y="1279525"/>
            <a:ext cx="479425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/>
          </a:p>
        </p:txBody>
      </p:sp>
      <p:sp>
        <p:nvSpPr>
          <p:cNvPr id="6" name="Прямоугольник"/>
          <p:cNvSpPr>
            <a:spLocks noChangeArrowheads="1"/>
          </p:cNvSpPr>
          <p:nvPr/>
        </p:nvSpPr>
        <p:spPr bwMode="auto">
          <a:xfrm>
            <a:off x="-1588" y="-6350"/>
            <a:ext cx="9147176" cy="317500"/>
          </a:xfrm>
          <a:prstGeom prst="rect">
            <a:avLst/>
          </a:prstGeom>
          <a:solidFill>
            <a:srgbClr val="294891"/>
          </a:solidFill>
          <a:ln w="12700">
            <a:noFill/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 sz="1200">
              <a:solidFill>
                <a:srgbClr val="294891"/>
              </a:solidFill>
            </a:endParaRPr>
          </a:p>
        </p:txBody>
      </p:sp>
      <p:sp>
        <p:nvSpPr>
          <p:cNvPr id="7" name="Прямоугольник"/>
          <p:cNvSpPr>
            <a:spLocks noChangeArrowheads="1"/>
          </p:cNvSpPr>
          <p:nvPr/>
        </p:nvSpPr>
        <p:spPr bwMode="auto">
          <a:xfrm>
            <a:off x="-1588" y="6546850"/>
            <a:ext cx="9147176" cy="317500"/>
          </a:xfrm>
          <a:prstGeom prst="rect">
            <a:avLst/>
          </a:prstGeom>
          <a:solidFill>
            <a:srgbClr val="294891"/>
          </a:solidFill>
          <a:ln w="12700">
            <a:noFill/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 sz="1200">
              <a:solidFill>
                <a:srgbClr val="FFFFFF"/>
              </a:solidFill>
            </a:endParaRPr>
          </a:p>
        </p:txBody>
      </p:sp>
      <p:pic>
        <p:nvPicPr>
          <p:cNvPr id="8" name="pasted-image.tiff" descr="pasted-image.tiff"/>
          <p:cNvPicPr>
            <a:picLocks noChangeAspect="1"/>
          </p:cNvPicPr>
          <p:nvPr/>
        </p:nvPicPr>
        <p:blipFill>
          <a:blip r:embed="rId2"/>
          <a:srcRect l="39743" r="39743" b="36076"/>
          <a:stretch>
            <a:fillRect/>
          </a:stretch>
        </p:blipFill>
        <p:spPr bwMode="auto">
          <a:xfrm>
            <a:off x="8540750" y="476250"/>
            <a:ext cx="392113" cy="5476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4475163" y="6500813"/>
            <a:ext cx="185737" cy="255587"/>
          </a:xfrm>
        </p:spPr>
        <p:txBody>
          <a:bodyPr lIns="71437" tIns="71437" rIns="71437" bIns="71437"/>
          <a:lstStyle>
            <a:lvl1pPr algn="ctr">
              <a:defRPr smtClean="0">
                <a:solidFill>
                  <a:srgbClr val="000000"/>
                </a:solidFill>
                <a:latin typeface="Arial" pitchFamily="34" charset="0"/>
                <a:sym typeface="Helvetica Light"/>
              </a:defRPr>
            </a:lvl1pPr>
          </a:lstStyle>
          <a:p>
            <a:pPr>
              <a:defRPr/>
            </a:pPr>
            <a:fld id="{1F55446D-F674-45F0-B963-CB0D685994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5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4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27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89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8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4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93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8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228F7-DA4A-4E36-9D70-DD7DDBE756B2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00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  <p:sldLayoutId id="2147484639" r:id="rId14"/>
    <p:sldLayoutId id="2147484640" r:id="rId15"/>
    <p:sldLayoutId id="2147484641" r:id="rId16"/>
    <p:sldLayoutId id="2147484642" r:id="rId17"/>
    <p:sldLayoutId id="214748464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836712"/>
            <a:ext cx="5714228" cy="347701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и Методы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грамотности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на уроках окружающего мира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774602" y="4941168"/>
            <a:ext cx="5714228" cy="140546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Петухова А.Н.,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4309F57-B331-41A7-9154-15EC2AF45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5551714" cy="219838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2924944"/>
            <a:ext cx="4968552" cy="257976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 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проблематикой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4309F57-B331-41A7-9154-15EC2AF45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748464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Учебный предмет “Окружающий мир”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429388" cy="507209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/>
              <a:t>является интегрированным и состоит из модулей естественнонаучной и социально-гуманитарной направленности, а также предусматривает изучение основ безопасности жизнедеятельности. На уроке мы отрабатываем навык обозначения событий во времени языковыми средствами: сначала, потом, раньше, позднее, до, в одно и то же время. Закрепляем признание ребенком здоровья как наиважнейшей ценности человеческого бытия, умение заботиться о своем физическом здоровье и соблюдать правила безопасности жизнедеятельности. У ребят есть возможность подготовить свой материал на заданную тему, а также свои вопросы и задания, что они делают с большим удовольствием.</a:t>
            </a:r>
          </a:p>
          <a:p>
            <a:pPr algn="just">
              <a:lnSpc>
                <a:spcPct val="110000"/>
              </a:lnSpc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Виды заданий на уроках окружающего мира можно условно разделить на 3 группы: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1. Задания, формирующие </a:t>
            </a:r>
            <a:r>
              <a:rPr lang="ru-RU" sz="2400" dirty="0" err="1" smtClean="0"/>
              <a:t>знаниевый</a:t>
            </a:r>
            <a:r>
              <a:rPr lang="ru-RU" sz="2400" dirty="0" smtClean="0"/>
              <a:t> компонент естественнонаучной грамотности.</a:t>
            </a:r>
          </a:p>
          <a:p>
            <a:r>
              <a:rPr lang="ru-RU" sz="2400" dirty="0" smtClean="0"/>
              <a:t>2. Задания, направленные на применение знаний на практике.</a:t>
            </a:r>
          </a:p>
          <a:p>
            <a:r>
              <a:rPr lang="ru-RU" sz="2400" dirty="0" smtClean="0"/>
              <a:t>3. Задания, позволяющие сформировать опыт рассуждения при решении нестандартных задач – жизненных ситуаций.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5AA88FA-FA9B-40A0-AB33-86E7729DA8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80" name="TextBox 279">
            <a:extLst>
              <a:ext uri="{FF2B5EF4-FFF2-40B4-BE49-F238E27FC236}">
                <a16:creationId xmlns="" xmlns:a16="http://schemas.microsoft.com/office/drawing/2014/main" id="{12EA975D-0D73-40FF-8D50-433B4AD2E7FD}"/>
              </a:ext>
            </a:extLst>
          </p:cNvPr>
          <p:cNvSpPr txBox="1"/>
          <p:nvPr/>
        </p:nvSpPr>
        <p:spPr>
          <a:xfrm>
            <a:off x="791136" y="5286714"/>
            <a:ext cx="7852829" cy="1214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Практическая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работа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каком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продукте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есть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крахмал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68" name="Picture 8" descr="https://avatars.mds.yandex.net/get-zen_doc/1137439/pub_5d664dcf394b2a00afb8ab9b_5d665ce580879d00ac7cc051/scale_120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00166" y="4214818"/>
            <a:ext cx="1197851" cy="1197851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s://xn------7cdhsdgvpzbpdbnvhvc2aee0lqb2f.xn--p1ai/wp-content/uploads/2019/05/%D0%A0%D0%B0%D0%B7%D0%BD%D0%BE%D0%BE%D0%B1%D1%80%D0%B0%D0%B7%D0%B8%D0%B5-%D0%B2%D0%B5%D1%89%D0%B5%D1%81%D1%82%D0%B2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48" y="1857364"/>
            <a:ext cx="4553617" cy="3233068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3CAC1AD-5495-43AD-BC43-EB2E84C32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500174"/>
            <a:ext cx="3674262" cy="214364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КАК УЗНАТЬ?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89403"/>
            <a:ext cx="616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DC8A34-AE90-4AE5-9DC2-15D4D148D1E9}"/>
              </a:ext>
            </a:extLst>
          </p:cNvPr>
          <p:cNvSpPr txBox="1"/>
          <p:nvPr/>
        </p:nvSpPr>
        <p:spPr>
          <a:xfrm>
            <a:off x="5232445" y="1202283"/>
            <a:ext cx="35283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растения защищаются 1) острыми шипами;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жгучими волосками;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горьким вкусом.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Обозначь эти растения номерами.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40987D88-3FFD-4A33-81ED-B867A0F3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6825"/>
            <a:ext cx="48387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69E669-78EE-4213-BA1E-F2D6716164F0}"/>
              </a:ext>
            </a:extLst>
          </p:cNvPr>
          <p:cNvSpPr txBox="1"/>
          <p:nvPr/>
        </p:nvSpPr>
        <p:spPr>
          <a:xfrm>
            <a:off x="611560" y="4797152"/>
            <a:ext cx="26642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как защищаются животные?</a:t>
            </a:r>
          </a:p>
          <a:p>
            <a:pPr algn="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рисунки и попробуй объяснить, кто как защищается.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AF8DFB5B-7355-44CD-94FE-CA926D43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21498"/>
            <a:ext cx="5124941" cy="25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928670"/>
            <a:ext cx="611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«ГДЕ СПРЯТАЛАСЬ ВОДА?»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A152C7AF-D4D6-4799-8E5B-92C09BB3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83" y="1526924"/>
            <a:ext cx="2171079" cy="217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F1C2964-CFF6-4D2D-AAB4-3416F455E1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2765966" cy="193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9971857-0BB2-4C5F-8F61-8FDB3457C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019" y="4240042"/>
            <a:ext cx="2161900" cy="20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F1D56AA9-8B88-4490-BF8B-749B66EB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60" y="4147436"/>
            <a:ext cx="2692080" cy="20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29CC95F-CC73-46E5-B5D2-042072FA9F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"/>
          <a:stretch/>
        </p:blipFill>
        <p:spPr>
          <a:xfrm>
            <a:off x="424143" y="4112361"/>
            <a:ext cx="2131633" cy="216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>
            <a:extLst>
              <a:ext uri="{FF2B5EF4-FFF2-40B4-BE49-F238E27FC236}">
                <a16:creationId xmlns="" xmlns:a16="http://schemas.microsoft.com/office/drawing/2014/main" id="{D38F2000-55D5-44BB-A8BC-D9E00DEDF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r="14563"/>
          <a:stretch/>
        </p:blipFill>
        <p:spPr bwMode="auto">
          <a:xfrm>
            <a:off x="3597033" y="1625352"/>
            <a:ext cx="2171079" cy="193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57356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СДЕЛАЙ ВЫВОД.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1085850" y="1082675"/>
            <a:ext cx="2781300" cy="901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anchor="ctr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Современная школа </a:t>
            </a:r>
            <a:r>
              <a:rPr lang="ru-RU" dirty="0" smtClean="0">
                <a:solidFill>
                  <a:schemeClr val="tx1"/>
                </a:solidFill>
              </a:rPr>
              <a:t>– это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60" name="Прямоугольник 31"/>
          <p:cNvSpPr>
            <a:spLocks noChangeArrowheads="1"/>
          </p:cNvSpPr>
          <p:nvPr/>
        </p:nvSpPr>
        <p:spPr bwMode="auto">
          <a:xfrm>
            <a:off x="3971925" y="1428736"/>
            <a:ext cx="49752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spcAft>
                <a:spcPts val="450"/>
              </a:spcAft>
            </a:pPr>
            <a:r>
              <a:rPr lang="ru-RU" altLang="ru-RU" sz="240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  <a:t>школа, дающая функциональную грамотность: вооружающая учащихся знаниями для жизни, которые приносят пользу всем </a:t>
            </a:r>
            <a:r>
              <a:rPr lang="ru-RU" altLang="ru-RU" sz="2400" dirty="0" smtClean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  <a:t>окружающим</a:t>
            </a:r>
            <a:endParaRPr lang="ru-RU" altLang="ru-RU" sz="2400" dirty="0">
              <a:solidFill>
                <a:srgbClr val="FFFF00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279400" y="1238250"/>
            <a:ext cx="701675" cy="935038"/>
            <a:chOff x="576954" y="1933225"/>
            <a:chExt cx="935645" cy="935641"/>
          </a:xfrm>
        </p:grpSpPr>
        <p:sp>
          <p:nvSpPr>
            <p:cNvPr id="17" name="Овал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ru-RU" sz="2100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9472" name="Рисунок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6733" y="2054475"/>
              <a:ext cx="656087" cy="65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3" descr="C:\Users\lmartynova\Desktop\Рисунок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3643314"/>
            <a:ext cx="1473200" cy="25273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32" y="3429000"/>
            <a:ext cx="1457325" cy="252095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357430"/>
            <a:ext cx="1458912" cy="250348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9468" name="TextBox 3"/>
          <p:cNvSpPr txBox="1">
            <a:spLocks noChangeArrowheads="1"/>
          </p:cNvSpPr>
          <p:nvPr/>
        </p:nvSpPr>
        <p:spPr bwMode="auto">
          <a:xfrm>
            <a:off x="952500" y="268288"/>
            <a:ext cx="704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rgbClr val="FFC000"/>
                </a:solidFill>
                <a:latin typeface="Impact" pitchFamily="34" charset="0"/>
              </a:rPr>
              <a:t>РЕСУРСЫ ДЛЯ ФОРМИРОВАНИЯ ФУНКЦИОНАЛЬНОЙ ГРАМОТНОСТИ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img_php7W7TAx_osobennosti-struktury-i-soderzhaniya-urokov-lit.-i-rus.yaz.-vperiod-vnedreniya-FGOS_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DD536F-3F4A-4B15-A2D3-B9FB07F12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4F8797-ED77-4C70-AAEA-0DE48267C2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CAD06229-FEB7-4CC9-8BE7-1A9457B9C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57251"/>
            <a:ext cx="9144000" cy="3992171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2B44E02-2041-49BE-AF61-F91454DC3A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6711611" y="3306535"/>
            <a:ext cx="2432389" cy="1424039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20" name="Picture 15">
            <a:extLst>
              <a:ext uri="{FF2B5EF4-FFF2-40B4-BE49-F238E27FC236}">
                <a16:creationId xmlns="" xmlns:a16="http://schemas.microsoft.com/office/drawing/2014/main" id="{08625290-97B7-41E9-9685-D438F86FC9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857251"/>
            <a:ext cx="8708573" cy="3992171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06A254C-2265-4BAD-908C-5AD88A53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95" y="1982290"/>
            <a:ext cx="6913010" cy="18160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186766" cy="521972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/>
              <a:t> Требования стандарта таковы, что наряду с традиционным понятием «грамотность», появилось понятие «функциональная грамотность». </a:t>
            </a:r>
            <a:br>
              <a:rPr lang="ru-RU" sz="2400" dirty="0" smtClean="0"/>
            </a:br>
            <a:r>
              <a:rPr lang="ru-RU" sz="2400" dirty="0" smtClean="0"/>
              <a:t>Что же такое «функциональная грамотность»? Функциональная грамотность – способность человека вступать в отношения с внешней средой и максимально быстро адаптироваться и функционировать в ней.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6984776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 человек – это человек, способный использовать все постоянно приобретаемые в течение жизни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ЗУН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А.А. Леонтьев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3A7E40BD-7F39-408F-AB24-743090F1AFAE}"/>
              </a:ext>
            </a:extLst>
          </p:cNvPr>
          <p:cNvCxnSpPr>
            <a:cxnSpLocks/>
          </p:cNvCxnSpPr>
          <p:nvPr/>
        </p:nvCxnSpPr>
        <p:spPr>
          <a:xfrm>
            <a:off x="3527884" y="1916832"/>
            <a:ext cx="18722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60881" cy="11521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en-GB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39197"/>
            <a:ext cx="4176463" cy="4936221"/>
          </a:xfrm>
        </p:spPr>
        <p:txBody>
          <a:bodyPr>
            <a:normAutofit/>
          </a:bodyPr>
          <a:lstStyle/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готовность успешно взаимодействовать с изменяющимся окружающим миром, используя свои способности для его совершенствования;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решать различные (в т.ч. нестандартные) учебные и жизненные задачи, обладать сформированными умениями строить алгоритмы основных видов деятельности;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строить социальные отношения в соответствии с нравственно-этическими ценностями социума, правилами партнерства и сотрудничества; 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рефлексивных умений, обеспечивающих оценку своей грамотности, стремление к дальнейшему образованию, самообразованию и духовному развитию; умением прогнозировать свое будущее.</a:t>
            </a:r>
          </a:p>
        </p:txBody>
      </p:sp>
      <p:pic>
        <p:nvPicPr>
          <p:cNvPr id="9" name="Graphic 6" descr="Пьедестал">
            <a:extLst>
              <a:ext uri="{FF2B5EF4-FFF2-40B4-BE49-F238E27FC236}">
                <a16:creationId xmlns="" xmlns:a16="http://schemas.microsoft.com/office/drawing/2014/main" id="{FB8A470A-E1DD-43F1-BF75-B125BA2D6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4048" y="2256869"/>
            <a:ext cx="3500875" cy="350087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 учителем в начальной школе стоит колоссальная задача: развить ребёнка.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7772400" cy="4857784"/>
          </a:xfrm>
        </p:spPr>
        <p:txBody>
          <a:bodyPr/>
          <a:lstStyle/>
          <a:p>
            <a:r>
              <a:rPr lang="ru-RU" dirty="0" smtClean="0"/>
              <a:t>-Развить мышление- из наглядно-действенного перевести его в абстрактно-логическое </a:t>
            </a:r>
          </a:p>
          <a:p>
            <a:r>
              <a:rPr lang="ru-RU" dirty="0" smtClean="0"/>
              <a:t>-Развить речь, память и внимание, фантазию и воображение </a:t>
            </a:r>
          </a:p>
          <a:p>
            <a:r>
              <a:rPr lang="ru-RU" dirty="0" smtClean="0"/>
              <a:t>-Пространственное восприятие </a:t>
            </a:r>
          </a:p>
          <a:p>
            <a:r>
              <a:rPr lang="ru-RU" dirty="0" smtClean="0"/>
              <a:t>-Развить моторную функцию, способность контролировать свои движения, а также мелкую моторику </a:t>
            </a:r>
          </a:p>
          <a:p>
            <a:r>
              <a:rPr lang="ru-RU" dirty="0" smtClean="0"/>
              <a:t>-Развить коммуникативные способности, способность общаться, контролировать эмоции, управлять своим поведением. </a:t>
            </a:r>
          </a:p>
          <a:p>
            <a:r>
              <a:rPr lang="ru-RU" dirty="0" smtClean="0"/>
              <a:t>Решая эти задачи, педагог  получает в результате функционально развитую личность.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87" y="332555"/>
            <a:ext cx="7442025" cy="130424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36803"/>
            <a:ext cx="5040560" cy="47445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проблемно-диалогическая технология освоения новых знаний;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формирования типа правильной читательской деятельности;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основе «учебных ситуаций»;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оценивания учебных достижений учащихся и др.</a:t>
            </a:r>
          </a:p>
        </p:txBody>
      </p:sp>
      <p:pic>
        <p:nvPicPr>
          <p:cNvPr id="9" name="Graphic 6" descr="Школьный класс">
            <a:extLst>
              <a:ext uri="{FF2B5EF4-FFF2-40B4-BE49-F238E27FC236}">
                <a16:creationId xmlns="" xmlns:a16="http://schemas.microsoft.com/office/drawing/2014/main" id="{CE4FD559-AE43-494D-A845-AB38DDDEC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60" y="2492896"/>
            <a:ext cx="2584285" cy="258428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1">
            <a:extLst>
              <a:ext uri="{FF2B5EF4-FFF2-40B4-BE49-F238E27FC236}">
                <a16:creationId xmlns="" xmlns:a16="http://schemas.microsoft.com/office/drawing/2014/main" id="{42476583-CC33-45CE-B51B-215B5673C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341" y="377242"/>
            <a:ext cx="842493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extBox 15">
            <a:extLst>
              <a:ext uri="{FF2B5EF4-FFF2-40B4-BE49-F238E27FC236}">
                <a16:creationId xmlns="" xmlns:a16="http://schemas.microsoft.com/office/drawing/2014/main" id="{27065B60-4DFE-43F4-8305-E0EB1D557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249062"/>
              </p:ext>
            </p:extLst>
          </p:nvPr>
        </p:nvGraphicFramePr>
        <p:xfrm>
          <a:off x="250912" y="2206732"/>
          <a:ext cx="8424936" cy="433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3754760" cy="4259559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методы, способствующие развитию функциональной грамотности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71480"/>
            <a:ext cx="4388024" cy="592935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форма работы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работы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 деловые игры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деятельность.</a:t>
            </a:r>
          </a:p>
          <a:p>
            <a:pPr>
              <a:lnSpc>
                <a:spcPct val="150000"/>
              </a:lnSpc>
              <a:buNone/>
            </a:pPr>
            <a:endParaRPr lang="ru-RU" sz="16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E8BD2E3-7713-44CB-A6E9-E46452D81C08}"/>
              </a:ext>
            </a:extLst>
          </p:cNvPr>
          <p:cNvCxnSpPr/>
          <p:nvPr/>
        </p:nvCxnSpPr>
        <p:spPr>
          <a:xfrm>
            <a:off x="4355976" y="1916832"/>
            <a:ext cx="0" cy="266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A53ED3FC-3BE8-4F1F-BEF1-74B1C7217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29124" y="428604"/>
            <a:ext cx="4213497" cy="600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000240"/>
            <a:ext cx="3537195" cy="2652897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55869" y="432262"/>
          <a:ext cx="4472247" cy="6400800"/>
        </p:xfrm>
        <a:graphic>
          <a:graphicData uri="http://schemas.openxmlformats.org/drawingml/2006/table">
            <a:tbl>
              <a:tblPr/>
              <a:tblGrid>
                <a:gridCol w="4472247"/>
              </a:tblGrid>
              <a:tr h="640080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  Функциональная грамотность рассматривается как совокупность двух групп компонентов: интегративных и предметных. Предметные  соответствуют предметам учебного плана начальной школы. К интегративным относятся коммуникативная, читательская, информационная, социальная грамотность, формирующиеся на любом предметном содержании.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604</TotalTime>
  <Words>462</Words>
  <Application>Microsoft Office PowerPoint</Application>
  <PresentationFormat>Экран (4:3)</PresentationFormat>
  <Paragraphs>66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Helvetica Light</vt:lpstr>
      <vt:lpstr>Impact</vt:lpstr>
      <vt:lpstr>Open Sans</vt:lpstr>
      <vt:lpstr>Open Sans Extrabold</vt:lpstr>
      <vt:lpstr>Times New Roman</vt:lpstr>
      <vt:lpstr>Wingdings</vt:lpstr>
      <vt:lpstr>Небесная</vt:lpstr>
      <vt:lpstr>Слайд think-cell</vt:lpstr>
      <vt:lpstr>Приемы и Методы формирования функциональной грамотности  в начальной школе на уроках окружающего мира </vt:lpstr>
      <vt:lpstr>Презентация PowerPoint</vt:lpstr>
      <vt:lpstr>Презентация PowerPoint</vt:lpstr>
      <vt:lpstr>Функциональная грамотность  младшего школьника</vt:lpstr>
      <vt:lpstr>Перед учителем в начальной школе стоит колоссальная задача: развить ребёнка. </vt:lpstr>
      <vt:lpstr>Педагогические технологии</vt:lpstr>
      <vt:lpstr>Сущность функциональной грамотности  младшего школьника</vt:lpstr>
      <vt:lpstr>Приёмы и методы, способствующие развитию функциональной грамотности</vt:lpstr>
      <vt:lpstr>Презентация PowerPoint</vt:lpstr>
      <vt:lpstr>Естественнонаучная грамотность</vt:lpstr>
      <vt:lpstr>Учебный предмет “Окружающий мир” </vt:lpstr>
      <vt:lpstr>Виды заданий на уроках окружающего мира можно условно разделить на 3 группы: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1 школа</cp:lastModifiedBy>
  <cp:revision>54</cp:revision>
  <dcterms:created xsi:type="dcterms:W3CDTF">2021-10-20T09:07:34Z</dcterms:created>
  <dcterms:modified xsi:type="dcterms:W3CDTF">2022-10-24T07:27:08Z</dcterms:modified>
</cp:coreProperties>
</file>