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58" r:id="rId4"/>
    <p:sldId id="259" r:id="rId5"/>
    <p:sldId id="260" r:id="rId6"/>
    <p:sldId id="261" r:id="rId7"/>
    <p:sldId id="277" r:id="rId8"/>
    <p:sldId id="262" r:id="rId9"/>
    <p:sldId id="263" r:id="rId10"/>
    <p:sldId id="264" r:id="rId11"/>
    <p:sldId id="266" r:id="rId12"/>
    <p:sldId id="267" r:id="rId13"/>
    <p:sldId id="268" r:id="rId14"/>
    <p:sldId id="276" r:id="rId15"/>
    <p:sldId id="270" r:id="rId16"/>
    <p:sldId id="269"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3384024-7540-4416-BA2D-F43A956B63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384024-7540-4416-BA2D-F43A956B63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384024-7540-4416-BA2D-F43A956B63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384024-7540-4416-BA2D-F43A956B63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384024-7540-4416-BA2D-F43A956B638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384024-7540-4416-BA2D-F43A956B63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384024-7540-4416-BA2D-F43A956B63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384024-7540-4416-BA2D-F43A956B63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384024-7540-4416-BA2D-F43A956B63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384024-7540-4416-BA2D-F43A956B63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1E8516E-1825-4328-B331-34421C173861}" type="datetimeFigureOut">
              <a:rPr lang="ru-RU" smtClean="0"/>
              <a:pPr/>
              <a:t>20.12.2017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3384024-7540-4416-BA2D-F43A956B638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E8516E-1825-4328-B331-34421C173861}" type="datetimeFigureOut">
              <a:rPr lang="ru-RU" smtClean="0"/>
              <a:pPr/>
              <a:t>20.12.2017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384024-7540-4416-BA2D-F43A956B638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772816"/>
            <a:ext cx="7572428" cy="1815882"/>
          </a:xfrm>
          <a:prstGeom prst="rect">
            <a:avLst/>
          </a:prstGeom>
        </p:spPr>
        <p:txBody>
          <a:bodyPr wrap="square">
            <a:spAutoFit/>
          </a:bodyPr>
          <a:lstStyle/>
          <a:p>
            <a:r>
              <a:rPr lang="ru-RU" sz="2800" dirty="0"/>
              <a:t>«Неуважение к предкам есть первый признак  дикости и безнравственности». </a:t>
            </a:r>
            <a:endParaRPr lang="ru-RU" sz="2800" dirty="0" smtClean="0"/>
          </a:p>
          <a:p>
            <a:endParaRPr lang="ru-RU" sz="2800" dirty="0"/>
          </a:p>
          <a:p>
            <a:pPr algn="r"/>
            <a:r>
              <a:rPr lang="ru-RU" sz="2800" dirty="0" smtClean="0"/>
              <a:t>А. С. Пушкин</a:t>
            </a:r>
            <a:endParaRPr lang="ru-R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8563113"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Наследование гемофилии иллюстрирует родословная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потомков английской королевы Виктории.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Прямоугольник 1"/>
          <p:cNvSpPr/>
          <p:nvPr/>
        </p:nvSpPr>
        <p:spPr>
          <a:xfrm>
            <a:off x="4391472" y="1196752"/>
            <a:ext cx="4752528" cy="4154984"/>
          </a:xfrm>
          <a:prstGeom prst="rect">
            <a:avLst/>
          </a:prstGeom>
        </p:spPr>
        <p:txBody>
          <a:bodyPr wrap="square">
            <a:spAutoFit/>
          </a:bodyPr>
          <a:lstStyle/>
          <a:p>
            <a:r>
              <a:rPr lang="ru-RU" sz="2400" dirty="0" err="1"/>
              <a:t>Гемофили́я</a:t>
            </a:r>
            <a:r>
              <a:rPr lang="ru-RU" sz="2400" dirty="0"/>
              <a:t> — редкое наследственное заболевание, связанное с нарушением коагуляции (процессом свёртывания крови); при этом заболевании возникают кровоизлияния в суставы, мышцы и внутренние органы, как спонтанные, так и в результате травмы или хирургического вмешательства.</a:t>
            </a:r>
          </a:p>
        </p:txBody>
      </p:sp>
      <p:pic>
        <p:nvPicPr>
          <p:cNvPr id="3074" name="Picture 2" descr="http://serdechka.ru/wp-content/uploads/2017/07/Gen-gemofilii-e149966937416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24744"/>
            <a:ext cx="4150259" cy="490599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емья пушкина"/>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376033"/>
            <a:ext cx="8820471" cy="6453336"/>
          </a:xfrm>
          <a:prstGeom prst="rect">
            <a:avLst/>
          </a:prstGeom>
          <a:noFill/>
          <a:ln>
            <a:noFill/>
          </a:ln>
        </p:spPr>
      </p:pic>
      <p:sp>
        <p:nvSpPr>
          <p:cNvPr id="3" name="Прямоугольник 2"/>
          <p:cNvSpPr/>
          <p:nvPr/>
        </p:nvSpPr>
        <p:spPr>
          <a:xfrm>
            <a:off x="446343" y="9282"/>
            <a:ext cx="8286808" cy="369332"/>
          </a:xfrm>
          <a:prstGeom prst="rect">
            <a:avLst/>
          </a:prstGeom>
        </p:spPr>
        <p:txBody>
          <a:bodyPr wrap="square">
            <a:spAutoFit/>
          </a:bodyPr>
          <a:lstStyle/>
          <a:p>
            <a:r>
              <a:rPr lang="ru-RU" b="1" dirty="0"/>
              <a:t>Генеалогия А.С.Пушкина как пример составления родословной</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емейная &quot;тайна&quot; Пушкина. Поэт с точки зрения генетики. Пушкины, Александр Сергеевич Пушкин, Ганнибал, русские, Петр 1, генетика, родословная, Пушкин, длиннопост"/>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285728"/>
            <a:ext cx="4857784" cy="6286544"/>
          </a:xfrm>
          <a:prstGeom prst="rect">
            <a:avLst/>
          </a:prstGeom>
          <a:noFill/>
          <a:ln>
            <a:noFill/>
          </a:ln>
        </p:spPr>
      </p:pic>
      <p:sp>
        <p:nvSpPr>
          <p:cNvPr id="9217" name="Rectangle 1"/>
          <p:cNvSpPr>
            <a:spLocks noChangeArrowheads="1"/>
          </p:cNvSpPr>
          <p:nvPr/>
        </p:nvSpPr>
        <p:spPr bwMode="auto">
          <a:xfrm>
            <a:off x="5143504" y="857232"/>
            <a:ext cx="400049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Иван Абрамович Ганнибал (родился в 1735) по праву считается одним из основателей</a:t>
            </a:r>
            <a:r>
              <a:rPr kumimoji="0" lang="ru-RU" sz="2000" b="0"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причерноморского города Херсон на месте Херсонеса: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В 1778-м в царствование Екатерины Второй, после Потемкинских побед, Ганнибал был назначен главным командиром Херсонской крепости и руководил строительством</a:t>
            </a:r>
            <a:r>
              <a:rPr kumimoji="0" lang="ru-RU"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s8.pikabu.ru/post_img/big/2017/11/17/0/1510866294132010286.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142852"/>
            <a:ext cx="8572559" cy="621510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01.ru/files/users/images/92/18/9218be66353d0655b1a9702058fc21a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492" y="161853"/>
            <a:ext cx="8760988" cy="6567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2741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rhivurokov.ru/videouroki/html/2013/09/09/98663420/img1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жена александра пушкина"/>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0"/>
            <a:ext cx="5357850" cy="6143668"/>
          </a:xfrm>
          <a:prstGeom prst="rect">
            <a:avLst/>
          </a:prstGeom>
          <a:noFill/>
          <a:ln>
            <a:noFill/>
          </a:ln>
        </p:spPr>
      </p:pic>
      <p:sp>
        <p:nvSpPr>
          <p:cNvPr id="3" name="Прямоугольник 2"/>
          <p:cNvSpPr/>
          <p:nvPr/>
        </p:nvSpPr>
        <p:spPr>
          <a:xfrm>
            <a:off x="251520" y="6237312"/>
            <a:ext cx="8676456" cy="461665"/>
          </a:xfrm>
          <a:prstGeom prst="rect">
            <a:avLst/>
          </a:prstGeom>
        </p:spPr>
        <p:txBody>
          <a:bodyPr wrap="square">
            <a:spAutoFit/>
          </a:bodyPr>
          <a:lstStyle/>
          <a:p>
            <a:r>
              <a:rPr lang="ru-RU" sz="2400" dirty="0"/>
              <a:t>Жена Александра Пушкина - Наталья Гончарова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ites.google.com/site/irinapoleshenko/home/puskinskij-den-v-rossii/1460651912_img1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242"/>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51520" y="508030"/>
            <a:ext cx="86044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Русский филолог О.П.Флоренский считал генеалогию своеобразной педагогикой: </a:t>
            </a:r>
          </a:p>
          <a:p>
            <a:pPr marL="0" marR="0" lvl="0" indent="12700" algn="l" defTabSz="914400" rtl="0" eaLnBrk="1" fontAlgn="base" latinLnBrk="0" hangingPunct="1">
              <a:lnSpc>
                <a:spcPct val="100000"/>
              </a:lnSpc>
              <a:spcBef>
                <a:spcPct val="0"/>
              </a:spcBef>
              <a:spcAft>
                <a:spcPct val="0"/>
              </a:spcAft>
              <a:buClrTx/>
              <a:buSzTx/>
              <a:buFontTx/>
              <a:buNone/>
              <a:tabLst/>
            </a:pPr>
            <a:endParaRPr lang="ru-RU" sz="2400" dirty="0" smtClean="0">
              <a:latin typeface="Arial" pitchFamily="34" charset="0"/>
              <a:ea typeface="Times New Roman" pitchFamily="18" charset="0"/>
              <a:cs typeface="Arial" pitchFamily="34" charset="0"/>
            </a:endParaRPr>
          </a:p>
          <a:p>
            <a:pPr marL="0" marR="0" lvl="0" indent="127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«История рода должна давать нравственные уроки и задачи». Он призывал к активному познанию своего рода, утверждал, что перед каждым родом стоит «заданная» ему историческая задач, которую он «признан решать»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260648"/>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Правила составления родословной</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Составление родословной начинается с пробанда. Если в семье имеется несколько детей, то сибсы располагаются в порядке рождения слева направо, начиная со старшего.</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Каждое предшествующее поколение изображается выше линии пробанда, а последующее – ниже её.</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Все члены родословной должны располагаться строго по поколениям в один ряд.</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Поколения обозначаются римскими цифрами сверху вниз, которые ставятся слева от родословной.</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Арабскими цифрами нумеруется потомство одного поколения слева направо.</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484784"/>
            <a:ext cx="8568952" cy="2658596"/>
          </a:xfrm>
        </p:spPr>
        <p:txBody>
          <a:bodyPr>
            <a:normAutofit/>
          </a:bodyPr>
          <a:lstStyle/>
          <a:p>
            <a:pPr algn="ctr"/>
            <a:r>
              <a:rPr lang="ru-RU" dirty="0" smtClean="0"/>
              <a:t>«</a:t>
            </a:r>
            <a:r>
              <a:rPr lang="ru-RU" dirty="0"/>
              <a:t>Генеалогия как метод изучения наследственности </a:t>
            </a:r>
            <a:r>
              <a:rPr lang="ru-RU" dirty="0" smtClean="0"/>
              <a:t>» </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22149"/>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Правила составления родословной своей семьи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Работа над родословной бесконечна, она может продолжаться всю жизнь и потребует тщательных изысканий, поэтому необходимо запастись терпением, старанием и аккуратностью.</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Все записи, в том числе и черновики, нужно вести аккуратно и как можно подробнее.</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Ветви (корни) дерева должны быть абсолютно симметричными, а количество ветвей – чётными.</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При заполнении родословной старайтесь, чтобы каждая веточка содержала фамилию, имя, отчество. Вспомните состояние здоровья обозначенных родственников, особенности характера, судьбы каждого. Расспросите об этом всех, кто их знал. Поставьте по возможности даты рождения и смерти и сделайте отметки о перенесённых заболеваниях.</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При описании нашего рода мы стараемся узнать как можно больше о тех, кого уже нет в живых, и совершенно забываем о тех, кто рядом. Между тем, дедушки и бабушки, мама и папа могут существенно помочь.</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 При сборе информации не надо сразу разделять факты на существенные и кажущиеся тебе несущественными.</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 Не откладывай ни на один день задуманного в работе над родословной, особенно если это касается людей старшего возраста.</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8. Пока ты не можешь определить значимость того или иного документа, материала, собирай всё, что касается твоей семьи.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9186" y="2967335"/>
            <a:ext cx="76856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71472" y="714356"/>
            <a:ext cx="7289175"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Как вы понимаете слово «ПРЕДКИ»? </a:t>
            </a:r>
          </a:p>
          <a:p>
            <a:pPr marL="0" marR="0" lvl="0" indent="1270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27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 каково поколения вам известна информация  </a:t>
            </a:r>
          </a:p>
          <a:p>
            <a:pPr marL="0" marR="0" lvl="0" indent="127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родственниках?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285720" y="2500306"/>
            <a:ext cx="821537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fontAlgn="base">
              <a:spcBef>
                <a:spcPct val="0"/>
              </a:spcBef>
              <a:spcAft>
                <a:spcPct val="0"/>
              </a:spcAft>
            </a:pPr>
            <a:r>
              <a:rPr lang="ru-RU" sz="1400" dirty="0"/>
              <a:t> </a:t>
            </a:r>
            <a:r>
              <a:rPr lang="ru-RU" sz="2400" dirty="0"/>
              <a:t>ни чего не знаю                                                  </a:t>
            </a:r>
            <a:r>
              <a:rPr lang="ru-RU" sz="2400" dirty="0" smtClean="0"/>
              <a:t>           </a:t>
            </a:r>
            <a:r>
              <a:rPr lang="ru-RU" sz="2400" dirty="0" err="1"/>
              <a:t>знаю</a:t>
            </a:r>
            <a:r>
              <a:rPr lang="ru-RU" sz="2400" dirty="0"/>
              <a:t> </a:t>
            </a:r>
            <a:endParaRPr lang="ru-RU" sz="24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1       2       3       4       5       6       7       8       9       10</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285720" y="4643446"/>
            <a:ext cx="85725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Какие  у вас получились результаты?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Зачем нам знать свою родословную?</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Запишите каждый свой ответ на это вопрос.</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Чего вы хотите достичь при изучении данной темы?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Что лично каждый хочет узнать сегодня на уроке о  генеалогии?  </a:t>
            </a:r>
            <a:r>
              <a:rPr kumimoji="0" lang="ru-RU"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28586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6350" algn="l" defTabSz="914400" rtl="0" eaLnBrk="1" fontAlgn="base" latinLnBrk="0" hangingPunct="1">
              <a:lnSpc>
                <a:spcPct val="100000"/>
              </a:lnSpc>
              <a:spcBef>
                <a:spcPct val="0"/>
              </a:spcBef>
              <a:spcAft>
                <a:spcPct val="0"/>
              </a:spcAft>
              <a:buClrTx/>
              <a:buSzTx/>
              <a:buFont typeface="Symbol" pitchFamily="18" charset="2"/>
              <a:buChar char=""/>
              <a:tabLst>
                <a:tab pos="914400"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Насколько от вас зависит достижения поставленной цели?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Почему эта цель важна для тебя?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Как ты поймешь, что цель достигнута? Как ты  достигнешь  своей цели?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Какие конкурентные шаги ты должен предпринять для достижения цели?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Какие ресурсы нужно привлечь для достижения твоей цели?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данный момент,  каким источником (учебник, интернет, телефон, для связи с родителями, учитель)  вы можете воспользоваться?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553998"/>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Генеалогический метод основан на прослеживании какого-либо нормального или патологического признака в ряде поколений, с указанием родственных связей между членами родословной. </a:t>
            </a:r>
          </a:p>
          <a:p>
            <a:pPr marL="0" marR="0" lvl="0" indent="450850" algn="l" defTabSz="914400" rtl="0" eaLnBrk="1" fontAlgn="base" latinLnBrk="0" hangingPunct="1">
              <a:lnSpc>
                <a:spcPct val="100000"/>
              </a:lnSpc>
              <a:spcBef>
                <a:spcPct val="0"/>
              </a:spcBef>
              <a:spcAft>
                <a:spcPct val="0"/>
              </a:spcAft>
              <a:buClrTx/>
              <a:buSzTx/>
              <a:buFontTx/>
              <a:buNone/>
              <a:tabLst/>
            </a:pPr>
            <a:r>
              <a:rPr lang="ru-RU" sz="2400" dirty="0" smtClean="0">
                <a:latin typeface="Arial" pitchFamily="34" charset="0"/>
                <a:ea typeface="Times New Roman" pitchFamily="18" charset="0"/>
                <a:cs typeface="Arial" pitchFamily="34" charset="0"/>
              </a:rPr>
              <a:t>Г</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енеалогический метод – это изучение наследственных признаков человека по родословной. В1865 Ф.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Гальтоном</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предложил генеалогический  метод для изучения генетики человека. Тип наследования  заболевания: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Аутосомно-доминантный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Аутосомно</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рецессивный;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Рецессивный сцепленный с полом;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Доминантный сцепленный с полом;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Сцепленный с У - хромосомой;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Цитоплазматическая наследственность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1931 Г.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Юстон</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ввел систему обозначения родословной и термины: генеалогия,  пробанд, сибсы, инбридинг.</a:t>
            </a:r>
          </a:p>
          <a:p>
            <a:pPr marL="0" marR="0" lvl="0" indent="0" algn="l" defTabSz="914400" rtl="0" eaLnBrk="1" fontAlgn="base" latinLnBrk="0" hangingPunct="1">
              <a:lnSpc>
                <a:spcPct val="100000"/>
              </a:lnSpc>
              <a:spcBef>
                <a:spcPct val="0"/>
              </a:spcBef>
              <a:spcAft>
                <a:spcPct val="0"/>
              </a:spcAft>
              <a:buClrTx/>
              <a:buSzTx/>
              <a:buFontTx/>
              <a:buNone/>
              <a:tabLst/>
            </a:pPr>
            <a:endParaRPr lang="ru-RU" sz="2400" dirty="0" smtClean="0">
              <a:latin typeface="Arial" pitchFamily="34" charset="0"/>
              <a:ea typeface="Times New Roman" pitchFamily="18" charset="0"/>
              <a:cs typeface="Arial" pitchFamily="34" charset="0"/>
            </a:endParaRPr>
          </a:p>
          <a:p>
            <a:pPr lvl="0" fontAlgn="base">
              <a:spcBef>
                <a:spcPct val="0"/>
              </a:spcBef>
              <a:spcAft>
                <a:spcPct val="0"/>
              </a:spcAft>
            </a:pPr>
            <a:r>
              <a:rPr lang="ru-RU" sz="2400" b="1" dirty="0" smtClean="0">
                <a:latin typeface="Arial" pitchFamily="34" charset="0"/>
                <a:ea typeface="Times New Roman" pitchFamily="18" charset="0"/>
                <a:cs typeface="Arial" pitchFamily="34" charset="0"/>
              </a:rPr>
              <a:t>Генеалогия</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ru-RU" sz="2400" dirty="0" smtClean="0"/>
              <a:t>или </a:t>
            </a:r>
            <a:r>
              <a:rPr lang="ru-RU" sz="2400" dirty="0" err="1" smtClean="0"/>
              <a:t>родосло́вие</a:t>
            </a:r>
            <a:r>
              <a:rPr lang="ru-RU" sz="2400" dirty="0" smtClean="0"/>
              <a:t> — систематическое собрание сведений о происхождении, преемстве и родстве семей и родов; в более широком смысле — наука о родственных связях.</a:t>
            </a:r>
          </a:p>
          <a:p>
            <a:pPr lvl="0" fontAlgn="base">
              <a:spcBef>
                <a:spcPct val="0"/>
              </a:spcBef>
              <a:spcAft>
                <a:spcPct val="0"/>
              </a:spcAft>
            </a:pPr>
            <a:endParaRPr lang="ru-RU" sz="2400" dirty="0" smtClean="0"/>
          </a:p>
          <a:p>
            <a:pPr lvl="0" fontAlgn="base">
              <a:spcBef>
                <a:spcPct val="0"/>
              </a:spcBef>
              <a:spcAft>
                <a:spcPct val="0"/>
              </a:spcAft>
            </a:pPr>
            <a:endParaRPr lang="ru-RU" sz="2400" dirty="0" smtClean="0"/>
          </a:p>
          <a:p>
            <a:pPr lvl="0" fontAlgn="base">
              <a:spcBef>
                <a:spcPct val="0"/>
              </a:spcBef>
              <a:spcAft>
                <a:spcPct val="0"/>
              </a:spcAft>
            </a:pPr>
            <a:endParaRPr lang="ru-RU" sz="2400" dirty="0" smtClean="0"/>
          </a:p>
          <a:p>
            <a:pPr lvl="0" fontAlgn="base">
              <a:spcBef>
                <a:spcPct val="0"/>
              </a:spcBef>
              <a:spcAft>
                <a:spcPct val="0"/>
              </a:spcAft>
            </a:pPr>
            <a:endParaRPr lang="ru-RU" sz="2400" dirty="0" smtClean="0"/>
          </a:p>
          <a:p>
            <a:pPr lvl="0" fontAlgn="base">
              <a:spcBef>
                <a:spcPct val="0"/>
              </a:spcBef>
              <a:spcAft>
                <a:spcPct val="0"/>
              </a:spcAf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0" y="2276872"/>
            <a:ext cx="9144000" cy="1569660"/>
          </a:xfrm>
          <a:prstGeom prst="rect">
            <a:avLst/>
          </a:prstGeom>
        </p:spPr>
        <p:txBody>
          <a:bodyPr wrap="square">
            <a:spAutoFit/>
          </a:bodyPr>
          <a:lstStyle/>
          <a:p>
            <a:r>
              <a:rPr lang="ru-RU" sz="2400" b="1" dirty="0" smtClean="0"/>
              <a:t>Пробанд </a:t>
            </a:r>
            <a:r>
              <a:rPr lang="ru-RU" sz="2400" dirty="0" smtClean="0"/>
              <a:t>-исходное лицо в генеалогии) - индивидуум, с которого начинается составление родословной (помещается в основание выстраиваемого генеалогического древа) при генеалогическом анализе.</a:t>
            </a:r>
            <a:endParaRPr lang="ru-RU" sz="2400" dirty="0"/>
          </a:p>
        </p:txBody>
      </p:sp>
      <p:sp>
        <p:nvSpPr>
          <p:cNvPr id="5" name="Прямоугольник 4"/>
          <p:cNvSpPr/>
          <p:nvPr/>
        </p:nvSpPr>
        <p:spPr>
          <a:xfrm>
            <a:off x="0" y="3789040"/>
            <a:ext cx="9144000" cy="1200329"/>
          </a:xfrm>
          <a:prstGeom prst="rect">
            <a:avLst/>
          </a:prstGeom>
        </p:spPr>
        <p:txBody>
          <a:bodyPr wrap="square">
            <a:spAutoFit/>
          </a:bodyPr>
          <a:lstStyle/>
          <a:p>
            <a:r>
              <a:rPr lang="ru-RU" sz="2400" b="1" dirty="0" err="1" smtClean="0"/>
              <a:t>Сиблинги</a:t>
            </a:r>
            <a:r>
              <a:rPr lang="ru-RU" sz="2400" dirty="0" smtClean="0"/>
              <a:t>, </a:t>
            </a:r>
            <a:r>
              <a:rPr lang="ru-RU" sz="2400" b="1" dirty="0" smtClean="0"/>
              <a:t>сибсы</a:t>
            </a:r>
            <a:r>
              <a:rPr lang="ru-RU" sz="2400" dirty="0" smtClean="0"/>
              <a:t> (</a:t>
            </a:r>
            <a:r>
              <a:rPr lang="ru-RU" sz="2400" b="1" dirty="0" err="1" smtClean="0"/>
              <a:t>sibs</a:t>
            </a:r>
            <a:r>
              <a:rPr lang="ru-RU" sz="2400" dirty="0" smtClean="0"/>
              <a:t>, </a:t>
            </a:r>
            <a:r>
              <a:rPr lang="ru-RU" sz="2400" dirty="0" err="1" smtClean="0"/>
              <a:t>siblings</a:t>
            </a:r>
            <a:r>
              <a:rPr lang="ru-RU" sz="2400" dirty="0" smtClean="0"/>
              <a:t> — брат или сестра) — </a:t>
            </a:r>
            <a:r>
              <a:rPr lang="ru-RU" sz="2400" b="1" dirty="0" smtClean="0"/>
              <a:t>генетический</a:t>
            </a:r>
            <a:r>
              <a:rPr lang="ru-RU" sz="2400" dirty="0" smtClean="0"/>
              <a:t> термин, обозначающий потомков одних родителей</a:t>
            </a:r>
            <a:r>
              <a:rPr lang="ru-RU" dirty="0" smtClean="0"/>
              <a:t>.</a:t>
            </a:r>
            <a:endParaRPr lang="ru-RU" dirty="0"/>
          </a:p>
        </p:txBody>
      </p:sp>
      <p:sp>
        <p:nvSpPr>
          <p:cNvPr id="6" name="Прямоугольник 5"/>
          <p:cNvSpPr/>
          <p:nvPr/>
        </p:nvSpPr>
        <p:spPr>
          <a:xfrm>
            <a:off x="0" y="4941168"/>
            <a:ext cx="9144000" cy="1569660"/>
          </a:xfrm>
          <a:prstGeom prst="rect">
            <a:avLst/>
          </a:prstGeom>
        </p:spPr>
        <p:txBody>
          <a:bodyPr wrap="square">
            <a:spAutoFit/>
          </a:bodyPr>
          <a:lstStyle/>
          <a:p>
            <a:pPr algn="just"/>
            <a:r>
              <a:rPr lang="ru-RU" sz="2400" b="1" dirty="0" err="1" smtClean="0"/>
              <a:t>Инбри́динг</a:t>
            </a:r>
            <a:r>
              <a:rPr lang="ru-RU" sz="2400" dirty="0" smtClean="0"/>
              <a:t> — форма гомогамии, скрещивание </a:t>
            </a:r>
            <a:r>
              <a:rPr lang="ru-RU" sz="2400" dirty="0" err="1" smtClean="0"/>
              <a:t>близко-родственных</a:t>
            </a:r>
            <a:r>
              <a:rPr lang="ru-RU" sz="2400" dirty="0" smtClean="0"/>
              <a:t> форм в пределах одной популяции организмов (животных или растений). Термин «</a:t>
            </a:r>
            <a:r>
              <a:rPr lang="ru-RU" sz="2400" b="1" dirty="0" smtClean="0"/>
              <a:t>инбридинг</a:t>
            </a:r>
            <a:r>
              <a:rPr lang="ru-RU" sz="2400" dirty="0" smtClean="0"/>
              <a:t>» обычно используется в отношении животных...</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620688"/>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Основными источниками генеалогического исследования являются метрические книги, ревизские сказки и исповедные росписи.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Метрические книги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это книги регистрации рождений, браков и смертей, которые вёл священник по своему приходу.</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Ревизские сказки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документы переписей податного населения России, составлявшиеся с целью учёта людей, которые должны были платить налоги государству. Исповедные ведомости - это посемейные списки прихожан, которые были у исповеди. Составлялись священником ежегодно.</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33265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Габсбургская</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(выдающаяся вперед) челюсть</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отвисающая нижняя губа прослеженная  на протяжении нескольких веков у представителей австрийского рода  королевской фамилии</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Их портреты выставлены в Венской картиной </a:t>
            </a:r>
            <a:r>
              <a:rPr lang="ru-RU" sz="2400" dirty="0" smtClean="0">
                <a:latin typeface="Arial" pitchFamily="34" charset="0"/>
                <a:ea typeface="Times New Roman" pitchFamily="18" charset="0"/>
                <a:cs typeface="Arial" pitchFamily="34" charset="0"/>
              </a:rPr>
              <a:t>галерее.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AutoShape 2" descr="https://cf.ppt-online.org/files/slide/d/dcF5g7rqKksIo6zWU9SvQE81lTXVYGbMO2jnZx/slide-5.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62714" y="2492896"/>
            <a:ext cx="5367911" cy="4020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Джон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Тальбот</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страдал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симфалангией</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Этот признак, унаследованный от прародителя, наблюдался во всех 14 поколениях его потомков. Так было установлено, что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симфалангия</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наследуется как доминантный признак, так как проявляется в каждом поколении.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Прямоугольник 1"/>
          <p:cNvSpPr/>
          <p:nvPr/>
        </p:nvSpPr>
        <p:spPr>
          <a:xfrm>
            <a:off x="0" y="2348880"/>
            <a:ext cx="9144000" cy="461665"/>
          </a:xfrm>
          <a:prstGeom prst="rect">
            <a:avLst/>
          </a:prstGeom>
        </p:spPr>
        <p:txBody>
          <a:bodyPr wrap="square">
            <a:spAutoFit/>
          </a:bodyPr>
          <a:lstStyle/>
          <a:p>
            <a:r>
              <a:rPr lang="ru-RU" dirty="0" smtClean="0"/>
              <a:t> </a:t>
            </a:r>
            <a:r>
              <a:rPr lang="ru-RU" sz="2400" dirty="0" err="1" smtClean="0"/>
              <a:t>Симфалангия</a:t>
            </a:r>
            <a:r>
              <a:rPr lang="ru-RU" sz="2400" dirty="0" smtClean="0"/>
              <a:t>  аномалия </a:t>
            </a:r>
            <a:r>
              <a:rPr lang="ru-RU" sz="2400" dirty="0"/>
              <a:t>развития: сращение фаланг пальца …</a:t>
            </a:r>
          </a:p>
        </p:txBody>
      </p:sp>
      <p:pic>
        <p:nvPicPr>
          <p:cNvPr id="2050" name="Picture 2" descr="http://meduniver.com/Medical/luchevaia_diagnostika/Img/8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12960"/>
          <a:stretch>
            <a:fillRect/>
          </a:stretch>
        </p:blipFill>
        <p:spPr bwMode="auto">
          <a:xfrm>
            <a:off x="5183560" y="3956314"/>
            <a:ext cx="3960440" cy="2901686"/>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cs405318.vk.me/v405318570/284/UfOsDVBgPh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996952"/>
            <a:ext cx="5307936" cy="26642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TotalTime>
  <Words>947</Words>
  <Application>Microsoft Office PowerPoint</Application>
  <PresentationFormat>Экран (4:3)</PresentationFormat>
  <Paragraphs>77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Слайд 1</vt:lpstr>
      <vt:lpstr>«Генеалогия как метод изучения наследственности »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«Генеалогия как метод изучения наследственности »,</dc:title>
  <dc:creator>admin</dc:creator>
  <cp:lastModifiedBy>admin</cp:lastModifiedBy>
  <cp:revision>14</cp:revision>
  <dcterms:created xsi:type="dcterms:W3CDTF">2017-12-18T04:03:46Z</dcterms:created>
  <dcterms:modified xsi:type="dcterms:W3CDTF">2017-12-20T06:37:36Z</dcterms:modified>
</cp:coreProperties>
</file>