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97" r:id="rId2"/>
    <p:sldId id="293" r:id="rId3"/>
    <p:sldId id="294" r:id="rId4"/>
    <p:sldId id="295" r:id="rId5"/>
    <p:sldId id="296" r:id="rId6"/>
    <p:sldId id="282" r:id="rId7"/>
    <p:sldId id="276" r:id="rId8"/>
    <p:sldId id="283" r:id="rId9"/>
    <p:sldId id="281" r:id="rId10"/>
    <p:sldId id="284" r:id="rId11"/>
    <p:sldId id="285" r:id="rId12"/>
    <p:sldId id="286" r:id="rId13"/>
    <p:sldId id="271" r:id="rId14"/>
    <p:sldId id="288" r:id="rId15"/>
    <p:sldId id="289" r:id="rId16"/>
    <p:sldId id="290" r:id="rId17"/>
    <p:sldId id="291" r:id="rId18"/>
    <p:sldId id="292" r:id="rId19"/>
    <p:sldId id="26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FFCC"/>
    <a:srgbClr val="33CC33"/>
    <a:srgbClr val="FF9900"/>
    <a:srgbClr val="0099FF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0B2E-AC04-4648-A0F9-EFC5729F4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9335C-C11D-4F8A-B517-263C0C47B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6F2D-C120-4321-98AF-C1B502CC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79AE6-7E18-47EE-8BB9-4F724D7A4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50E4-51DF-4571-8AD1-221B627A5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A06C1-13D1-4AC7-B1E8-03A915CE4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DC3B4-0BEA-4929-B3B5-E5673277E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886A6-467A-4ABA-A0F8-0E10D069E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D984-740D-4ED8-8B01-CE080C9F8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BF0D4-1BF0-48E4-830C-41A7A7CD0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1078D-9C88-4572-9685-7D9632DBC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0E145AA-7503-4414-9AAF-41CF2182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8;&#1074;&#1086;&#1088;&#1095;&#1077;&#1089;&#1082;&#1080;&#1081;%20&#1086;&#1090;&#1095;&#1077;&#1090;%20(&#1079;&#1076;&#1086;&#1088;&#1086;&#1074;&#1100;&#1077;&#1089;&#1073;&#1077;&#1088;&#1077;&#1078;&#1077;&#1085;&#1080;&#1077;)\06-poliklinika_kota_leopolda.mp3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hyperlink" Target="&#1089;&#1084;&#1077;&#1096;&#1072;&#1088;&#1080;&#1082;&#1080;%20&#1072;&#1079;&#1073;&#1091;&#1082;&#1072;%20&#1079;&#1076;&#1086;&#1088;&#1086;&#1074;&#1100;&#1103;/Skashi.mikrobam.NET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6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 здоровым</a:t>
            </a:r>
            <a:endParaRPr lang="ru-RU" sz="6600" b="1" i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3" descr="докто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35225"/>
            <a:ext cx="2762250" cy="4422775"/>
          </a:xfrm>
        </p:spPr>
      </p:pic>
      <p:pic>
        <p:nvPicPr>
          <p:cNvPr id="13315" name="Picture 9" descr="рис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29063"/>
            <a:ext cx="18811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рис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4357688"/>
            <a:ext cx="153193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2286000" y="1928813"/>
            <a:ext cx="50006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Всем известно и понятно,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Что здоровым быть приятно.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Только надо знать.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Как здоровым стать.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995" y="114278"/>
            <a:ext cx="8786874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же нужно делать, </a:t>
            </a:r>
          </a:p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победить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микробы?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2357438" y="2857500"/>
            <a:ext cx="4214812" cy="3786188"/>
          </a:xfrm>
          <a:prstGeom prst="ellipse">
            <a:avLst/>
          </a:prstGeom>
          <a:solidFill>
            <a:schemeClr val="accent1">
              <a:alpha val="8000"/>
            </a:schemeClr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57554" y="1857364"/>
            <a:ext cx="2071702" cy="192882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Соблюдать чистоту (гигиену) тела</a:t>
            </a:r>
          </a:p>
        </p:txBody>
      </p:sp>
      <p:sp>
        <p:nvSpPr>
          <p:cNvPr id="8" name="Овал 7"/>
          <p:cNvSpPr/>
          <p:nvPr/>
        </p:nvSpPr>
        <p:spPr>
          <a:xfrm>
            <a:off x="1500166" y="4357694"/>
            <a:ext cx="2071702" cy="192882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Соблюдать чистоту одежды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429256" y="4286256"/>
            <a:ext cx="2071702" cy="192882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Соблюдать чистоту дома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3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3252" name="Picture 4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908175" y="188913"/>
            <a:ext cx="554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Занимайся спортом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214813" y="1428750"/>
            <a:ext cx="4368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24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– это круто,</a:t>
            </a:r>
            <a:br>
              <a:rPr lang="ru-RU" sz="24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– это класс!</a:t>
            </a:r>
            <a:br>
              <a:rPr lang="ru-RU" sz="24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если вы хотите,</a:t>
            </a:r>
            <a:br>
              <a:rPr lang="ru-RU" sz="24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спорт – это для вас</a:t>
            </a:r>
            <a:r>
              <a:rPr lang="ru-RU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.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»</a:t>
            </a:r>
          </a:p>
        </p:txBody>
      </p:sp>
      <p:pic>
        <p:nvPicPr>
          <p:cNvPr id="23557" name="Picture 4" descr="PH01562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475038"/>
            <a:ext cx="24320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J01018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928688"/>
            <a:ext cx="21129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 descr="zd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4076700"/>
            <a:ext cx="39290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4275" name="Picture 3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908175" y="188913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Нет вредным привычкам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995738" y="1844675"/>
            <a:ext cx="3960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«Я здоровье берегу,</a:t>
            </a:r>
          </a:p>
          <a:p>
            <a:pPr algn="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Сам себе я помогу»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857250" y="3571875"/>
            <a:ext cx="73453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latin typeface="Times New Roman" pitchFamily="18" charset="0"/>
              </a:rPr>
              <a:t>Привычка - это то, что человек привык делать не задумываясь, почему он это делает и как.</a:t>
            </a:r>
            <a:r>
              <a:rPr lang="ru-RU" sz="2800" b="1"/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WordArt 8"/>
          <p:cNvSpPr>
            <a:spLocks noChangeArrowheads="1" noChangeShapeType="1" noTextEdit="1"/>
          </p:cNvSpPr>
          <p:nvPr/>
        </p:nvSpPr>
        <p:spPr bwMode="auto">
          <a:xfrm>
            <a:off x="323850" y="4292600"/>
            <a:ext cx="4095750" cy="23574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Вредные привычки</a:t>
            </a:r>
          </a:p>
        </p:txBody>
      </p:sp>
      <p:sp>
        <p:nvSpPr>
          <p:cNvPr id="25602" name="WordArt 9"/>
          <p:cNvSpPr>
            <a:spLocks noChangeArrowheads="1" noChangeShapeType="1" noTextEdit="1"/>
          </p:cNvSpPr>
          <p:nvPr/>
        </p:nvSpPr>
        <p:spPr bwMode="auto">
          <a:xfrm>
            <a:off x="4643438" y="4724400"/>
            <a:ext cx="4333875" cy="16383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Полезные привычки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635375" y="476250"/>
            <a:ext cx="205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ЧИТАТЬ ЛЁЖА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563938" y="260350"/>
            <a:ext cx="2293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66"/>
                </a:solidFill>
              </a:rPr>
              <a:t>ЧИСТИТЬ ЗУБЫ </a:t>
            </a:r>
          </a:p>
          <a:p>
            <a:pPr algn="ctr"/>
            <a:r>
              <a:rPr lang="ru-RU" sz="2000" b="1">
                <a:solidFill>
                  <a:srgbClr val="FF0066"/>
                </a:solidFill>
              </a:rPr>
              <a:t>2 РАЗА В ДЕНЬ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348038" y="260350"/>
            <a:ext cx="2803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66"/>
                </a:solidFill>
              </a:rPr>
              <a:t>СМОТРЕТЬ БЛИЗКО </a:t>
            </a:r>
          </a:p>
          <a:p>
            <a:pPr algn="ctr"/>
            <a:r>
              <a:rPr lang="ru-RU" sz="2000" b="1">
                <a:solidFill>
                  <a:srgbClr val="FF0066"/>
                </a:solidFill>
              </a:rPr>
              <a:t>ТЕЛЕВИЗОР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520950" y="188913"/>
            <a:ext cx="421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66"/>
                </a:solidFill>
              </a:rPr>
              <a:t>ПРОМЫВАТЬ ПО УТРАМ ГЛАЗА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276600" y="188913"/>
            <a:ext cx="2798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66"/>
                </a:solidFill>
              </a:rPr>
              <a:t>ТЕРЕТЬ ГЛАЗА </a:t>
            </a:r>
          </a:p>
          <a:p>
            <a:pPr algn="ctr"/>
            <a:r>
              <a:rPr lang="ru-RU" sz="2000" b="1">
                <a:solidFill>
                  <a:srgbClr val="FF0066"/>
                </a:solidFill>
              </a:rPr>
              <a:t>ГРЯЗНЫМИ РУКАМИ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2124075" y="115888"/>
            <a:ext cx="5049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ЧИТАТЬ ПРИ ХОРОШЕМ ОСВЕЩЕНИИ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843213" y="188913"/>
            <a:ext cx="379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КУШАТЬ ФРУКТЫ И ОВОЩИ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203575" y="188913"/>
            <a:ext cx="316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ЧАСТО ЕСТЬ СЛАДКОЕ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700338" y="188913"/>
            <a:ext cx="416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ГРЫЗТЬ РУЧКИ И КАРАНДАШИ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708400" y="260350"/>
            <a:ext cx="193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ЗАКАЛЯТЬСЯ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2700338" y="188913"/>
            <a:ext cx="413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ГУЛЯТЬ НА СВЕЖЕМ ВОЗДУХЕ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2771775" y="188913"/>
            <a:ext cx="385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НАДЕВАТЬ ЧУЖУЮ ОДЕЖДУ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3563938" y="188913"/>
            <a:ext cx="217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ГРЫЗТЬ НОГТИ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3059113" y="188913"/>
            <a:ext cx="3087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КАТАТЬСЯ НА ЛЫЖАХ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4140200" y="260350"/>
            <a:ext cx="1189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КУРИТЬ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2771775" y="188913"/>
            <a:ext cx="368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МЫТЬ УШИ КАЖДЫЙ ДЕНЬ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2771775" y="188913"/>
            <a:ext cx="358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УПОТРЕБЛЯТЬ АЛКОГОЛЬ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2771775" y="188913"/>
            <a:ext cx="375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СМОТРЕТЬ НА ЯРКИЙ СВЕТ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2411413" y="188913"/>
            <a:ext cx="422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ОБЕРЕГАТЬ ГЛАЗА ОТ УДАРОВ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1.35785E-6 L -0.36424 0.653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35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1.47583E-6 L 0.33143 0.651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235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1.47583E-6 L -0.37378 0.567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35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2.28545E-6 L 0.26944 0.611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235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9.13717E-7 L -0.36562 0.4735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0"/>
                            </p:stCondLst>
                            <p:childTnLst>
                              <p:par>
                                <p:cTn id="7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35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5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52672E-6 L 0.22795 0.5588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8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235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0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-2.28545E-6 L 0.2415 0.4746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500"/>
                            </p:stCondLst>
                            <p:childTnLst>
                              <p:par>
                                <p:cTn id="9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70" decel="100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decel="100000"/>
                                        <p:tgtEl>
                                          <p:spTgt spid="235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2.28545E-6 L -0.35399 0.4221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235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2.28545E-6 L -0.30643 0.3592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235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1.72334E-6 L 0.32743 0.4013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70" decel="100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770" decel="100000"/>
                                        <p:tgtEl>
                                          <p:spTgt spid="235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-2.28545E-6 L 0.23872 0.35924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70" decel="100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770" decel="100000"/>
                                        <p:tgtEl>
                                          <p:spTgt spid="235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77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58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2.28545E-6 L -0.30521 0.3067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70" decel="100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770" decel="100000"/>
                                        <p:tgtEl>
                                          <p:spTgt spid="235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6" dur="77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8" dur="77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2.28545E-6 L -0.33177 0.2544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8500"/>
                            </p:stCondLst>
                            <p:childTnLst>
                              <p:par>
                                <p:cTn id="17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23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4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2.28545E-6 L 0.28021 0.30673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8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770" decel="100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770" decel="100000"/>
                                        <p:tgtEl>
                                          <p:spTgt spid="235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2" dur="77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77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5000"/>
                            </p:stCondLst>
                            <p:childTnLst>
                              <p:par>
                                <p:cTn id="197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1.72334E-6 L -0.35625 0.19154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0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770" decel="100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770" decel="100000"/>
                                        <p:tgtEl>
                                          <p:spTgt spid="23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5" dur="77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77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0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2.28545E-6 L 0.26285 0.2544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2000"/>
                            </p:stCondLst>
                            <p:childTnLst>
                              <p:par>
                                <p:cTn id="2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770" decel="100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770" decel="100000"/>
                                        <p:tgtEl>
                                          <p:spTgt spid="235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8" dur="77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0" dur="77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3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2.28545E-6 L -0.30625 0.14944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770" decel="100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770" decel="100000"/>
                                        <p:tgtEl>
                                          <p:spTgt spid="235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1" dur="77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3" dur="77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8500"/>
                            </p:stCondLst>
                            <p:childTnLst>
                              <p:par>
                                <p:cTn id="236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28545E-6 L -0.31545 0.09693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81000"/>
                            </p:stCondLst>
                            <p:childTnLst>
                              <p:par>
                                <p:cTn id="2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770" decel="100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770" decel="100000"/>
                                        <p:tgtEl>
                                          <p:spTgt spid="235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4" dur="77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6" dur="77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49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28545E-6 L 0.24931 0.20195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62" grpId="1"/>
      <p:bldP spid="23566" grpId="0"/>
      <p:bldP spid="23566" grpId="1"/>
      <p:bldP spid="23567" grpId="0"/>
      <p:bldP spid="23567" grpId="1"/>
      <p:bldP spid="23568" grpId="0"/>
      <p:bldP spid="23568" grpId="1"/>
      <p:bldP spid="23569" grpId="0"/>
      <p:bldP spid="23569" grpId="1"/>
      <p:bldP spid="23570" grpId="0"/>
      <p:bldP spid="23570" grpId="1"/>
      <p:bldP spid="23571" grpId="0"/>
      <p:bldP spid="23571" grpId="1"/>
      <p:bldP spid="23572" grpId="0"/>
      <p:bldP spid="23572" grpId="1"/>
      <p:bldP spid="23573" grpId="0"/>
      <p:bldP spid="23573" grpId="1"/>
      <p:bldP spid="23574" grpId="0"/>
      <p:bldP spid="23574" grpId="1"/>
      <p:bldP spid="23575" grpId="0"/>
      <p:bldP spid="23575" grpId="1"/>
      <p:bldP spid="23576" grpId="0"/>
      <p:bldP spid="23576" grpId="1"/>
      <p:bldP spid="23577" grpId="0"/>
      <p:bldP spid="23577" grpId="1"/>
      <p:bldP spid="23578" grpId="0"/>
      <p:bldP spid="23578" grpId="1"/>
      <p:bldP spid="23579" grpId="0"/>
      <p:bldP spid="23579" grpId="1"/>
      <p:bldP spid="23580" grpId="0"/>
      <p:bldP spid="23580" grpId="1"/>
      <p:bldP spid="23581" grpId="0"/>
      <p:bldP spid="23581" grpId="1"/>
      <p:bldP spid="23582" grpId="0"/>
      <p:bldP spid="23582" grpId="1"/>
      <p:bldP spid="23583" grpId="0"/>
      <p:bldP spid="2358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8532813" cy="40290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187450" y="2349500"/>
            <a:ext cx="5586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Всю азбуку здоровья </a:t>
            </a:r>
          </a:p>
          <a:p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                        нужно крепко знать</a:t>
            </a:r>
          </a:p>
          <a:p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И в жизни эти знания   </a:t>
            </a:r>
          </a:p>
          <a:p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                       повсюду применять!</a:t>
            </a:r>
          </a:p>
        </p:txBody>
      </p:sp>
      <p:sp>
        <p:nvSpPr>
          <p:cNvPr id="26627" name="Oval 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8101013" y="6381750"/>
            <a:ext cx="792162" cy="476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3708400" y="4724400"/>
            <a:ext cx="2016125" cy="11636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золота</a:t>
            </a:r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900113" y="2708275"/>
            <a:ext cx="2374900" cy="16652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дороже</a:t>
            </a:r>
          </a:p>
        </p:txBody>
      </p:sp>
      <p:sp>
        <p:nvSpPr>
          <p:cNvPr id="57351" name="WordArt 7"/>
          <p:cNvSpPr>
            <a:spLocks noChangeArrowheads="1" noChangeShapeType="1" noTextEdit="1"/>
          </p:cNvSpPr>
          <p:nvPr/>
        </p:nvSpPr>
        <p:spPr bwMode="auto">
          <a:xfrm>
            <a:off x="6011863" y="1196975"/>
            <a:ext cx="2519362" cy="15843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здоровье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40042E-6 L -0.62222 3.4004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19223E-7 L 0.21267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8793E-6 L 0.16007 -0.179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  <p:bldP spid="573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1258888" y="908050"/>
            <a:ext cx="4064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</a:t>
            </a:r>
          </a:p>
        </p:txBody>
      </p:sp>
      <p:sp>
        <p:nvSpPr>
          <p:cNvPr id="28674" name="WordArt 5"/>
          <p:cNvSpPr>
            <a:spLocks noChangeArrowheads="1" noChangeShapeType="1" noTextEdit="1"/>
          </p:cNvSpPr>
          <p:nvPr/>
        </p:nvSpPr>
        <p:spPr bwMode="auto">
          <a:xfrm>
            <a:off x="2555875" y="2852738"/>
            <a:ext cx="1474788" cy="11604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теле</a:t>
            </a:r>
          </a:p>
        </p:txBody>
      </p:sp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4140200" y="836613"/>
            <a:ext cx="2738438" cy="12985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здоровом</a:t>
            </a:r>
          </a:p>
        </p:txBody>
      </p:sp>
      <p:sp>
        <p:nvSpPr>
          <p:cNvPr id="58375" name="WordArt 7"/>
          <p:cNvSpPr>
            <a:spLocks noChangeArrowheads="1" noChangeShapeType="1" noTextEdit="1"/>
          </p:cNvSpPr>
          <p:nvPr/>
        </p:nvSpPr>
        <p:spPr bwMode="auto">
          <a:xfrm>
            <a:off x="1763713" y="4797425"/>
            <a:ext cx="1355725" cy="1160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дух</a:t>
            </a:r>
          </a:p>
        </p:txBody>
      </p:sp>
      <p:sp>
        <p:nvSpPr>
          <p:cNvPr id="58376" name="WordArt 8"/>
          <p:cNvSpPr>
            <a:spLocks noChangeArrowheads="1" noChangeShapeType="1" noTextEdit="1"/>
          </p:cNvSpPr>
          <p:nvPr/>
        </p:nvSpPr>
        <p:spPr bwMode="auto">
          <a:xfrm>
            <a:off x="4500563" y="3573463"/>
            <a:ext cx="3419475" cy="13763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здоровый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4168E-6 L -0.07101 -0.05251 " pathEditMode="relative" ptsTypes="AA">
                                      <p:cBhvr>
                                        <p:cTn id="6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96623E-7 L -0.40174 0.14688 " pathEditMode="relative" ptsTypes="AA">
                                      <p:cBhvr>
                                        <p:cTn id="8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6005E-6 L -0.17136 0.05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2.64168E-6 L 0.48039 0.05251 " pathEditMode="relative" ptsTypes="AA">
                                      <p:cBhvr>
                                        <p:cTn id="12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4" grpId="0" animBg="1"/>
      <p:bldP spid="58375" grpId="0" animBg="1"/>
      <p:bldP spid="583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1979613" y="2852738"/>
            <a:ext cx="24511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чистота</a:t>
            </a:r>
          </a:p>
        </p:txBody>
      </p:sp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4932363" y="908050"/>
            <a:ext cx="3275012" cy="1160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здоровья</a:t>
            </a:r>
          </a:p>
        </p:txBody>
      </p:sp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5148263" y="5229225"/>
            <a:ext cx="2357437" cy="10874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залог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59958E-6 L -0.15764 -0.28314 " pathEditMode="relative" ptsTypes="AA">
                                      <p:cBhvr>
                                        <p:cTn id="6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37104E-6 L -0.21059 0.48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2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6232E-6 L -0.37812 -0.33588 " pathEditMode="relative" ptsTypes="AA">
                                      <p:cBhvr>
                                        <p:cTn id="10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3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6084888" y="1268413"/>
            <a:ext cx="1331912" cy="10874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моё</a:t>
            </a:r>
          </a:p>
        </p:txBody>
      </p:sp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1763713" y="3357563"/>
            <a:ext cx="2627312" cy="11604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здоровье</a:t>
            </a:r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5724525" y="3500438"/>
            <a:ext cx="431800" cy="6588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</a:t>
            </a: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1331913" y="1052513"/>
            <a:ext cx="1636712" cy="13033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руках</a:t>
            </a: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6011863" y="4941888"/>
            <a:ext cx="1800225" cy="1231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моих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70021E-6 L -0.62204 -0.09438 " pathEditMode="relative" ptsTypes="AA">
                                      <p:cBhvr>
                                        <p:cTn id="6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1182E-6 L -0.11215 -0.22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2908E-6 L -0.29132 -0.07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26787E-6 L -0.20868 -0.320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3653E-6 L 0.45399 0.46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 animBg="1"/>
      <p:bldP spid="60422" grpId="0" animBg="1"/>
      <p:bldP spid="60423" grpId="0" animBg="1"/>
      <p:bldP spid="604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88913"/>
            <a:ext cx="8893175" cy="6453187"/>
          </a:xfrm>
        </p:spPr>
      </p:pic>
      <p:pic>
        <p:nvPicPr>
          <p:cNvPr id="5" name="06-poliklinika_kota_leopol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0263" y="6072188"/>
            <a:ext cx="40798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smtClean="0">
                <a:solidFill>
                  <a:schemeClr val="bg1"/>
                </a:solidFill>
              </a:rPr>
              <a:t>Цели: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повторить условия, необходимые для жизни на Земле; </a:t>
            </a:r>
          </a:p>
          <a:p>
            <a:pPr>
              <a:defRPr/>
            </a:pPr>
            <a:r>
              <a:rPr lang="ru-RU" smtClean="0"/>
              <a:t>подвести учащихся к пониманию важности здоровья для человека;</a:t>
            </a:r>
          </a:p>
          <a:p>
            <a:pPr>
              <a:defRPr/>
            </a:pPr>
            <a:r>
              <a:rPr lang="ru-RU" smtClean="0"/>
              <a:t>сформировать начальные представления о том, как следует заботиться о своем здоровье; </a:t>
            </a:r>
          </a:p>
          <a:p>
            <a:pPr>
              <a:defRPr/>
            </a:pPr>
            <a:r>
              <a:rPr lang="ru-RU" smtClean="0"/>
              <a:t>воспитывать ответственное отношение к своему здоровью.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smtClean="0">
                <a:solidFill>
                  <a:schemeClr val="bg1"/>
                </a:solidFill>
              </a:rPr>
              <a:t>Универсальные учебные действия</a:t>
            </a:r>
            <a:r>
              <a:rPr lang="ru-RU" sz="4000" b="1" smtClean="0">
                <a:solidFill>
                  <a:schemeClr val="bg1"/>
                </a:solidFill>
              </a:rPr>
              <a:t/>
            </a:r>
            <a:br>
              <a:rPr lang="ru-RU" sz="4000" b="1" smtClean="0">
                <a:solidFill>
                  <a:schemeClr val="bg1"/>
                </a:solidFill>
              </a:rPr>
            </a:br>
            <a:endParaRPr lang="ru-RU" sz="4000" b="1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700213"/>
            <a:ext cx="8540750" cy="44227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66"/>
                </a:solidFill>
              </a:rPr>
              <a:t>Предметные:</a:t>
            </a:r>
            <a:endParaRPr lang="ru-RU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b="1" i="1" dirty="0" smtClean="0"/>
              <a:t> </a:t>
            </a:r>
            <a:r>
              <a:rPr lang="ru-RU" sz="2000" b="1" dirty="0" smtClean="0">
                <a:solidFill>
                  <a:srgbClr val="FF0066"/>
                </a:solidFill>
              </a:rPr>
              <a:t>Знать:</a:t>
            </a:r>
            <a:r>
              <a:rPr lang="ru-RU" b="1" i="1" dirty="0" smtClean="0"/>
              <a:t>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i="1" dirty="0" smtClean="0"/>
              <a:t>  </a:t>
            </a:r>
            <a:r>
              <a:rPr lang="ru-RU" i="1" dirty="0" smtClean="0"/>
              <a:t>- </a:t>
            </a:r>
            <a:r>
              <a:rPr lang="ru-RU" sz="2000" b="1" i="1" dirty="0" smtClean="0"/>
              <a:t>средства сохранения укрепления здоровья человека (личная гигиена, режим труда и отдыха, физкультура, правила безопасного поведения в природе);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i="1" dirty="0" smtClean="0"/>
              <a:t> </a:t>
            </a:r>
            <a:endParaRPr lang="ru-RU" b="1" i="1" dirty="0" smtClean="0"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0066"/>
                </a:solidFill>
              </a:rPr>
              <a:t>Уметь:</a:t>
            </a:r>
            <a:r>
              <a:rPr lang="ru-RU" b="1" i="1" dirty="0" smtClean="0"/>
              <a:t>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i="1" dirty="0" smtClean="0"/>
              <a:t>  </a:t>
            </a:r>
            <a:r>
              <a:rPr lang="ru-RU" sz="2000" b="1" i="1" dirty="0" smtClean="0"/>
              <a:t>- соблюдать режим  питания, правила личной гигиены.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smtClean="0">
                <a:solidFill>
                  <a:schemeClr val="bg1"/>
                </a:solidFill>
              </a:rPr>
              <a:t>Универсальные учебные действия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Личностные: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effectLst/>
              </a:rPr>
              <a:t>     </a:t>
            </a:r>
            <a:r>
              <a:rPr lang="ru-RU" sz="1800" b="1" dirty="0" smtClean="0">
                <a:effectLst/>
              </a:rPr>
              <a:t>- самоконтроль и саморегулирование своего самочувствия для сохранения здоровья, осознанное выполнение режима дня</a:t>
            </a:r>
            <a:r>
              <a:rPr lang="ru-RU" sz="1800" dirty="0" smtClean="0">
                <a:effectLst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Регулятивные: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effectLst/>
              </a:rPr>
              <a:t>     </a:t>
            </a:r>
            <a:r>
              <a:rPr lang="ru-RU" sz="1800" b="1" dirty="0" smtClean="0">
                <a:effectLst/>
              </a:rPr>
              <a:t>- способность соблюдать правила рационального питания и личной гигиены.</a:t>
            </a:r>
            <a:r>
              <a:rPr lang="ru-RU" sz="1800" dirty="0" smtClean="0">
                <a:effectLst/>
              </a:rPr>
              <a:t>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Познавательные:                                                                                   </a:t>
            </a:r>
            <a:r>
              <a:rPr lang="ru-RU" sz="1800" b="1" dirty="0" smtClean="0">
                <a:effectLst/>
              </a:rPr>
              <a:t>- установление зависимости здоровья от питания и режима дня.</a:t>
            </a:r>
            <a:r>
              <a:rPr lang="ru-RU" sz="1800" dirty="0" smtClean="0">
                <a:effectLst/>
              </a:rPr>
              <a:t>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b="1" dirty="0" smtClean="0">
                <a:effectLst/>
              </a:rPr>
              <a:t>     </a:t>
            </a:r>
            <a:r>
              <a:rPr lang="ru-RU" sz="1800" b="1" dirty="0" smtClean="0">
                <a:effectLst/>
              </a:rPr>
              <a:t>- обсуждение проблемы, связанной со здоровьем детей.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Коммуникативные:                                                                                         </a:t>
            </a:r>
            <a:r>
              <a:rPr lang="ru-RU" sz="1800" b="1" dirty="0" smtClean="0">
                <a:effectLst/>
              </a:rPr>
              <a:t>- умение работать в группе и индивидуально.</a:t>
            </a:r>
            <a:r>
              <a:rPr lang="ru-RU" b="1" dirty="0" smtClean="0">
                <a:effectLst/>
              </a:rPr>
              <a:t> </a:t>
            </a:r>
          </a:p>
          <a:p>
            <a:pPr>
              <a:defRPr/>
            </a:pPr>
            <a:endParaRPr lang="ru-RU" b="1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57563" y="3071813"/>
            <a:ext cx="2428875" cy="135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429375" y="5072063"/>
            <a:ext cx="2428875" cy="135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57563" y="5000625"/>
            <a:ext cx="2428875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7188" y="5000625"/>
            <a:ext cx="2428875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6500" y="928688"/>
            <a:ext cx="2428875" cy="135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57563" y="928688"/>
            <a:ext cx="2428875" cy="135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4313" y="928688"/>
            <a:ext cx="2428875" cy="135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428625" y="1143000"/>
            <a:ext cx="1928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СВЕТ</a:t>
            </a:r>
            <a:r>
              <a:rPr lang="ru-RU"/>
              <a:t> (искусственное освещение)</a:t>
            </a:r>
          </a:p>
        </p:txBody>
      </p: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3643313" y="1285875"/>
            <a:ext cx="178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ЗДОРОВАЯ </a:t>
            </a:r>
          </a:p>
          <a:p>
            <a:pPr algn="ctr"/>
            <a:r>
              <a:rPr lang="ru-RU" b="1"/>
              <a:t>ПИЩА</a:t>
            </a: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6572250" y="1143000"/>
            <a:ext cx="19288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ТЕПЛО</a:t>
            </a:r>
            <a:r>
              <a:rPr lang="ru-RU"/>
              <a:t> </a:t>
            </a:r>
            <a:r>
              <a:rPr lang="ru-RU" sz="1700"/>
              <a:t>(использование тёплой одежды</a:t>
            </a:r>
            <a:r>
              <a:rPr lang="ru-RU" sz="1600"/>
              <a:t>)</a:t>
            </a:r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3714750" y="3571875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ЗДОРОВЬЕ</a:t>
            </a:r>
          </a:p>
        </p:txBody>
      </p:sp>
      <p:sp>
        <p:nvSpPr>
          <p:cNvPr id="17420" name="TextBox 15"/>
          <p:cNvSpPr txBox="1">
            <a:spLocks noChangeArrowheads="1"/>
          </p:cNvSpPr>
          <p:nvPr/>
        </p:nvSpPr>
        <p:spPr bwMode="auto">
          <a:xfrm>
            <a:off x="714375" y="5286375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СВЕЖИЙ ВОЗДУХ</a:t>
            </a:r>
          </a:p>
        </p:txBody>
      </p:sp>
      <p:sp>
        <p:nvSpPr>
          <p:cNvPr id="17421" name="TextBox 16"/>
          <p:cNvSpPr txBox="1">
            <a:spLocks noChangeArrowheads="1"/>
          </p:cNvSpPr>
          <p:nvPr/>
        </p:nvSpPr>
        <p:spPr bwMode="auto">
          <a:xfrm>
            <a:off x="3571875" y="5357813"/>
            <a:ext cx="1928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ЗАНЯТИЯ СПОРТОМ</a:t>
            </a:r>
          </a:p>
        </p:txBody>
      </p:sp>
      <p:sp>
        <p:nvSpPr>
          <p:cNvPr id="17422" name="TextBox 17"/>
          <p:cNvSpPr txBox="1">
            <a:spLocks noChangeArrowheads="1"/>
          </p:cNvSpPr>
          <p:nvPr/>
        </p:nvSpPr>
        <p:spPr bwMode="auto">
          <a:xfrm>
            <a:off x="6858000" y="5429250"/>
            <a:ext cx="171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ЧИСТАЯ ВОДА</a:t>
            </a:r>
          </a:p>
        </p:txBody>
      </p:sp>
      <p:cxnSp>
        <p:nvCxnSpPr>
          <p:cNvPr id="20" name="Прямая со стрелкой 19"/>
          <p:cNvCxnSpPr>
            <a:stCxn id="9" idx="4"/>
            <a:endCxn id="4" idx="0"/>
          </p:cNvCxnSpPr>
          <p:nvPr/>
        </p:nvCxnSpPr>
        <p:spPr>
          <a:xfrm rot="5400000">
            <a:off x="4179094" y="2677319"/>
            <a:ext cx="785813" cy="31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4"/>
          </p:cNvCxnSpPr>
          <p:nvPr/>
        </p:nvCxnSpPr>
        <p:spPr>
          <a:xfrm rot="16200000" flipH="1">
            <a:off x="1893094" y="1821656"/>
            <a:ext cx="1143000" cy="20716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4"/>
            <a:endCxn id="4" idx="7"/>
          </p:cNvCxnSpPr>
          <p:nvPr/>
        </p:nvCxnSpPr>
        <p:spPr>
          <a:xfrm rot="5400000">
            <a:off x="5973763" y="1743075"/>
            <a:ext cx="984250" cy="20701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0"/>
            <a:endCxn id="4" idx="3"/>
          </p:cNvCxnSpPr>
          <p:nvPr/>
        </p:nvCxnSpPr>
        <p:spPr>
          <a:xfrm rot="5400000" flipH="1" flipV="1">
            <a:off x="2257425" y="3544888"/>
            <a:ext cx="769937" cy="214153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0"/>
            <a:endCxn id="4" idx="4"/>
          </p:cNvCxnSpPr>
          <p:nvPr/>
        </p:nvCxnSpPr>
        <p:spPr>
          <a:xfrm rot="5400000" flipH="1" flipV="1">
            <a:off x="4286251" y="4714875"/>
            <a:ext cx="571500" cy="31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" idx="0"/>
            <a:endCxn id="4" idx="5"/>
          </p:cNvCxnSpPr>
          <p:nvPr/>
        </p:nvCxnSpPr>
        <p:spPr>
          <a:xfrm rot="16200000" flipV="1">
            <a:off x="6116638" y="3544888"/>
            <a:ext cx="841375" cy="22129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147483647 h 1296"/>
              <a:gd name="T2" fmla="*/ 2147483647 w 5793"/>
              <a:gd name="T3" fmla="*/ 2147483647 h 1296"/>
              <a:gd name="T4" fmla="*/ 2147483647 w 5793"/>
              <a:gd name="T5" fmla="*/ 2147483647 h 1296"/>
              <a:gd name="T6" fmla="*/ 2147483647 w 5793"/>
              <a:gd name="T7" fmla="*/ 2147483647 h 1296"/>
              <a:gd name="T8" fmla="*/ 2147483647 w 5793"/>
              <a:gd name="T9" fmla="*/ 2147483647 h 1296"/>
              <a:gd name="T10" fmla="*/ 2147483647 w 5793"/>
              <a:gd name="T11" fmla="*/ 2147483647 h 1296"/>
              <a:gd name="T12" fmla="*/ 2147483647 w 5793"/>
              <a:gd name="T13" fmla="*/ 2147483647 h 1296"/>
              <a:gd name="T14" fmla="*/ 2147483647 w 5793"/>
              <a:gd name="T15" fmla="*/ 2147483647 h 1296"/>
              <a:gd name="T16" fmla="*/ 2147483647 w 5793"/>
              <a:gd name="T17" fmla="*/ 2147483647 h 1296"/>
              <a:gd name="T18" fmla="*/ 2147483647 w 5793"/>
              <a:gd name="T19" fmla="*/ 2147483647 h 1296"/>
              <a:gd name="T20" fmla="*/ 2147483647 w 5793"/>
              <a:gd name="T21" fmla="*/ 2147483647 h 1296"/>
              <a:gd name="T22" fmla="*/ 2147483647 w 5793"/>
              <a:gd name="T23" fmla="*/ 2147483647 h 1296"/>
              <a:gd name="T24" fmla="*/ 2147483647 w 5793"/>
              <a:gd name="T25" fmla="*/ 2147483647 h 1296"/>
              <a:gd name="T26" fmla="*/ 2147483647 w 5793"/>
              <a:gd name="T27" fmla="*/ 2147483647 h 1296"/>
              <a:gd name="T28" fmla="*/ 2147483647 w 5793"/>
              <a:gd name="T29" fmla="*/ 2147483647 h 1296"/>
              <a:gd name="T30" fmla="*/ 2147483647 w 5793"/>
              <a:gd name="T31" fmla="*/ 2147483647 h 1296"/>
              <a:gd name="T32" fmla="*/ 2147483647 w 5793"/>
              <a:gd name="T33" fmla="*/ 2147483647 h 1296"/>
              <a:gd name="T34" fmla="*/ 2147483647 w 5793"/>
              <a:gd name="T35" fmla="*/ 2147483647 h 1296"/>
              <a:gd name="T36" fmla="*/ 2147483647 w 5793"/>
              <a:gd name="T37" fmla="*/ 2147483647 h 1296"/>
              <a:gd name="T38" fmla="*/ 2147483647 w 5793"/>
              <a:gd name="T39" fmla="*/ 2147483647 h 1296"/>
              <a:gd name="T40" fmla="*/ 2147483647 w 5793"/>
              <a:gd name="T41" fmla="*/ 2147483647 h 1296"/>
              <a:gd name="T42" fmla="*/ 2147483647 w 5793"/>
              <a:gd name="T43" fmla="*/ 2147483647 h 1296"/>
              <a:gd name="T44" fmla="*/ 2147483647 w 5793"/>
              <a:gd name="T45" fmla="*/ 2147483647 h 1296"/>
              <a:gd name="T46" fmla="*/ 2147483647 w 5793"/>
              <a:gd name="T47" fmla="*/ 2147483647 h 1296"/>
              <a:gd name="T48" fmla="*/ 2147483647 w 5793"/>
              <a:gd name="T49" fmla="*/ 2147483647 h 1296"/>
              <a:gd name="T50" fmla="*/ 2147483647 w 5793"/>
              <a:gd name="T51" fmla="*/ 2147483647 h 1296"/>
              <a:gd name="T52" fmla="*/ 2147483647 w 5793"/>
              <a:gd name="T53" fmla="*/ 2147483647 h 1296"/>
              <a:gd name="T54" fmla="*/ 2147483647 w 5793"/>
              <a:gd name="T55" fmla="*/ 2147483647 h 1296"/>
              <a:gd name="T56" fmla="*/ 2147483647 w 5793"/>
              <a:gd name="T57" fmla="*/ 2147483647 h 1296"/>
              <a:gd name="T58" fmla="*/ 2147483647 w 5793"/>
              <a:gd name="T59" fmla="*/ 2147483647 h 1296"/>
              <a:gd name="T60" fmla="*/ 2147483647 w 5793"/>
              <a:gd name="T61" fmla="*/ 2147483647 h 1296"/>
              <a:gd name="T62" fmla="*/ 2147483647 w 5793"/>
              <a:gd name="T63" fmla="*/ 2147483647 h 1296"/>
              <a:gd name="T64" fmla="*/ 2147483647 w 5793"/>
              <a:gd name="T65" fmla="*/ 2147483647 h 1296"/>
              <a:gd name="T66" fmla="*/ 2147483647 w 5793"/>
              <a:gd name="T67" fmla="*/ 2147483647 h 1296"/>
              <a:gd name="T68" fmla="*/ 2147483647 w 5793"/>
              <a:gd name="T69" fmla="*/ 2147483647 h 1296"/>
              <a:gd name="T70" fmla="*/ 2147483647 w 5793"/>
              <a:gd name="T71" fmla="*/ 2147483647 h 1296"/>
              <a:gd name="T72" fmla="*/ 2147483647 w 5793"/>
              <a:gd name="T73" fmla="*/ 2147483647 h 1296"/>
              <a:gd name="T74" fmla="*/ 2147483647 w 5793"/>
              <a:gd name="T75" fmla="*/ 2147483647 h 1296"/>
              <a:gd name="T76" fmla="*/ 2147483647 w 5793"/>
              <a:gd name="T77" fmla="*/ 2147483647 h 1296"/>
              <a:gd name="T78" fmla="*/ 2147483647 w 5793"/>
              <a:gd name="T79" fmla="*/ 2147483647 h 1296"/>
              <a:gd name="T80" fmla="*/ 2147483647 w 5793"/>
              <a:gd name="T81" fmla="*/ 2147483647 h 1296"/>
              <a:gd name="T82" fmla="*/ 2147483647 w 5793"/>
              <a:gd name="T83" fmla="*/ 2147483647 h 1296"/>
              <a:gd name="T84" fmla="*/ 2147483647 w 5793"/>
              <a:gd name="T85" fmla="*/ 2147483647 h 1296"/>
              <a:gd name="T86" fmla="*/ 2147483647 w 5793"/>
              <a:gd name="T87" fmla="*/ 2147483647 h 1296"/>
              <a:gd name="T88" fmla="*/ 2147483647 w 5793"/>
              <a:gd name="T89" fmla="*/ 2147483647 h 1296"/>
              <a:gd name="T90" fmla="*/ 2147483647 w 5793"/>
              <a:gd name="T91" fmla="*/ 2147483647 h 1296"/>
              <a:gd name="T92" fmla="*/ 0 w 5793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>
              <a:defRPr/>
            </a:pPr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5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3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6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34" grpId="0" animBg="1"/>
      <p:bldP spid="41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3635375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79388" y="188913"/>
            <a:ext cx="2808287" cy="6553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/>
              <a:t>СУТУЛЫЙ</a:t>
            </a:r>
          </a:p>
          <a:p>
            <a:pPr algn="ctr">
              <a:defRPr/>
            </a:pPr>
            <a:r>
              <a:rPr lang="ru-RU" sz="2800" b="1"/>
              <a:t>КРЕПКИЙ</a:t>
            </a:r>
          </a:p>
          <a:p>
            <a:pPr algn="ctr">
              <a:defRPr/>
            </a:pPr>
            <a:r>
              <a:rPr lang="ru-RU" sz="2800" b="1"/>
              <a:t>НЕУКЛЮЖИЙ</a:t>
            </a:r>
          </a:p>
          <a:p>
            <a:pPr algn="ctr">
              <a:defRPr/>
            </a:pPr>
            <a:r>
              <a:rPr lang="ru-RU" sz="2800" b="1"/>
              <a:t>ВЫСОКИЙ</a:t>
            </a:r>
          </a:p>
          <a:p>
            <a:pPr algn="ctr">
              <a:defRPr/>
            </a:pPr>
            <a:r>
              <a:rPr lang="ru-RU" sz="2800" b="1"/>
              <a:t>ХУДОЙ</a:t>
            </a:r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3203575" y="260350"/>
            <a:ext cx="2736850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/>
              <a:t>ГОРБАТЫЙ</a:t>
            </a:r>
          </a:p>
          <a:p>
            <a:pPr algn="ctr">
              <a:defRPr/>
            </a:pPr>
            <a:r>
              <a:rPr lang="ru-RU" sz="2800" b="1"/>
              <a:t>БЛЕДНЫЙ</a:t>
            </a:r>
          </a:p>
          <a:p>
            <a:pPr algn="ctr">
              <a:defRPr/>
            </a:pPr>
            <a:r>
              <a:rPr lang="ru-RU" sz="2800" b="1"/>
              <a:t>ХИЛЫЙ</a:t>
            </a:r>
          </a:p>
          <a:p>
            <a:pPr algn="ctr">
              <a:defRPr/>
            </a:pPr>
            <a:r>
              <a:rPr lang="ru-RU" sz="2800" b="1"/>
              <a:t>НИЗКИЙ</a:t>
            </a:r>
          </a:p>
          <a:p>
            <a:pPr algn="ctr">
              <a:defRPr/>
            </a:pPr>
            <a:r>
              <a:rPr lang="ru-RU" sz="2800" b="1"/>
              <a:t>ТОЛСТЫЙ</a:t>
            </a:r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6156325" y="260350"/>
            <a:ext cx="2808288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/>
              <a:t>СТРОЙНЫЙ</a:t>
            </a:r>
          </a:p>
          <a:p>
            <a:pPr algn="ctr">
              <a:defRPr/>
            </a:pPr>
            <a:r>
              <a:rPr lang="ru-RU" sz="2800" b="1"/>
              <a:t>СИЛЬНЫЙ</a:t>
            </a:r>
          </a:p>
          <a:p>
            <a:pPr algn="ctr">
              <a:defRPr/>
            </a:pPr>
            <a:r>
              <a:rPr lang="ru-RU" sz="2800" b="1"/>
              <a:t>ЛОВКИЙ</a:t>
            </a:r>
          </a:p>
          <a:p>
            <a:pPr algn="ctr">
              <a:defRPr/>
            </a:pPr>
            <a:r>
              <a:rPr lang="ru-RU" sz="2800" b="1"/>
              <a:t>БОДРЫЙ</a:t>
            </a:r>
          </a:p>
          <a:p>
            <a:pPr algn="ctr">
              <a:defRPr/>
            </a:pPr>
            <a:r>
              <a:rPr lang="ru-RU" sz="2800" b="1"/>
              <a:t>ЭНЕРГИЧНЫЙ</a:t>
            </a:r>
          </a:p>
          <a:p>
            <a:pPr algn="ctr">
              <a:defRPr/>
            </a:pPr>
            <a:r>
              <a:rPr lang="ru-RU" sz="2800" b="1"/>
              <a:t>ВЕСЕЛЫЙ</a:t>
            </a:r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395288" y="4724400"/>
            <a:ext cx="82804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ЗДОРОВЫЙ ЧЕЛОВЕК – ЭТО … ЧЕЛОВЕК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mapba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52413" y="711200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Соблюдай</a:t>
            </a:r>
            <a:r>
              <a:rPr lang="ru-RU" dirty="0"/>
              <a:t> 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50825" y="1628775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Больше</a:t>
            </a:r>
            <a:endParaRPr lang="ru-RU" dirty="0"/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250825" y="2420938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Нет вредным</a:t>
            </a:r>
            <a:r>
              <a:rPr lang="ru-RU" dirty="0"/>
              <a:t> 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250825" y="3213100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Правильно</a:t>
            </a:r>
            <a:r>
              <a:rPr lang="ru-RU" dirty="0"/>
              <a:t> </a:t>
            </a: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250825" y="4005263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Закаляйся</a:t>
            </a:r>
            <a:r>
              <a:rPr lang="ru-RU" dirty="0"/>
              <a:t> 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250825" y="4797425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Сочетай</a:t>
            </a:r>
            <a:r>
              <a:rPr lang="ru-RU"/>
              <a:t> </a:t>
            </a:r>
          </a:p>
        </p:txBody>
      </p:sp>
      <p:pic>
        <p:nvPicPr>
          <p:cNvPr id="50187" name="Picture 11" descr="baby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12969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0501" name="Rectangle 12"/>
          <p:cNvSpPr>
            <a:spLocks noChangeArrowheads="1"/>
          </p:cNvSpPr>
          <p:nvPr/>
        </p:nvSpPr>
        <p:spPr bwMode="auto">
          <a:xfrm>
            <a:off x="971550" y="188913"/>
            <a:ext cx="4087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Формула здоровья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6227763" y="19891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двигайся!</a:t>
            </a:r>
            <a:r>
              <a:rPr lang="ru-RU" dirty="0"/>
              <a:t> </a:t>
            </a: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6227763" y="26368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труд и отдых!</a:t>
            </a:r>
            <a:r>
              <a:rPr lang="ru-RU" dirty="0"/>
              <a:t> </a:t>
            </a: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6227763" y="32845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питайся!</a:t>
            </a:r>
            <a:r>
              <a:rPr lang="ru-RU"/>
              <a:t> 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6227763" y="3933825"/>
            <a:ext cx="2665412" cy="5762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чистоту!</a:t>
            </a:r>
            <a:r>
              <a:rPr lang="ru-RU" dirty="0"/>
              <a:t> </a:t>
            </a: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6227763" y="4581525"/>
            <a:ext cx="2665412" cy="5762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привычкам!</a:t>
            </a:r>
            <a:r>
              <a:rPr lang="ru-RU" dirty="0"/>
              <a:t> </a:t>
            </a:r>
          </a:p>
        </p:txBody>
      </p:sp>
      <p:cxnSp>
        <p:nvCxnSpPr>
          <p:cNvPr id="17" name="Прямая со стрелкой 16"/>
          <p:cNvCxnSpPr>
            <a:stCxn id="0" idx="3"/>
            <a:endCxn id="0" idx="1"/>
          </p:cNvCxnSpPr>
          <p:nvPr/>
        </p:nvCxnSpPr>
        <p:spPr>
          <a:xfrm>
            <a:off x="3203575" y="1196975"/>
            <a:ext cx="3024188" cy="30257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0" idx="3"/>
            <a:endCxn id="0" idx="1"/>
          </p:cNvCxnSpPr>
          <p:nvPr/>
        </p:nvCxnSpPr>
        <p:spPr>
          <a:xfrm>
            <a:off x="3203575" y="1989138"/>
            <a:ext cx="3024188" cy="2889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0" idx="3"/>
            <a:endCxn id="0" idx="1"/>
          </p:cNvCxnSpPr>
          <p:nvPr/>
        </p:nvCxnSpPr>
        <p:spPr>
          <a:xfrm>
            <a:off x="3203575" y="2781300"/>
            <a:ext cx="3024188" cy="20891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0" idx="3"/>
            <a:endCxn id="0" idx="1"/>
          </p:cNvCxnSpPr>
          <p:nvPr/>
        </p:nvCxnSpPr>
        <p:spPr>
          <a:xfrm>
            <a:off x="3203575" y="3573463"/>
            <a:ext cx="3024188" cy="15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0" idx="3"/>
            <a:endCxn id="0" idx="1"/>
          </p:cNvCxnSpPr>
          <p:nvPr/>
        </p:nvCxnSpPr>
        <p:spPr>
          <a:xfrm flipV="1">
            <a:off x="3203575" y="2925763"/>
            <a:ext cx="3024188" cy="22320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6143625" y="5286375"/>
            <a:ext cx="2786063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КРУГЛЫЙ ГОД!</a:t>
            </a:r>
            <a:endParaRPr lang="ru-RU" sz="2400" b="1"/>
          </a:p>
        </p:txBody>
      </p:sp>
      <p:cxnSp>
        <p:nvCxnSpPr>
          <p:cNvPr id="31" name="Прямая со стрелкой 30"/>
          <p:cNvCxnSpPr>
            <a:stCxn id="0" idx="3"/>
            <a:endCxn id="29" idx="1"/>
          </p:cNvCxnSpPr>
          <p:nvPr/>
        </p:nvCxnSpPr>
        <p:spPr>
          <a:xfrm>
            <a:off x="3203575" y="4365625"/>
            <a:ext cx="2940050" cy="11509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spect="1" noChangeArrowheads="1"/>
          </p:cNvSpPr>
          <p:nvPr isPhoto="1"/>
        </p:nvSpPr>
        <p:spPr bwMode="auto">
          <a:xfrm>
            <a:off x="539750" y="2233613"/>
            <a:ext cx="5472113" cy="4168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5264"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7111" name="Picture 7" descr="MainPanel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1908175" y="188913"/>
            <a:ext cx="554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Соблюдай чистоту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995738" y="1844675"/>
            <a:ext cx="436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«От простой воды и мыла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У микробов тают силы»</a:t>
            </a:r>
          </a:p>
        </p:txBody>
      </p:sp>
      <p:pic>
        <p:nvPicPr>
          <p:cNvPr id="21512" name="Picture 12" descr="гшн78еа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3900" y="6105525"/>
            <a:ext cx="800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724</TotalTime>
  <Words>415</Words>
  <Application>Microsoft Office PowerPoint</Application>
  <PresentationFormat>Экран (4:3)</PresentationFormat>
  <Paragraphs>131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Облака</vt:lpstr>
      <vt:lpstr>Расти здоровым</vt:lpstr>
      <vt:lpstr>Цели:</vt:lpstr>
      <vt:lpstr>Универсальные учебные действия </vt:lpstr>
      <vt:lpstr>Универсальные учебные действия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Benq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здоровье берегу, сам себе я помогу».</dc:title>
  <dc:creator>Mashka</dc:creator>
  <cp:lastModifiedBy>Kabinet7</cp:lastModifiedBy>
  <cp:revision>50</cp:revision>
  <dcterms:created xsi:type="dcterms:W3CDTF">2010-10-13T17:51:54Z</dcterms:created>
  <dcterms:modified xsi:type="dcterms:W3CDTF">2013-03-21T07:32:44Z</dcterms:modified>
</cp:coreProperties>
</file>