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79" r:id="rId2"/>
    <p:sldId id="261" r:id="rId3"/>
    <p:sldId id="280" r:id="rId4"/>
    <p:sldId id="265" r:id="rId5"/>
    <p:sldId id="275" r:id="rId6"/>
    <p:sldId id="266" r:id="rId7"/>
    <p:sldId id="276" r:id="rId8"/>
    <p:sldId id="267" r:id="rId9"/>
    <p:sldId id="281" r:id="rId10"/>
    <p:sldId id="278" r:id="rId11"/>
    <p:sldId id="282" r:id="rId12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9900CC"/>
    <a:srgbClr val="FFE1FF"/>
    <a:srgbClr val="008000"/>
    <a:srgbClr val="FF0000"/>
    <a:srgbClr val="993300"/>
    <a:srgbClr val="66FFFF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C5B79E7-EE2C-482A-80C8-5C447E209D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57437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B119D56-B057-4975-89E3-3CB63E6FCD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5097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319F6-3211-4D76-A509-C66D2D3F8C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309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531F514B-88F0-4627-91B6-5A1E27C1DA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616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138C4-B4B9-4CEE-91B8-9721D2BFCD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6312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0788443-2104-4772-AEA8-C876959E58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859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37A1C-E5DF-425A-830F-E93B1CB36E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8445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E3351-91C8-44AB-8517-0F5896589B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808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5603C-FF26-4D05-A718-3B6EE44ED5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1256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11500F-9E13-434F-9ACB-6216BF4E8F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0540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6600C-317F-499A-8912-846E2787D1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0192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C3EB579-F937-40C4-A8CF-F211708211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865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83F689E0-B2BF-42F9-890D-7E688C1DD4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1" r:id="rId2"/>
    <p:sldLayoutId id="2147483729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30" r:id="rId9"/>
    <p:sldLayoutId id="2147483727" r:id="rId10"/>
    <p:sldLayoutId id="214748373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393825" y="2897188"/>
            <a:ext cx="5545138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6600"/>
              <a:t>4 </a:t>
            </a:r>
            <a:r>
              <a:rPr lang="en-US" sz="6600">
                <a:sym typeface="Wingdings" pitchFamily="2" charset="2"/>
              </a:rPr>
              <a:t> 7 = 28</a:t>
            </a:r>
            <a:endParaRPr lang="ru-RU" sz="6600"/>
          </a:p>
        </p:txBody>
      </p:sp>
      <p:sp>
        <p:nvSpPr>
          <p:cNvPr id="6" name="Блок-схема: процесс 5"/>
          <p:cNvSpPr/>
          <p:nvPr/>
        </p:nvSpPr>
        <p:spPr>
          <a:xfrm>
            <a:off x="2236788" y="2982913"/>
            <a:ext cx="792162" cy="936625"/>
          </a:xfrm>
          <a:prstGeom prst="flowChartProcess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7" name="Блок-схема: процесс 6"/>
          <p:cNvSpPr/>
          <p:nvPr/>
        </p:nvSpPr>
        <p:spPr>
          <a:xfrm>
            <a:off x="3373438" y="2982913"/>
            <a:ext cx="792162" cy="936625"/>
          </a:xfrm>
          <a:prstGeom prst="flowChartProcess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8" name="Блок-схема: процесс 7"/>
          <p:cNvSpPr/>
          <p:nvPr/>
        </p:nvSpPr>
        <p:spPr>
          <a:xfrm>
            <a:off x="4849813" y="2995613"/>
            <a:ext cx="1223962" cy="936625"/>
          </a:xfrm>
          <a:prstGeom prst="flowChartProcess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970088" y="4005263"/>
            <a:ext cx="244792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</a:rPr>
              <a:t>множители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18013" y="4005263"/>
            <a:ext cx="3170237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</a:rPr>
              <a:t>произведение</a:t>
            </a:r>
          </a:p>
        </p:txBody>
      </p:sp>
      <p:pic>
        <p:nvPicPr>
          <p:cNvPr id="6152" name="Picture 2" descr="C:\Users\Vilkova\AppData\Local\Microsoft\Windows\Temporary Internet Files\Content.IE5\6YATT0V2\MC90044042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25" y="690563"/>
            <a:ext cx="1744663" cy="143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Блок-схема: альтернативный процесс 10"/>
          <p:cNvSpPr/>
          <p:nvPr/>
        </p:nvSpPr>
        <p:spPr>
          <a:xfrm>
            <a:off x="2425700" y="760413"/>
            <a:ext cx="5197475" cy="136683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Вспомним компоненты умножения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/>
      <p:bldP spid="1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5"/>
          <p:cNvSpPr>
            <a:spLocks noChangeArrowheads="1"/>
          </p:cNvSpPr>
          <p:nvPr/>
        </p:nvSpPr>
        <p:spPr bwMode="auto">
          <a:xfrm>
            <a:off x="755650" y="590550"/>
            <a:ext cx="6499225" cy="108108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Свойства умножения на 0 и 1</a:t>
            </a:r>
          </a:p>
        </p:txBody>
      </p:sp>
      <p:sp>
        <p:nvSpPr>
          <p:cNvPr id="5" name="Text Box 1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377266" y="2852936"/>
            <a:ext cx="7525866" cy="1938992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  <a:ln w="28575" algn="ctr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0825" y="549275"/>
            <a:ext cx="7850188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chemeClr val="tx2">
                    <a:lumMod val="50000"/>
                  </a:schemeClr>
                </a:solidFill>
              </a:rPr>
              <a:t>Интернет-источник</a:t>
            </a:r>
          </a:p>
          <a:p>
            <a:pPr>
              <a:defRPr/>
            </a:pPr>
            <a:endParaRPr lang="ru-RU" sz="1600" b="1" dirty="0"/>
          </a:p>
          <a:p>
            <a:pPr algn="l">
              <a:defRPr/>
            </a:pPr>
            <a:r>
              <a:rPr lang="ru-RU" sz="1600" dirty="0"/>
              <a:t>http</a:t>
            </a:r>
            <a:r>
              <a:rPr lang="ru-RU" sz="1600"/>
              <a:t>://</a:t>
            </a:r>
            <a:r>
              <a:rPr lang="ru-RU" sz="1600" smtClean="0"/>
              <a:t>office.microsoft.com/ru/images/results.aspx?qu</a:t>
            </a:r>
            <a:r>
              <a:rPr lang="ru-RU" sz="1600" dirty="0"/>
              <a:t>=%D0%BA%D0%BD%D0%B8%D0%B3%D0%B8&amp;ex=1#ai:MC900440424|mt:1| (смайлик)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611188" y="1658938"/>
            <a:ext cx="6913562" cy="2519362"/>
          </a:xfrm>
          <a:prstGeom prst="flowChartAlternateProcess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ru-RU" altLang="zh-CN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Умножить число </a:t>
            </a:r>
            <a:r>
              <a:rPr lang="ru-RU" altLang="zh-CN" sz="3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ru-RU" altLang="zh-CN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altLang="zh-CN" sz="3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ru-RU" altLang="zh-CN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altLang="zh-CN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натуральное число </a:t>
            </a:r>
            <a:r>
              <a:rPr lang="ru-RU" altLang="zh-CN" sz="3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ru-RU" altLang="zh-CN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zh-CN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─ </a:t>
            </a:r>
            <a:r>
              <a:rPr lang="ru-RU" altLang="zh-CN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значит найти сумму </a:t>
            </a:r>
            <a:r>
              <a:rPr lang="ru-RU" altLang="zh-CN" sz="3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ru-RU" altLang="zh-CN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слагаемых, каждое из которых равно </a:t>
            </a:r>
            <a:r>
              <a:rPr lang="ru-RU" altLang="zh-CN" sz="3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ru-RU" altLang="zh-CN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Группа 37"/>
          <p:cNvGrpSpPr>
            <a:grpSpLocks/>
          </p:cNvGrpSpPr>
          <p:nvPr/>
        </p:nvGrpSpPr>
        <p:grpSpPr bwMode="auto">
          <a:xfrm>
            <a:off x="4967288" y="1768475"/>
            <a:ext cx="2435225" cy="865188"/>
            <a:chOff x="4049713" y="1685925"/>
            <a:chExt cx="2435225" cy="865188"/>
          </a:xfrm>
        </p:grpSpPr>
        <p:sp>
          <p:nvSpPr>
            <p:cNvPr id="18" name="Oval 36"/>
            <p:cNvSpPr>
              <a:spLocks noChangeArrowheads="1"/>
            </p:cNvSpPr>
            <p:nvPr/>
          </p:nvSpPr>
          <p:spPr bwMode="auto">
            <a:xfrm rot="5400000">
              <a:off x="4049713" y="1685925"/>
              <a:ext cx="288925" cy="28892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Oval 37"/>
            <p:cNvSpPr>
              <a:spLocks noChangeArrowheads="1"/>
            </p:cNvSpPr>
            <p:nvPr/>
          </p:nvSpPr>
          <p:spPr bwMode="auto">
            <a:xfrm rot="5400000">
              <a:off x="4467225" y="1685925"/>
              <a:ext cx="288925" cy="28892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Oval 38"/>
            <p:cNvSpPr>
              <a:spLocks noChangeArrowheads="1"/>
            </p:cNvSpPr>
            <p:nvPr/>
          </p:nvSpPr>
          <p:spPr bwMode="auto">
            <a:xfrm rot="5400000">
              <a:off x="4900613" y="1685925"/>
              <a:ext cx="288925" cy="28892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Oval 39"/>
            <p:cNvSpPr>
              <a:spLocks noChangeArrowheads="1"/>
            </p:cNvSpPr>
            <p:nvPr/>
          </p:nvSpPr>
          <p:spPr bwMode="auto">
            <a:xfrm rot="5400000">
              <a:off x="5334000" y="1685925"/>
              <a:ext cx="288925" cy="28892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Oval 40"/>
            <p:cNvSpPr>
              <a:spLocks noChangeArrowheads="1"/>
            </p:cNvSpPr>
            <p:nvPr/>
          </p:nvSpPr>
          <p:spPr bwMode="auto">
            <a:xfrm rot="5400000">
              <a:off x="4049713" y="2262188"/>
              <a:ext cx="288925" cy="28892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Oval 41"/>
            <p:cNvSpPr>
              <a:spLocks noChangeArrowheads="1"/>
            </p:cNvSpPr>
            <p:nvPr/>
          </p:nvSpPr>
          <p:spPr bwMode="auto">
            <a:xfrm rot="5400000">
              <a:off x="4467225" y="2262188"/>
              <a:ext cx="288925" cy="28892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" name="Oval 42"/>
            <p:cNvSpPr>
              <a:spLocks noChangeArrowheads="1"/>
            </p:cNvSpPr>
            <p:nvPr/>
          </p:nvSpPr>
          <p:spPr bwMode="auto">
            <a:xfrm rot="5400000">
              <a:off x="4879975" y="2262188"/>
              <a:ext cx="288925" cy="28892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" name="Oval 43"/>
            <p:cNvSpPr>
              <a:spLocks noChangeArrowheads="1"/>
            </p:cNvSpPr>
            <p:nvPr/>
          </p:nvSpPr>
          <p:spPr bwMode="auto">
            <a:xfrm rot="5400000">
              <a:off x="5334000" y="2262188"/>
              <a:ext cx="288925" cy="28892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" name="Oval 36"/>
            <p:cNvSpPr>
              <a:spLocks noChangeArrowheads="1"/>
            </p:cNvSpPr>
            <p:nvPr/>
          </p:nvSpPr>
          <p:spPr bwMode="auto">
            <a:xfrm rot="5400000">
              <a:off x="5762625" y="1685925"/>
              <a:ext cx="288925" cy="28892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" name="Oval 37"/>
            <p:cNvSpPr>
              <a:spLocks noChangeArrowheads="1"/>
            </p:cNvSpPr>
            <p:nvPr/>
          </p:nvSpPr>
          <p:spPr bwMode="auto">
            <a:xfrm rot="5400000">
              <a:off x="6196013" y="2262188"/>
              <a:ext cx="288925" cy="28892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9" name="Oval 39"/>
            <p:cNvSpPr>
              <a:spLocks noChangeArrowheads="1"/>
            </p:cNvSpPr>
            <p:nvPr/>
          </p:nvSpPr>
          <p:spPr bwMode="auto">
            <a:xfrm rot="5400000">
              <a:off x="6196013" y="1685925"/>
              <a:ext cx="288925" cy="28892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" name="Oval 40"/>
            <p:cNvSpPr>
              <a:spLocks noChangeArrowheads="1"/>
            </p:cNvSpPr>
            <p:nvPr/>
          </p:nvSpPr>
          <p:spPr bwMode="auto">
            <a:xfrm rot="5400000">
              <a:off x="5762625" y="2262188"/>
              <a:ext cx="288925" cy="28892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39" name="Группа 38"/>
          <p:cNvGrpSpPr>
            <a:grpSpLocks/>
          </p:cNvGrpSpPr>
          <p:nvPr/>
        </p:nvGrpSpPr>
        <p:grpSpPr bwMode="auto">
          <a:xfrm rot="-5400000">
            <a:off x="653256" y="2580482"/>
            <a:ext cx="2435225" cy="865188"/>
            <a:chOff x="4049713" y="1685925"/>
            <a:chExt cx="2435225" cy="865188"/>
          </a:xfrm>
        </p:grpSpPr>
        <p:sp>
          <p:nvSpPr>
            <p:cNvPr id="40" name="Oval 36"/>
            <p:cNvSpPr>
              <a:spLocks noChangeArrowheads="1"/>
            </p:cNvSpPr>
            <p:nvPr/>
          </p:nvSpPr>
          <p:spPr bwMode="auto">
            <a:xfrm rot="5400000">
              <a:off x="4049714" y="1685926"/>
              <a:ext cx="288925" cy="28892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" name="Oval 37"/>
            <p:cNvSpPr>
              <a:spLocks noChangeArrowheads="1"/>
            </p:cNvSpPr>
            <p:nvPr/>
          </p:nvSpPr>
          <p:spPr bwMode="auto">
            <a:xfrm rot="5400000">
              <a:off x="4467227" y="1685926"/>
              <a:ext cx="288925" cy="28892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2" name="Oval 38"/>
            <p:cNvSpPr>
              <a:spLocks noChangeArrowheads="1"/>
            </p:cNvSpPr>
            <p:nvPr/>
          </p:nvSpPr>
          <p:spPr bwMode="auto">
            <a:xfrm rot="5400000">
              <a:off x="4900614" y="1685926"/>
              <a:ext cx="288925" cy="28892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3" name="Oval 39"/>
            <p:cNvSpPr>
              <a:spLocks noChangeArrowheads="1"/>
            </p:cNvSpPr>
            <p:nvPr/>
          </p:nvSpPr>
          <p:spPr bwMode="auto">
            <a:xfrm rot="5400000">
              <a:off x="5334002" y="1685926"/>
              <a:ext cx="288925" cy="28892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" name="Oval 40"/>
            <p:cNvSpPr>
              <a:spLocks noChangeArrowheads="1"/>
            </p:cNvSpPr>
            <p:nvPr/>
          </p:nvSpPr>
          <p:spPr bwMode="auto">
            <a:xfrm rot="5400000">
              <a:off x="4049714" y="2262189"/>
              <a:ext cx="288925" cy="28892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5" name="Oval 41"/>
            <p:cNvSpPr>
              <a:spLocks noChangeArrowheads="1"/>
            </p:cNvSpPr>
            <p:nvPr/>
          </p:nvSpPr>
          <p:spPr bwMode="auto">
            <a:xfrm rot="5400000">
              <a:off x="4467227" y="2262189"/>
              <a:ext cx="288925" cy="28892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" name="Oval 42"/>
            <p:cNvSpPr>
              <a:spLocks noChangeArrowheads="1"/>
            </p:cNvSpPr>
            <p:nvPr/>
          </p:nvSpPr>
          <p:spPr bwMode="auto">
            <a:xfrm rot="5400000">
              <a:off x="4879977" y="2262189"/>
              <a:ext cx="288925" cy="28892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7" name="Oval 43"/>
            <p:cNvSpPr>
              <a:spLocks noChangeArrowheads="1"/>
            </p:cNvSpPr>
            <p:nvPr/>
          </p:nvSpPr>
          <p:spPr bwMode="auto">
            <a:xfrm rot="5400000">
              <a:off x="5334002" y="2262189"/>
              <a:ext cx="288925" cy="28892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8" name="Oval 36"/>
            <p:cNvSpPr>
              <a:spLocks noChangeArrowheads="1"/>
            </p:cNvSpPr>
            <p:nvPr/>
          </p:nvSpPr>
          <p:spPr bwMode="auto">
            <a:xfrm rot="5400000">
              <a:off x="5762627" y="1685926"/>
              <a:ext cx="288925" cy="28892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9" name="Oval 37"/>
            <p:cNvSpPr>
              <a:spLocks noChangeArrowheads="1"/>
            </p:cNvSpPr>
            <p:nvPr/>
          </p:nvSpPr>
          <p:spPr bwMode="auto">
            <a:xfrm rot="5400000">
              <a:off x="6196014" y="2262189"/>
              <a:ext cx="288925" cy="28892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0" name="Oval 39"/>
            <p:cNvSpPr>
              <a:spLocks noChangeArrowheads="1"/>
            </p:cNvSpPr>
            <p:nvPr/>
          </p:nvSpPr>
          <p:spPr bwMode="auto">
            <a:xfrm rot="5400000">
              <a:off x="6196014" y="1685926"/>
              <a:ext cx="288925" cy="28892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" name="Oval 40"/>
            <p:cNvSpPr>
              <a:spLocks noChangeArrowheads="1"/>
            </p:cNvSpPr>
            <p:nvPr/>
          </p:nvSpPr>
          <p:spPr bwMode="auto">
            <a:xfrm rot="5400000">
              <a:off x="5762627" y="2262189"/>
              <a:ext cx="288925" cy="28892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52" name="AutoShape 5"/>
          <p:cNvSpPr>
            <a:spLocks noChangeArrowheads="1"/>
          </p:cNvSpPr>
          <p:nvPr/>
        </p:nvSpPr>
        <p:spPr bwMode="auto">
          <a:xfrm>
            <a:off x="206375" y="150813"/>
            <a:ext cx="7705725" cy="1206500"/>
          </a:xfrm>
          <a:prstGeom prst="flowChartAlternateProcess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ru-RU" altLang="zh-CN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Посмотрите, как расположены </a:t>
            </a:r>
            <a:r>
              <a:rPr lang="ru-RU" altLang="zh-CN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круги</a:t>
            </a:r>
          </a:p>
          <a:p>
            <a:pPr>
              <a:defRPr/>
            </a:pPr>
            <a:r>
              <a:rPr lang="ru-RU" altLang="zh-CN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zh-CN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 первом и во втором </a:t>
            </a:r>
            <a:r>
              <a:rPr lang="ru-RU" altLang="zh-CN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случае: </a:t>
            </a:r>
            <a:endParaRPr lang="ru-RU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AutoShape 5"/>
          <p:cNvSpPr>
            <a:spLocks noChangeArrowheads="1"/>
          </p:cNvSpPr>
          <p:nvPr/>
        </p:nvSpPr>
        <p:spPr bwMode="auto">
          <a:xfrm>
            <a:off x="927100" y="5592763"/>
            <a:ext cx="6499225" cy="603250"/>
          </a:xfrm>
          <a:prstGeom prst="flowChartAlternateProcess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ru-RU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Какой вывод можно сделать?</a:t>
            </a: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4967288" y="2968625"/>
            <a:ext cx="2362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/>
            <a:r>
              <a:rPr lang="ru-RU" sz="5400" b="1"/>
              <a:t>6 </a:t>
            </a:r>
            <a:r>
              <a:rPr lang="ru-RU" sz="5400" b="1">
                <a:sym typeface="Wingdings" pitchFamily="2" charset="2"/>
              </a:rPr>
              <a:t> 2 = </a:t>
            </a:r>
            <a:endParaRPr lang="ru-RU" sz="5400" b="1"/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442913" y="4437063"/>
            <a:ext cx="2362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/>
            <a:r>
              <a:rPr lang="ru-RU" sz="5400" b="1"/>
              <a:t>2 </a:t>
            </a:r>
            <a:r>
              <a:rPr lang="ru-RU" sz="5400" b="1">
                <a:sym typeface="Wingdings" pitchFamily="2" charset="2"/>
              </a:rPr>
              <a:t> 6 = </a:t>
            </a:r>
            <a:endParaRPr lang="ru-RU" sz="5400" b="1"/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6786563" y="2957513"/>
            <a:ext cx="13462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7030A0"/>
                </a:solidFill>
              </a:rPr>
              <a:t>12</a:t>
            </a: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2268538" y="4425950"/>
            <a:ext cx="134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7030A0"/>
                </a:solidFill>
              </a:rPr>
              <a:t>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54" grpId="0"/>
      <p:bldP spid="55" grpId="0"/>
      <p:bldP spid="56" grpId="0"/>
      <p:bldP spid="5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485775" y="1773238"/>
            <a:ext cx="7308850" cy="1727200"/>
          </a:xfrm>
          <a:prstGeom prst="flowChartAlternateProcess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ru-RU" altLang="zh-CN" sz="3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Произведение </a:t>
            </a:r>
            <a:r>
              <a:rPr lang="ru-RU" altLang="zh-CN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двух чисел</a:t>
            </a:r>
          </a:p>
          <a:p>
            <a:pPr>
              <a:defRPr/>
            </a:pPr>
            <a:r>
              <a:rPr lang="ru-RU" altLang="zh-CN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zh-CN" sz="3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 изменяется </a:t>
            </a:r>
            <a:r>
              <a:rPr lang="ru-RU" altLang="zh-CN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 перестановке множителей.  </a:t>
            </a:r>
            <a:endParaRPr lang="ru-RU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890588" y="260350"/>
            <a:ext cx="6499225" cy="108108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Переместительное</a:t>
            </a:r>
          </a:p>
          <a:p>
            <a:pPr>
              <a:defRPr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 свойство умножения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43213" y="3851275"/>
            <a:ext cx="3097212" cy="922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>
              <a:defRPr/>
            </a:pPr>
            <a:r>
              <a:rPr lang="ru-RU" sz="5400" b="1" dirty="0">
                <a:solidFill>
                  <a:schemeClr val="tx2">
                    <a:lumMod val="50000"/>
                  </a:schemeClr>
                </a:solidFill>
              </a:rPr>
              <a:t>6 </a:t>
            </a:r>
            <a:r>
              <a:rPr lang="ru-RU" sz="5400" b="1" dirty="0">
                <a:solidFill>
                  <a:schemeClr val="tx2">
                    <a:lumMod val="50000"/>
                  </a:schemeClr>
                </a:solidFill>
                <a:sym typeface="Wingdings"/>
              </a:rPr>
              <a:t> 2 = 12 </a:t>
            </a:r>
            <a:endParaRPr lang="ru-RU" sz="5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43213" y="4899025"/>
            <a:ext cx="3241675" cy="922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>
              <a:defRPr/>
            </a:pPr>
            <a:r>
              <a:rPr lang="ru-RU" sz="5400" b="1" dirty="0">
                <a:solidFill>
                  <a:schemeClr val="tx2">
                    <a:lumMod val="50000"/>
                  </a:schemeClr>
                </a:solidFill>
              </a:rPr>
              <a:t>2 </a:t>
            </a:r>
            <a:r>
              <a:rPr lang="ru-RU" sz="5400" b="1" dirty="0">
                <a:solidFill>
                  <a:schemeClr val="tx2">
                    <a:lumMod val="50000"/>
                  </a:schemeClr>
                </a:solidFill>
                <a:sym typeface="Wingdings"/>
              </a:rPr>
              <a:t> 6 = 12</a:t>
            </a:r>
            <a:endParaRPr lang="ru-RU" sz="54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9" name="Text Box 1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827584" y="3354981"/>
            <a:ext cx="6481142" cy="1446550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  <a:ln w="28575" algn="ctr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827088" y="800100"/>
            <a:ext cx="6500812" cy="108108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Переместительное</a:t>
            </a:r>
          </a:p>
          <a:p>
            <a:pPr>
              <a:defRPr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 свойство умножения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Text Box 9"/>
          <p:cNvSpPr txBox="1">
            <a:spLocks noChangeArrowheads="1"/>
          </p:cNvSpPr>
          <p:nvPr/>
        </p:nvSpPr>
        <p:spPr bwMode="auto">
          <a:xfrm>
            <a:off x="-28575" y="5437188"/>
            <a:ext cx="8297863" cy="83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ru-RU" sz="4800" b="1" dirty="0" smtClean="0">
                <a:solidFill>
                  <a:schemeClr val="tx2">
                    <a:lumMod val="50000"/>
                  </a:schemeClr>
                </a:solidFill>
              </a:rPr>
              <a:t>(5 </a:t>
            </a:r>
            <a:r>
              <a:rPr lang="en-US" sz="4800" b="1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·</a:t>
            </a:r>
            <a:r>
              <a:rPr lang="ru-RU" sz="4800" b="1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ru-RU" sz="4800" b="1" dirty="0" smtClean="0">
                <a:solidFill>
                  <a:schemeClr val="tx2">
                    <a:lumMod val="50000"/>
                  </a:schemeClr>
                </a:solidFill>
              </a:rPr>
              <a:t>3) </a:t>
            </a:r>
            <a:r>
              <a:rPr lang="en-US" sz="4800" b="1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·</a:t>
            </a:r>
            <a:r>
              <a:rPr lang="ru-RU" sz="4800" b="1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ru-RU" sz="4800" b="1" dirty="0" smtClean="0">
                <a:solidFill>
                  <a:schemeClr val="tx2">
                    <a:lumMod val="50000"/>
                  </a:schemeClr>
                </a:solidFill>
              </a:rPr>
              <a:t>2 = 5 </a:t>
            </a:r>
            <a:r>
              <a:rPr lang="en-US" sz="4800" b="1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·</a:t>
            </a:r>
            <a:r>
              <a:rPr lang="ru-RU" sz="4800" b="1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ru-RU" sz="4800" b="1" dirty="0" smtClean="0">
                <a:solidFill>
                  <a:schemeClr val="tx2">
                    <a:lumMod val="50000"/>
                  </a:schemeClr>
                </a:solidFill>
              </a:rPr>
              <a:t>(3 </a:t>
            </a:r>
            <a:r>
              <a:rPr lang="en-US" sz="4800" b="1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·</a:t>
            </a:r>
            <a:r>
              <a:rPr lang="ru-RU" sz="4800" b="1" dirty="0" smtClean="0">
                <a:solidFill>
                  <a:schemeClr val="tx2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ru-RU" sz="4800" b="1" dirty="0" smtClean="0">
                <a:solidFill>
                  <a:schemeClr val="tx2">
                    <a:lumMod val="50000"/>
                  </a:schemeClr>
                </a:solidFill>
              </a:rPr>
              <a:t>2) = 30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890588" y="260350"/>
            <a:ext cx="6499225" cy="108108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Сочетательное</a:t>
            </a:r>
          </a:p>
          <a:p>
            <a:pPr>
              <a:defRPr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 свойство умножения</a:t>
            </a: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485775" y="1773238"/>
            <a:ext cx="7308850" cy="3311525"/>
          </a:xfrm>
          <a:prstGeom prst="flowChartAlternateProcess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88900" algn="l">
              <a:defRPr/>
            </a:pPr>
            <a:r>
              <a:rPr lang="ru-RU" altLang="zh-CN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Чтобы </a:t>
            </a:r>
            <a:r>
              <a:rPr lang="ru-RU" altLang="zh-CN" sz="3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умножить </a:t>
            </a:r>
            <a:r>
              <a:rPr lang="ru-RU" altLang="zh-CN" sz="32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число</a:t>
            </a:r>
          </a:p>
          <a:p>
            <a:pPr marL="88900" algn="l">
              <a:defRPr/>
            </a:pPr>
            <a:r>
              <a:rPr lang="ru-RU" altLang="zh-CN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altLang="zh-CN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произведение двух чисел, можно сначала умножить </a:t>
            </a:r>
            <a:r>
              <a:rPr lang="ru-RU" altLang="zh-CN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его</a:t>
            </a:r>
          </a:p>
          <a:p>
            <a:pPr marL="88900" algn="l">
              <a:defRPr/>
            </a:pPr>
            <a:r>
              <a:rPr lang="ru-RU" altLang="zh-CN" sz="32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altLang="zh-CN" sz="3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первый множитель</a:t>
            </a:r>
            <a:r>
              <a:rPr lang="ru-RU" altLang="zh-CN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а потом полученное произведение умножить </a:t>
            </a:r>
            <a:r>
              <a:rPr lang="ru-RU" altLang="zh-CN" sz="3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 второй </a:t>
            </a:r>
            <a:r>
              <a:rPr lang="ru-RU" altLang="zh-CN" sz="32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множитель.</a:t>
            </a:r>
            <a:endParaRPr lang="ru-RU" sz="32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755650" y="590550"/>
            <a:ext cx="6499225" cy="108108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Сочетательное</a:t>
            </a:r>
          </a:p>
          <a:p>
            <a:pPr>
              <a:defRPr/>
            </a:pPr>
            <a:r>
              <a:rPr lang="ru-RU" sz="3200" dirty="0">
                <a:latin typeface="Arial" pitchFamily="34" charset="0"/>
                <a:cs typeface="Arial" pitchFamily="34" charset="0"/>
              </a:rPr>
              <a:t> свойство умножения</a:t>
            </a:r>
          </a:p>
        </p:txBody>
      </p:sp>
      <p:sp>
        <p:nvSpPr>
          <p:cNvPr id="6" name="Text Box 1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377266" y="2852936"/>
            <a:ext cx="7525866" cy="1015663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  <a:ln w="28575" algn="ctr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12"/>
          <p:cNvSpPr>
            <a:spLocks noChangeArrowheads="1" noChangeShapeType="1" noTextEdit="1"/>
          </p:cNvSpPr>
          <p:nvPr/>
        </p:nvSpPr>
        <p:spPr bwMode="auto">
          <a:xfrm>
            <a:off x="6372225" y="4365625"/>
            <a:ext cx="576263" cy="658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endParaRPr lang="ru-RU" sz="3600" b="1" i="1" kern="10">
              <a:ln w="19050">
                <a:solidFill>
                  <a:srgbClr val="FFCC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315" name="WordArt 13"/>
          <p:cNvSpPr>
            <a:spLocks noChangeArrowheads="1" noChangeShapeType="1" noTextEdit="1"/>
          </p:cNvSpPr>
          <p:nvPr/>
        </p:nvSpPr>
        <p:spPr bwMode="auto">
          <a:xfrm>
            <a:off x="6300788" y="3500438"/>
            <a:ext cx="576262" cy="5889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endParaRPr lang="ru-RU" sz="3600" b="1" i="1" kern="10">
              <a:ln w="19050">
                <a:solidFill>
                  <a:srgbClr val="FFCC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" name="AutoShape 5"/>
          <p:cNvSpPr>
            <a:spLocks noChangeArrowheads="1"/>
          </p:cNvSpPr>
          <p:nvPr/>
        </p:nvSpPr>
        <p:spPr bwMode="auto">
          <a:xfrm>
            <a:off x="323850" y="260350"/>
            <a:ext cx="7389813" cy="687388"/>
          </a:xfrm>
          <a:prstGeom prst="flowChartAlternateProcess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ru-RU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Найдите результат умножения:</a:t>
            </a:r>
          </a:p>
        </p:txBody>
      </p:sp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927100" y="5592763"/>
            <a:ext cx="6499225" cy="603250"/>
          </a:xfrm>
          <a:prstGeom prst="flowChartAlternateProcess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ru-RU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Какой вывод можно сделать?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755650" y="1282700"/>
            <a:ext cx="2362200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/>
            <a:r>
              <a:rPr lang="ru-RU" sz="5400" b="1"/>
              <a:t>1 </a:t>
            </a:r>
            <a:r>
              <a:rPr lang="ru-RU" sz="5400" b="1">
                <a:sym typeface="Wingdings" pitchFamily="2" charset="2"/>
              </a:rPr>
              <a:t> 0 = </a:t>
            </a:r>
            <a:endParaRPr lang="ru-RU" sz="5400" b="1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755650" y="2379663"/>
            <a:ext cx="28797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/>
            <a:r>
              <a:rPr lang="ru-RU" sz="5400" b="1"/>
              <a:t>0 </a:t>
            </a:r>
            <a:r>
              <a:rPr lang="ru-RU" sz="5400" b="1">
                <a:sym typeface="Wingdings" pitchFamily="2" charset="2"/>
              </a:rPr>
              <a:t> 15 = </a:t>
            </a:r>
            <a:endParaRPr lang="ru-RU" sz="5400" b="1"/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733425" y="3333750"/>
            <a:ext cx="2881313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/>
            <a:r>
              <a:rPr lang="ru-RU" sz="5400" b="1"/>
              <a:t>16 </a:t>
            </a:r>
            <a:r>
              <a:rPr lang="ru-RU" sz="5400" b="1">
                <a:sym typeface="Wingdings" pitchFamily="2" charset="2"/>
              </a:rPr>
              <a:t> 0 = </a:t>
            </a:r>
            <a:endParaRPr lang="ru-RU" sz="5400" b="1"/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33425" y="4365625"/>
            <a:ext cx="28813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/>
            <a:r>
              <a:rPr lang="ru-RU" sz="5400" b="1"/>
              <a:t>0 </a:t>
            </a:r>
            <a:r>
              <a:rPr lang="ru-RU" sz="5400" b="1">
                <a:sym typeface="Wingdings" pitchFamily="2" charset="2"/>
              </a:rPr>
              <a:t> 73 = </a:t>
            </a:r>
            <a:endParaRPr lang="ru-RU" sz="5400" b="1"/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700338" y="1276350"/>
            <a:ext cx="9350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7030A0"/>
                </a:solidFill>
              </a:rPr>
              <a:t>0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3082925" y="2355850"/>
            <a:ext cx="9350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7030A0"/>
                </a:solidFill>
              </a:rPr>
              <a:t>0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3082925" y="3319463"/>
            <a:ext cx="935038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7030A0"/>
                </a:solidFill>
              </a:rPr>
              <a:t>0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3082925" y="4364038"/>
            <a:ext cx="9350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7030A0"/>
                </a:solidFill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12"/>
          <p:cNvSpPr>
            <a:spLocks noChangeArrowheads="1" noChangeShapeType="1" noTextEdit="1"/>
          </p:cNvSpPr>
          <p:nvPr/>
        </p:nvSpPr>
        <p:spPr bwMode="auto">
          <a:xfrm>
            <a:off x="6372225" y="4365625"/>
            <a:ext cx="576263" cy="658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endParaRPr lang="ru-RU" sz="3600" b="1" i="1" kern="10">
              <a:ln w="19050">
                <a:solidFill>
                  <a:srgbClr val="FFCC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4339" name="WordArt 13"/>
          <p:cNvSpPr>
            <a:spLocks noChangeArrowheads="1" noChangeShapeType="1" noTextEdit="1"/>
          </p:cNvSpPr>
          <p:nvPr/>
        </p:nvSpPr>
        <p:spPr bwMode="auto">
          <a:xfrm>
            <a:off x="6300788" y="3500438"/>
            <a:ext cx="576262" cy="5889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endParaRPr lang="ru-RU" sz="3600" b="1" i="1" kern="10">
              <a:ln w="19050">
                <a:solidFill>
                  <a:srgbClr val="FFCC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" name="AutoShape 5"/>
          <p:cNvSpPr>
            <a:spLocks noChangeArrowheads="1"/>
          </p:cNvSpPr>
          <p:nvPr/>
        </p:nvSpPr>
        <p:spPr bwMode="auto">
          <a:xfrm>
            <a:off x="323850" y="260350"/>
            <a:ext cx="7389813" cy="687388"/>
          </a:xfrm>
          <a:prstGeom prst="flowChartAlternateProcess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ru-RU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Найдите результат умножения:</a:t>
            </a:r>
          </a:p>
        </p:txBody>
      </p:sp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927100" y="5592763"/>
            <a:ext cx="6499225" cy="603250"/>
          </a:xfrm>
          <a:prstGeom prst="flowChartAlternateProcess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ru-RU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Какой вывод можно сделать?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755650" y="1282700"/>
            <a:ext cx="2362200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/>
            <a:r>
              <a:rPr lang="ru-RU" sz="5400" b="1"/>
              <a:t>1 </a:t>
            </a:r>
            <a:r>
              <a:rPr lang="ru-RU" sz="5400" b="1">
                <a:sym typeface="Wingdings" pitchFamily="2" charset="2"/>
              </a:rPr>
              <a:t> 6 = </a:t>
            </a:r>
            <a:endParaRPr lang="ru-RU" sz="5400" b="1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755650" y="2379663"/>
            <a:ext cx="28797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/>
            <a:r>
              <a:rPr lang="ru-RU" sz="5400" b="1"/>
              <a:t>1 </a:t>
            </a:r>
            <a:r>
              <a:rPr lang="ru-RU" sz="5400" b="1">
                <a:sym typeface="Wingdings" pitchFamily="2" charset="2"/>
              </a:rPr>
              <a:t> 19 = </a:t>
            </a:r>
            <a:endParaRPr lang="ru-RU" sz="5400" b="1"/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733425" y="3333750"/>
            <a:ext cx="2881313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/>
            <a:r>
              <a:rPr lang="ru-RU" sz="5400" b="1"/>
              <a:t>25 </a:t>
            </a:r>
            <a:r>
              <a:rPr lang="ru-RU" sz="5400" b="1">
                <a:sym typeface="Wingdings" pitchFamily="2" charset="2"/>
              </a:rPr>
              <a:t> 1 = </a:t>
            </a:r>
            <a:endParaRPr lang="ru-RU" sz="5400" b="1"/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33425" y="4365625"/>
            <a:ext cx="28813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/>
            <a:r>
              <a:rPr lang="ru-RU" sz="5400" b="1"/>
              <a:t>1 </a:t>
            </a:r>
            <a:r>
              <a:rPr lang="ru-RU" sz="5400" b="1">
                <a:sym typeface="Wingdings" pitchFamily="2" charset="2"/>
              </a:rPr>
              <a:t> 73 = </a:t>
            </a:r>
            <a:endParaRPr lang="ru-RU" sz="5400" b="1"/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649538" y="1276350"/>
            <a:ext cx="9350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7030A0"/>
                </a:solidFill>
              </a:rPr>
              <a:t>6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3182938" y="2355850"/>
            <a:ext cx="19224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/>
            <a:r>
              <a:rPr lang="ru-RU" sz="5400" b="1">
                <a:solidFill>
                  <a:srgbClr val="7030A0"/>
                </a:solidFill>
              </a:rPr>
              <a:t>19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3082925" y="3319463"/>
            <a:ext cx="1201738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7030A0"/>
                </a:solidFill>
              </a:rPr>
              <a:t>25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3136900" y="4364038"/>
            <a:ext cx="10937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7030A0"/>
                </a:solidFill>
              </a:rPr>
              <a:t>73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775</TotalTime>
  <Words>210</Words>
  <Application>Microsoft Office PowerPoint</Application>
  <PresentationFormat>Экран (4:3)</PresentationFormat>
  <Paragraphs>56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华文新魏</vt:lpstr>
      <vt:lpstr>Times New Roman</vt:lpstr>
      <vt:lpstr>Trebuchet MS</vt:lpstr>
      <vt:lpstr>Wingdings</vt:lpstr>
      <vt:lpstr>Wingdings 2</vt:lpstr>
      <vt:lpstr>Изящная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UCL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Чаплыгина И.Б.</dc:creator>
  <cp:lastModifiedBy>Lenovo</cp:lastModifiedBy>
  <cp:revision>52</cp:revision>
  <dcterms:created xsi:type="dcterms:W3CDTF">2009-07-07T05:52:27Z</dcterms:created>
  <dcterms:modified xsi:type="dcterms:W3CDTF">2022-10-12T15:33:30Z</dcterms:modified>
</cp:coreProperties>
</file>