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3" r:id="rId8"/>
    <p:sldId id="264" r:id="rId9"/>
    <p:sldId id="262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5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187"/>
    <a:srgbClr val="1D4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12AD6-AA84-4E8B-A097-7BEC8C8C61B7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6CBDA-C061-461A-94C9-B7A3BEAF9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43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F2A04-EC39-4148-8AA9-AA7A7FF295CC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CC6CB-C076-47F1-8A5A-B0D534554F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13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88B6B-8764-4FF9-ABBA-462FB3D67D70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982A5-355D-4E6D-A619-075AB846FF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30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20E0E-5333-44C1-A7DD-76085B6F1895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49857-F26E-4F3C-96A8-94539379D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58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DC973-F261-470D-A63C-0C7B989D32A6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D2EFB-8168-490C-9CDE-82175D5D94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518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C8BF9-0407-499F-92AF-6727083385D6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46D17-F379-4001-9831-A564B425D1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880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9F0BE-FCE9-4C83-855A-53E55B6C4CC4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82B67-9972-4860-B75D-8237F45FE6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83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FB8D8-158A-4787-BEBD-1CEA6EDF3DE4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7B0AE-276A-462B-B93F-05F8F49FEA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32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DB851-9B88-4944-BE65-4D2BAA04C50D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434E2-8C53-4193-87CA-CE501ABD54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71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E4960-13CA-4345-9E5D-0C9F72209DF7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95D01-6040-4E94-917B-842EC935C2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02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89A95-68E6-44C7-88DA-6C82D23A0D5B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9A4C6-37B4-4E41-A53A-E9A64E036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01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D4DD3">
                <a:alpha val="63922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BA74FD-D723-4011-99B6-308D4A0C9581}" type="datetimeFigureOut">
              <a:rPr lang="ru-RU"/>
              <a:pPr>
                <a:defRPr/>
              </a:pPr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8A4EF8-497B-4295-80C3-9DAB2B937A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D4DD3">
                <a:alpha val="63922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20352198">
            <a:off x="438225" y="3865499"/>
            <a:ext cx="2058729" cy="2240726"/>
          </a:xfrm>
          <a:prstGeom prst="rect">
            <a:avLst/>
          </a:prstGeom>
          <a:noFill/>
          <a:scene3d>
            <a:camera prst="orthographicFront"/>
            <a:lightRig rig="soft" dir="tl">
              <a:rot lat="0" lon="0" rev="0"/>
            </a:lightRig>
          </a:scene3d>
          <a:sp3d>
            <a:bevelT w="101600" prst="riblet"/>
          </a:sp3d>
        </p:spPr>
        <p:txBody>
          <a:bodyPr wrap="none">
            <a:prstTxWarp prst="textWave1">
              <a:avLst/>
            </a:prstTxWarp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2+3</a:t>
            </a:r>
          </a:p>
        </p:txBody>
      </p:sp>
      <p:sp>
        <p:nvSpPr>
          <p:cNvPr id="2051" name="Прямоугольник 4"/>
          <p:cNvSpPr>
            <a:spLocks noChangeArrowheads="1"/>
          </p:cNvSpPr>
          <p:nvPr/>
        </p:nvSpPr>
        <p:spPr bwMode="auto">
          <a:xfrm>
            <a:off x="0" y="1341438"/>
            <a:ext cx="928846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000" dirty="0">
                <a:solidFill>
                  <a:srgbClr val="002060"/>
                </a:solidFill>
                <a:latin typeface="Arial" charset="0"/>
              </a:rPr>
              <a:t>Составить </a:t>
            </a:r>
            <a:r>
              <a:rPr lang="ru-RU" sz="3000" dirty="0" smtClean="0">
                <a:solidFill>
                  <a:srgbClr val="002060"/>
                </a:solidFill>
                <a:latin typeface="Arial" charset="0"/>
              </a:rPr>
              <a:t>сумму – </a:t>
            </a:r>
            <a:r>
              <a:rPr lang="ru-RU" sz="3000" dirty="0">
                <a:solidFill>
                  <a:srgbClr val="002060"/>
                </a:solidFill>
                <a:latin typeface="Arial" charset="0"/>
              </a:rPr>
              <a:t>значит выполнить сложенье;   </a:t>
            </a:r>
          </a:p>
          <a:p>
            <a:pPr algn="ctr"/>
            <a:r>
              <a:rPr lang="ru-RU" sz="3000" dirty="0">
                <a:solidFill>
                  <a:srgbClr val="002060"/>
                </a:solidFill>
                <a:latin typeface="Arial" charset="0"/>
              </a:rPr>
              <a:t>Словечко «и» найдет здесь примененье.   </a:t>
            </a:r>
          </a:p>
          <a:p>
            <a:pPr algn="ctr"/>
            <a:r>
              <a:rPr lang="ru-RU" sz="3000" dirty="0">
                <a:solidFill>
                  <a:srgbClr val="002060"/>
                </a:solidFill>
                <a:latin typeface="Arial" charset="0"/>
              </a:rPr>
              <a:t>Как мы одной рукой другую вытираем,   </a:t>
            </a:r>
          </a:p>
          <a:p>
            <a:pPr algn="ctr"/>
            <a:r>
              <a:rPr lang="ru-RU" sz="3000" dirty="0">
                <a:solidFill>
                  <a:srgbClr val="002060"/>
                </a:solidFill>
                <a:latin typeface="Arial" charset="0"/>
              </a:rPr>
              <a:t>Так действием одним другое </a:t>
            </a:r>
            <a:r>
              <a:rPr lang="ru-RU" sz="3000" dirty="0" smtClean="0">
                <a:solidFill>
                  <a:srgbClr val="002060"/>
                </a:solidFill>
                <a:latin typeface="Arial" charset="0"/>
              </a:rPr>
              <a:t>проверяем.</a:t>
            </a:r>
            <a:endParaRPr lang="ru-RU" sz="3000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701484">
            <a:off x="912201" y="5159217"/>
            <a:ext cx="833883" cy="163121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1</a:t>
            </a:r>
          </a:p>
        </p:txBody>
      </p:sp>
      <p:sp>
        <p:nvSpPr>
          <p:cNvPr id="8" name="Прямоугольный треугольник 7"/>
          <p:cNvSpPr/>
          <p:nvPr/>
        </p:nvSpPr>
        <p:spPr>
          <a:xfrm rot="5400000">
            <a:off x="-40481" y="40481"/>
            <a:ext cx="692150" cy="611188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>
            <a:off x="0" y="6246813"/>
            <a:ext cx="692150" cy="611187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 rot="10800000">
            <a:off x="8451850" y="0"/>
            <a:ext cx="692150" cy="611188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ый треугольник 10"/>
          <p:cNvSpPr/>
          <p:nvPr/>
        </p:nvSpPr>
        <p:spPr>
          <a:xfrm rot="16200000">
            <a:off x="8492332" y="6206331"/>
            <a:ext cx="692150" cy="611187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7" name="Picture 2" descr="C:\Users\Vilkova\AppData\Local\Microsoft\Windows\Temporary Internet Files\Content.IE5\IL48PAWM\MC90043481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325938"/>
            <a:ext cx="1647825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ая прямоугольная выноска 2"/>
          <p:cNvSpPr/>
          <p:nvPr/>
        </p:nvSpPr>
        <p:spPr>
          <a:xfrm>
            <a:off x="251520" y="3754165"/>
            <a:ext cx="5436095" cy="2650210"/>
          </a:xfrm>
          <a:prstGeom prst="wedgeRoundRectCallout">
            <a:avLst>
              <a:gd name="adj1" fmla="val 71378"/>
              <a:gd name="adj2" fmla="val -17730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Чтобы </a:t>
            </a:r>
            <a:r>
              <a:rPr lang="ru-RU" sz="25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прибавить к числу сумму двух чисел</a:t>
            </a:r>
            <a:r>
              <a:rPr lang="ru-RU" sz="2500" dirty="0">
                <a:latin typeface="Arial" pitchFamily="34" charset="0"/>
                <a:cs typeface="Arial" pitchFamily="34" charset="0"/>
              </a:rPr>
              <a:t>, можно сначала прибавить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первое слагаемое</a:t>
            </a:r>
            <a:r>
              <a:rPr lang="ru-RU" sz="2500" dirty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 а потом к полученной сумме – </a:t>
            </a:r>
            <a:r>
              <a:rPr lang="ru-RU" sz="25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второе слагаемое</a:t>
            </a:r>
          </a:p>
        </p:txBody>
      </p:sp>
      <p:sp>
        <p:nvSpPr>
          <p:cNvPr id="11269" name="TextBox 3"/>
          <p:cNvSpPr txBox="1">
            <a:spLocks noChangeArrowheads="1"/>
          </p:cNvSpPr>
          <p:nvPr/>
        </p:nvSpPr>
        <p:spPr bwMode="auto">
          <a:xfrm>
            <a:off x="447675" y="115888"/>
            <a:ext cx="8280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>
                <a:solidFill>
                  <a:srgbClr val="FFFF00"/>
                </a:solidFill>
                <a:latin typeface="Arial" charset="0"/>
              </a:rPr>
              <a:t>Сочетательное </a:t>
            </a:r>
          </a:p>
          <a:p>
            <a:pPr algn="ctr" eaLnBrk="1" hangingPunct="1"/>
            <a:r>
              <a:rPr lang="ru-RU" sz="4000" b="1">
                <a:solidFill>
                  <a:srgbClr val="FFFF00"/>
                </a:solidFill>
                <a:latin typeface="Arial" charset="0"/>
              </a:rPr>
              <a:t>свойство сложения</a:t>
            </a:r>
          </a:p>
        </p:txBody>
      </p:sp>
      <p:sp>
        <p:nvSpPr>
          <p:cNvPr id="11270" name="TextBox 4"/>
          <p:cNvSpPr txBox="1">
            <a:spLocks noChangeArrowheads="1"/>
          </p:cNvSpPr>
          <p:nvPr/>
        </p:nvSpPr>
        <p:spPr bwMode="auto">
          <a:xfrm>
            <a:off x="96838" y="1606550"/>
            <a:ext cx="8964612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6000" b="1">
                <a:solidFill>
                  <a:srgbClr val="002060"/>
                </a:solidFill>
                <a:latin typeface="Arial" charset="0"/>
              </a:rPr>
              <a:t>3 + (8 + 6) = 3 + 14 = 17</a:t>
            </a:r>
          </a:p>
          <a:p>
            <a:pPr algn="ctr" eaLnBrk="1" hangingPunct="1"/>
            <a:r>
              <a:rPr lang="ru-RU" sz="6000" b="1">
                <a:solidFill>
                  <a:srgbClr val="002060"/>
                </a:solidFill>
                <a:latin typeface="Arial" charset="0"/>
              </a:rPr>
              <a:t>(3 + 8) + 6 = 11 + 6 = 17</a:t>
            </a:r>
          </a:p>
        </p:txBody>
      </p:sp>
      <p:pic>
        <p:nvPicPr>
          <p:cNvPr id="11271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4388" y="3908425"/>
            <a:ext cx="1577975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ьная выноска 3"/>
          <p:cNvSpPr/>
          <p:nvPr/>
        </p:nvSpPr>
        <p:spPr>
          <a:xfrm>
            <a:off x="1331640" y="1585675"/>
            <a:ext cx="3134296" cy="1744482"/>
          </a:xfrm>
          <a:prstGeom prst="wedgeEllipseCallout">
            <a:avLst>
              <a:gd name="adj1" fmla="val -37341"/>
              <a:gd name="adj2" fmla="val 132036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Найдите сумму чисел</a:t>
            </a:r>
          </a:p>
        </p:txBody>
      </p:sp>
      <p:sp>
        <p:nvSpPr>
          <p:cNvPr id="5" name="WordArt 8"/>
          <p:cNvSpPr>
            <a:spLocks noChangeArrowheads="1" noChangeShapeType="1" noTextEdit="1"/>
          </p:cNvSpPr>
          <p:nvPr/>
        </p:nvSpPr>
        <p:spPr bwMode="auto">
          <a:xfrm>
            <a:off x="5056256" y="980629"/>
            <a:ext cx="316815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0 + 1 = </a:t>
            </a:r>
          </a:p>
        </p:txBody>
      </p:sp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>
            <a:off x="5056257" y="1988840"/>
            <a:ext cx="316815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 + 0 = </a:t>
            </a:r>
          </a:p>
        </p:txBody>
      </p:sp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>
            <a:off x="4352443" y="2939874"/>
            <a:ext cx="3844162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12 + 0 = </a:t>
            </a:r>
          </a:p>
        </p:txBody>
      </p:sp>
      <p:sp>
        <p:nvSpPr>
          <p:cNvPr id="8" name="WordArt 13"/>
          <p:cNvSpPr>
            <a:spLocks noChangeArrowheads="1" noChangeShapeType="1" noTextEdit="1"/>
          </p:cNvSpPr>
          <p:nvPr/>
        </p:nvSpPr>
        <p:spPr bwMode="auto">
          <a:xfrm>
            <a:off x="4644051" y="3888226"/>
            <a:ext cx="3568351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0 + 34 =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067784" y="1769139"/>
            <a:ext cx="61266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853783" y="2720173"/>
            <a:ext cx="104067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067784" y="760927"/>
            <a:ext cx="61266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956376" y="3657232"/>
            <a:ext cx="104067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34</a:t>
            </a:r>
          </a:p>
        </p:txBody>
      </p:sp>
      <p:pic>
        <p:nvPicPr>
          <p:cNvPr id="12301" name="Picture 10" descr="C:\Users\Vilkova\AppData\Local\Microsoft\Windows\Temporary Internet Files\Content.IE5\YZICUEP7\MC9003490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0825" y="4005263"/>
            <a:ext cx="18002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68313" y="1268413"/>
            <a:ext cx="6553200" cy="914400"/>
            <a:chOff x="476" y="2387"/>
            <a:chExt cx="4128" cy="576"/>
          </a:xfrm>
        </p:grpSpPr>
        <p:sp>
          <p:nvSpPr>
            <p:cNvPr id="13325" name="Rectangle 11"/>
            <p:cNvSpPr>
              <a:spLocks noChangeArrowheads="1"/>
            </p:cNvSpPr>
            <p:nvPr/>
          </p:nvSpPr>
          <p:spPr bwMode="auto"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b="1" i="1">
                <a:latin typeface="Georgia" pitchFamily="18" charset="0"/>
              </a:endParaRPr>
            </a:p>
            <a:p>
              <a:r>
                <a:rPr lang="ru-RU" sz="2400" b="1">
                  <a:latin typeface="Times New Roman" pitchFamily="18" charset="0"/>
                </a:rPr>
                <a:t>0        1        2       3       4        5       6        7         </a:t>
              </a:r>
              <a:r>
                <a:rPr lang="ru-RU" sz="2400" b="1" i="1">
                  <a:latin typeface="Times New Roman" pitchFamily="18" charset="0"/>
                </a:rPr>
                <a:t>х</a:t>
              </a:r>
              <a:endParaRPr lang="ru-RU" sz="2400" b="1" i="1">
                <a:latin typeface="Georgia" pitchFamily="18" charset="0"/>
              </a:endParaRPr>
            </a:p>
          </p:txBody>
        </p:sp>
        <p:sp>
          <p:nvSpPr>
            <p:cNvPr id="13326" name="Freeform 12"/>
            <p:cNvSpPr>
              <a:spLocks/>
            </p:cNvSpPr>
            <p:nvPr/>
          </p:nvSpPr>
          <p:spPr bwMode="auto">
            <a:xfrm>
              <a:off x="595" y="2659"/>
              <a:ext cx="3715" cy="1"/>
            </a:xfrm>
            <a:custGeom>
              <a:avLst/>
              <a:gdLst>
                <a:gd name="T0" fmla="*/ 0 w 3715"/>
                <a:gd name="T1" fmla="*/ 0 h 1"/>
                <a:gd name="T2" fmla="*/ 3715 w 3715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7" name="Line 13"/>
            <p:cNvSpPr>
              <a:spLocks noChangeShapeType="1"/>
            </p:cNvSpPr>
            <p:nvPr/>
          </p:nvSpPr>
          <p:spPr bwMode="auto">
            <a:xfrm>
              <a:off x="612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8" name="Line 14"/>
            <p:cNvSpPr>
              <a:spLocks noChangeShapeType="1"/>
            </p:cNvSpPr>
            <p:nvPr/>
          </p:nvSpPr>
          <p:spPr bwMode="auto">
            <a:xfrm>
              <a:off x="106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9" name="Line 15"/>
            <p:cNvSpPr>
              <a:spLocks noChangeShapeType="1"/>
            </p:cNvSpPr>
            <p:nvPr/>
          </p:nvSpPr>
          <p:spPr bwMode="auto">
            <a:xfrm>
              <a:off x="1519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0" name="Line 16"/>
            <p:cNvSpPr>
              <a:spLocks noChangeShapeType="1"/>
            </p:cNvSpPr>
            <p:nvPr/>
          </p:nvSpPr>
          <p:spPr bwMode="auto">
            <a:xfrm>
              <a:off x="1973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1" name="Line 17"/>
            <p:cNvSpPr>
              <a:spLocks noChangeShapeType="1"/>
            </p:cNvSpPr>
            <p:nvPr/>
          </p:nvSpPr>
          <p:spPr bwMode="auto">
            <a:xfrm>
              <a:off x="242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2" name="Line 18"/>
            <p:cNvSpPr>
              <a:spLocks noChangeShapeType="1"/>
            </p:cNvSpPr>
            <p:nvPr/>
          </p:nvSpPr>
          <p:spPr bwMode="auto">
            <a:xfrm>
              <a:off x="2880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3" name="Line 19"/>
            <p:cNvSpPr>
              <a:spLocks noChangeShapeType="1"/>
            </p:cNvSpPr>
            <p:nvPr/>
          </p:nvSpPr>
          <p:spPr bwMode="auto">
            <a:xfrm>
              <a:off x="3334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4" name="Line 20"/>
            <p:cNvSpPr>
              <a:spLocks noChangeShapeType="1"/>
            </p:cNvSpPr>
            <p:nvPr/>
          </p:nvSpPr>
          <p:spPr bwMode="auto">
            <a:xfrm>
              <a:off x="3787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21"/>
          <p:cNvGrpSpPr>
            <a:grpSpLocks/>
          </p:cNvGrpSpPr>
          <p:nvPr/>
        </p:nvGrpSpPr>
        <p:grpSpPr bwMode="auto">
          <a:xfrm>
            <a:off x="2376488" y="1593850"/>
            <a:ext cx="936625" cy="1001713"/>
            <a:chOff x="1156" y="2890"/>
            <a:chExt cx="590" cy="631"/>
          </a:xfrm>
        </p:grpSpPr>
        <p:sp>
          <p:nvSpPr>
            <p:cNvPr id="13322" name="Oval 22"/>
            <p:cNvSpPr>
              <a:spLocks noChangeArrowheads="1"/>
            </p:cNvSpPr>
            <p:nvPr/>
          </p:nvSpPr>
          <p:spPr bwMode="auto">
            <a:xfrm>
              <a:off x="1156" y="2931"/>
              <a:ext cx="590" cy="59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3" name="Line 23"/>
            <p:cNvSpPr>
              <a:spLocks noChangeShapeType="1"/>
            </p:cNvSpPr>
            <p:nvPr/>
          </p:nvSpPr>
          <p:spPr bwMode="auto">
            <a:xfrm>
              <a:off x="1474" y="2931"/>
              <a:ext cx="45" cy="4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Freeform 24"/>
            <p:cNvSpPr>
              <a:spLocks/>
            </p:cNvSpPr>
            <p:nvPr/>
          </p:nvSpPr>
          <p:spPr bwMode="auto">
            <a:xfrm>
              <a:off x="1469" y="2890"/>
              <a:ext cx="86" cy="28"/>
            </a:xfrm>
            <a:custGeom>
              <a:avLst/>
              <a:gdLst>
                <a:gd name="T0" fmla="*/ 0 w 86"/>
                <a:gd name="T1" fmla="*/ 28 h 28"/>
                <a:gd name="T2" fmla="*/ 86 w 86"/>
                <a:gd name="T3" fmla="*/ 0 h 2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86" h="28">
                  <a:moveTo>
                    <a:pt x="0" y="28"/>
                  </a:moveTo>
                  <a:lnTo>
                    <a:pt x="86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411413" y="2595563"/>
            <a:ext cx="866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FFFF00"/>
                </a:solidFill>
                <a:latin typeface="Arial" charset="0"/>
              </a:rPr>
              <a:t>+ 0</a:t>
            </a:r>
          </a:p>
        </p:txBody>
      </p:sp>
      <p:sp>
        <p:nvSpPr>
          <p:cNvPr id="13317" name="TextBox 18"/>
          <p:cNvSpPr txBox="1">
            <a:spLocks noChangeArrowheads="1"/>
          </p:cNvSpPr>
          <p:nvPr/>
        </p:nvSpPr>
        <p:spPr bwMode="auto">
          <a:xfrm>
            <a:off x="447675" y="34925"/>
            <a:ext cx="39243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3 + 0 = 3</a:t>
            </a:r>
          </a:p>
        </p:txBody>
      </p:sp>
      <p:sp>
        <p:nvSpPr>
          <p:cNvPr id="21" name="Овальная выноска 20"/>
          <p:cNvSpPr/>
          <p:nvPr/>
        </p:nvSpPr>
        <p:spPr>
          <a:xfrm>
            <a:off x="3419872" y="3371066"/>
            <a:ext cx="4896544" cy="1944216"/>
          </a:xfrm>
          <a:prstGeom prst="wedgeEllipseCallout">
            <a:avLst>
              <a:gd name="adj1" fmla="val -71564"/>
              <a:gd name="adj2" fmla="val 1373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От прибавления </a:t>
            </a:r>
            <a:r>
              <a:rPr lang="ru-RU" sz="25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нуля</a:t>
            </a:r>
            <a:r>
              <a:rPr lang="ru-RU" sz="25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500" dirty="0">
                <a:latin typeface="Arial" pitchFamily="34" charset="0"/>
                <a:cs typeface="Arial" pitchFamily="34" charset="0"/>
              </a:rPr>
              <a:t>число </a:t>
            </a:r>
            <a:r>
              <a:rPr lang="ru-RU" sz="25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не изменяется</a:t>
            </a:r>
          </a:p>
        </p:txBody>
      </p:sp>
      <p:pic>
        <p:nvPicPr>
          <p:cNvPr id="13321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3" y="3716338"/>
            <a:ext cx="1512887" cy="254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750939" y="632006"/>
            <a:ext cx="5904655" cy="1744482"/>
          </a:xfrm>
          <a:prstGeom prst="wedgeEllipseCallout">
            <a:avLst>
              <a:gd name="adj1" fmla="val -35959"/>
              <a:gd name="adj2" fmla="val 175611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Сумму длин сторон многоугольника называют </a:t>
            </a:r>
            <a:r>
              <a:rPr lang="ru-RU" sz="2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периметром</a:t>
            </a:r>
            <a:r>
              <a:rPr lang="ru-RU" sz="2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этого многоугольника</a:t>
            </a: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4375150" y="2636838"/>
            <a:ext cx="3455988" cy="1152525"/>
          </a:xfrm>
          <a:prstGeom prst="triangle">
            <a:avLst>
              <a:gd name="adj" fmla="val 719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342" name="TextBox 4"/>
          <p:cNvSpPr txBox="1">
            <a:spLocks noChangeArrowheads="1"/>
          </p:cNvSpPr>
          <p:nvPr/>
        </p:nvSpPr>
        <p:spPr bwMode="auto">
          <a:xfrm>
            <a:off x="3689350" y="3471863"/>
            <a:ext cx="1008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>
                <a:solidFill>
                  <a:srgbClr val="002060"/>
                </a:solidFill>
                <a:latin typeface="Arial" charset="0"/>
              </a:rPr>
              <a:t>А</a:t>
            </a:r>
          </a:p>
        </p:txBody>
      </p:sp>
      <p:sp>
        <p:nvSpPr>
          <p:cNvPr id="14343" name="TextBox 5"/>
          <p:cNvSpPr txBox="1">
            <a:spLocks noChangeArrowheads="1"/>
          </p:cNvSpPr>
          <p:nvPr/>
        </p:nvSpPr>
        <p:spPr bwMode="auto">
          <a:xfrm>
            <a:off x="6367463" y="2084388"/>
            <a:ext cx="10080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>
                <a:solidFill>
                  <a:srgbClr val="002060"/>
                </a:solidFill>
                <a:latin typeface="Arial" charset="0"/>
              </a:rPr>
              <a:t>В</a:t>
            </a:r>
          </a:p>
        </p:txBody>
      </p:sp>
      <p:sp>
        <p:nvSpPr>
          <p:cNvPr id="14344" name="TextBox 6"/>
          <p:cNvSpPr txBox="1">
            <a:spLocks noChangeArrowheads="1"/>
          </p:cNvSpPr>
          <p:nvPr/>
        </p:nvSpPr>
        <p:spPr bwMode="auto">
          <a:xfrm>
            <a:off x="7527925" y="3497263"/>
            <a:ext cx="1008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3200" b="1" i="1">
                <a:solidFill>
                  <a:srgbClr val="002060"/>
                </a:solidFill>
                <a:latin typeface="Arial" charset="0"/>
              </a:rPr>
              <a:t>С</a:t>
            </a:r>
          </a:p>
        </p:txBody>
      </p:sp>
      <p:sp>
        <p:nvSpPr>
          <p:cNvPr id="14345" name="TextBox 7"/>
          <p:cNvSpPr txBox="1">
            <a:spLocks noChangeArrowheads="1"/>
          </p:cNvSpPr>
          <p:nvPr/>
        </p:nvSpPr>
        <p:spPr bwMode="auto">
          <a:xfrm>
            <a:off x="5935663" y="3798888"/>
            <a:ext cx="14398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2800">
                <a:latin typeface="Arial" charset="0"/>
              </a:rPr>
              <a:t>3 см</a:t>
            </a:r>
          </a:p>
        </p:txBody>
      </p:sp>
      <p:sp>
        <p:nvSpPr>
          <p:cNvPr id="14346" name="TextBox 8"/>
          <p:cNvSpPr txBox="1">
            <a:spLocks noChangeArrowheads="1"/>
          </p:cNvSpPr>
          <p:nvPr/>
        </p:nvSpPr>
        <p:spPr bwMode="auto">
          <a:xfrm rot="-1580519">
            <a:off x="5173663" y="2505075"/>
            <a:ext cx="1439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2800">
                <a:latin typeface="Arial" charset="0"/>
              </a:rPr>
              <a:t>2 см</a:t>
            </a:r>
          </a:p>
        </p:txBody>
      </p:sp>
      <p:sp>
        <p:nvSpPr>
          <p:cNvPr id="14347" name="TextBox 9"/>
          <p:cNvSpPr txBox="1">
            <a:spLocks noChangeArrowheads="1"/>
          </p:cNvSpPr>
          <p:nvPr/>
        </p:nvSpPr>
        <p:spPr bwMode="auto">
          <a:xfrm>
            <a:off x="7312025" y="2735263"/>
            <a:ext cx="1439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2800">
                <a:latin typeface="Arial" charset="0"/>
              </a:rPr>
              <a:t>5 см</a:t>
            </a:r>
          </a:p>
        </p:txBody>
      </p:sp>
      <p:sp>
        <p:nvSpPr>
          <p:cNvPr id="14348" name="TextBox 10"/>
          <p:cNvSpPr txBox="1">
            <a:spLocks noChangeArrowheads="1"/>
          </p:cNvSpPr>
          <p:nvPr/>
        </p:nvSpPr>
        <p:spPr bwMode="auto">
          <a:xfrm>
            <a:off x="2443162" y="4581525"/>
            <a:ext cx="73199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4800" b="1" dirty="0">
                <a:solidFill>
                  <a:srgbClr val="002060"/>
                </a:solidFill>
                <a:latin typeface="Arial" charset="0"/>
              </a:rPr>
              <a:t>P =</a:t>
            </a:r>
            <a:r>
              <a:rPr lang="ru-RU" sz="4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sz="4800" b="1" i="1" dirty="0">
                <a:solidFill>
                  <a:srgbClr val="002060"/>
                </a:solidFill>
                <a:latin typeface="Arial" charset="0"/>
              </a:rPr>
              <a:t>А</a:t>
            </a:r>
            <a:r>
              <a:rPr lang="en-US" sz="4800" b="1" i="1" dirty="0">
                <a:solidFill>
                  <a:srgbClr val="002060"/>
                </a:solidFill>
                <a:latin typeface="Arial" charset="0"/>
              </a:rPr>
              <a:t>B</a:t>
            </a:r>
            <a:r>
              <a:rPr lang="en-US" sz="4800" b="1" dirty="0">
                <a:solidFill>
                  <a:srgbClr val="002060"/>
                </a:solidFill>
                <a:latin typeface="Arial" charset="0"/>
              </a:rPr>
              <a:t> + </a:t>
            </a:r>
            <a:r>
              <a:rPr lang="en-US" sz="4800" b="1" i="1" dirty="0">
                <a:solidFill>
                  <a:srgbClr val="002060"/>
                </a:solidFill>
                <a:latin typeface="Arial" charset="0"/>
              </a:rPr>
              <a:t>BC</a:t>
            </a:r>
            <a:r>
              <a:rPr lang="en-US" sz="4800" b="1" dirty="0">
                <a:solidFill>
                  <a:srgbClr val="002060"/>
                </a:solidFill>
                <a:latin typeface="Arial" charset="0"/>
              </a:rPr>
              <a:t> + </a:t>
            </a:r>
            <a:r>
              <a:rPr lang="en-US" sz="4800" b="1" i="1" dirty="0">
                <a:solidFill>
                  <a:srgbClr val="002060"/>
                </a:solidFill>
                <a:latin typeface="Arial" charset="0"/>
              </a:rPr>
              <a:t>AC </a:t>
            </a:r>
          </a:p>
          <a:p>
            <a:pPr eaLnBrk="1" hangingPunct="1"/>
            <a:r>
              <a:rPr lang="en-US" sz="4800" b="1" dirty="0">
                <a:solidFill>
                  <a:srgbClr val="002060"/>
                </a:solidFill>
                <a:latin typeface="Arial" charset="0"/>
              </a:rPr>
              <a:t>P = </a:t>
            </a:r>
            <a:r>
              <a:rPr lang="ru-RU" sz="4800" b="1" dirty="0">
                <a:solidFill>
                  <a:srgbClr val="002060"/>
                </a:solidFill>
                <a:latin typeface="Arial" charset="0"/>
              </a:rPr>
              <a:t>2 + 5 + 3 = 10 см</a:t>
            </a:r>
          </a:p>
        </p:txBody>
      </p:sp>
      <p:pic>
        <p:nvPicPr>
          <p:cNvPr id="14349" name="Picture 10" descr="C:\Users\Vilkova\AppData\Local\Microsoft\Windows\Temporary Internet Files\Content.IE5\YZICUEP7\MC9003490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5425" y="4113213"/>
            <a:ext cx="1806575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3446264" y="620688"/>
            <a:ext cx="4896544" cy="1944216"/>
          </a:xfrm>
          <a:prstGeom prst="wedgeEllipseCallout">
            <a:avLst>
              <a:gd name="adj1" fmla="val -74939"/>
              <a:gd name="adj2" fmla="val -2135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Вычислите сумму, выбирая удобный порядок действий</a:t>
            </a:r>
          </a:p>
        </p:txBody>
      </p:sp>
      <p:sp>
        <p:nvSpPr>
          <p:cNvPr id="15365" name="Прямоугольник 3"/>
          <p:cNvSpPr>
            <a:spLocks noChangeArrowheads="1"/>
          </p:cNvSpPr>
          <p:nvPr/>
        </p:nvSpPr>
        <p:spPr bwMode="auto">
          <a:xfrm>
            <a:off x="2935288" y="3260725"/>
            <a:ext cx="5472112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Arial" charset="0"/>
              </a:rPr>
              <a:t>33 + 48 + 67 + 52 =</a:t>
            </a:r>
          </a:p>
          <a:p>
            <a:endParaRPr lang="ru-RU" sz="4400" b="1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557463" y="4097338"/>
            <a:ext cx="294798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Arial" charset="0"/>
              </a:rPr>
              <a:t>= (33 + 67)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341938" y="4141788"/>
            <a:ext cx="37496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Arial" charset="0"/>
              </a:rPr>
              <a:t> + (48 + 52) =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557463" y="5002213"/>
            <a:ext cx="494506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Arial" charset="0"/>
              </a:rPr>
              <a:t>= 100 + 100 = </a:t>
            </a:r>
            <a:r>
              <a:rPr lang="ru-RU" sz="4400" b="1">
                <a:solidFill>
                  <a:srgbClr val="00B0F0"/>
                </a:solidFill>
                <a:latin typeface="Arial" charset="0"/>
              </a:rPr>
              <a:t>200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033713" y="3984625"/>
            <a:ext cx="504825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641975" y="3995738"/>
            <a:ext cx="504825" cy="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298950" y="3984625"/>
            <a:ext cx="504825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886575" y="3995738"/>
            <a:ext cx="504825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7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20675"/>
            <a:ext cx="1517650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2839923" y="620688"/>
            <a:ext cx="3069952" cy="864096"/>
          </a:xfrm>
          <a:prstGeom prst="wedgeEllipseCallout">
            <a:avLst>
              <a:gd name="adj1" fmla="val -78528"/>
              <a:gd name="adj2" fmla="val 4886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Вычислите:</a:t>
            </a:r>
          </a:p>
        </p:txBody>
      </p:sp>
      <p:sp>
        <p:nvSpPr>
          <p:cNvPr id="16389" name="Прямоугольник 3"/>
          <p:cNvSpPr>
            <a:spLocks noChangeArrowheads="1"/>
          </p:cNvSpPr>
          <p:nvPr/>
        </p:nvSpPr>
        <p:spPr bwMode="auto">
          <a:xfrm>
            <a:off x="2627313" y="2020888"/>
            <a:ext cx="51133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Arial" charset="0"/>
              </a:rPr>
              <a:t>45 + 23 + 25 + 77 = </a:t>
            </a:r>
          </a:p>
        </p:txBody>
      </p:sp>
      <p:sp>
        <p:nvSpPr>
          <p:cNvPr id="16390" name="Прямоугольник 12"/>
          <p:cNvSpPr>
            <a:spLocks noChangeArrowheads="1"/>
          </p:cNvSpPr>
          <p:nvPr/>
        </p:nvSpPr>
        <p:spPr bwMode="auto">
          <a:xfrm>
            <a:off x="2627313" y="3105150"/>
            <a:ext cx="662463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Arial" charset="0"/>
              </a:rPr>
              <a:t>158 + 433 + 12 + 67 =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596188" y="2008188"/>
            <a:ext cx="20510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4400" b="1">
                <a:solidFill>
                  <a:srgbClr val="C00000"/>
                </a:solidFill>
                <a:latin typeface="Arial" charset="0"/>
              </a:rPr>
              <a:t>170 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2124075" y="4054475"/>
            <a:ext cx="70199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Arial" charset="0"/>
              </a:rPr>
              <a:t>= (158 + 12) + (433 + 67) =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468313" y="5010150"/>
            <a:ext cx="390683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2060"/>
                </a:solidFill>
                <a:latin typeface="Arial" charset="0"/>
              </a:rPr>
              <a:t>= 170 + 500 =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067175" y="5008563"/>
            <a:ext cx="2051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4400" b="1">
                <a:solidFill>
                  <a:srgbClr val="C00000"/>
                </a:solidFill>
                <a:latin typeface="Arial" charset="0"/>
              </a:rPr>
              <a:t>670</a:t>
            </a:r>
            <a:r>
              <a:rPr lang="ru-RU" sz="4400" b="1">
                <a:solidFill>
                  <a:srgbClr val="FFFF00"/>
                </a:solidFill>
                <a:latin typeface="Arial" charset="0"/>
              </a:rPr>
              <a:t> </a:t>
            </a:r>
          </a:p>
        </p:txBody>
      </p:sp>
      <p:pic>
        <p:nvPicPr>
          <p:cNvPr id="16395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12725"/>
            <a:ext cx="1582737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1267" y="1988840"/>
            <a:ext cx="864096" cy="8640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+ 999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68767" y="1124744"/>
            <a:ext cx="864096" cy="8640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1124744"/>
            <a:ext cx="864096" cy="8640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 45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16736" y="1988840"/>
            <a:ext cx="864096" cy="8640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16736" y="2852936"/>
            <a:ext cx="864096" cy="8640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104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461267" y="2852936"/>
            <a:ext cx="864096" cy="8640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86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2852936"/>
            <a:ext cx="864096" cy="8640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235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19672" y="1988840"/>
            <a:ext cx="864096" cy="8640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23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314016" y="1124744"/>
            <a:ext cx="864096" cy="86409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147</a:t>
            </a:r>
          </a:p>
        </p:txBody>
      </p:sp>
      <p:sp>
        <p:nvSpPr>
          <p:cNvPr id="13" name="Овальная выноска 12"/>
          <p:cNvSpPr/>
          <p:nvPr/>
        </p:nvSpPr>
        <p:spPr>
          <a:xfrm>
            <a:off x="3028704" y="4797152"/>
            <a:ext cx="3168352" cy="1744482"/>
          </a:xfrm>
          <a:prstGeom prst="wedgeEllipseCallout">
            <a:avLst>
              <a:gd name="adj1" fmla="val 84426"/>
              <a:gd name="adj2" fmla="val -2711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 быстро найти сумму чисел?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55576" y="3717032"/>
            <a:ext cx="86409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1234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55576" y="1988840"/>
            <a:ext cx="86409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1022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55576" y="260648"/>
            <a:ext cx="86409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1044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180832" y="3717032"/>
            <a:ext cx="86409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1103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180832" y="1988840"/>
            <a:ext cx="86409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1019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180832" y="263714"/>
            <a:ext cx="86409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1146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468767" y="263714"/>
            <a:ext cx="86409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1012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468767" y="3726194"/>
            <a:ext cx="86409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1085</a:t>
            </a:r>
          </a:p>
        </p:txBody>
      </p:sp>
      <p:pic>
        <p:nvPicPr>
          <p:cNvPr id="17464" name="Picture 10" descr="C:\Users\Vilkova\AppData\Local\Microsoft\Windows\Temporary Internet Files\Content.IE5\YZICUEP7\MC9003490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4170363"/>
            <a:ext cx="1533525" cy="218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55650" y="430213"/>
            <a:ext cx="2159000" cy="2736850"/>
            <a:chOff x="567" y="935"/>
            <a:chExt cx="1360" cy="1724"/>
          </a:xfrm>
        </p:grpSpPr>
        <p:sp>
          <p:nvSpPr>
            <p:cNvPr id="3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703" y="2205"/>
              <a:ext cx="1179" cy="45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10209</a:t>
              </a:r>
            </a:p>
          </p:txBody>
        </p:sp>
        <p:sp>
          <p:nvSpPr>
            <p:cNvPr id="4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567" y="1298"/>
              <a:ext cx="272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+</a:t>
              </a:r>
            </a:p>
          </p:txBody>
        </p:sp>
        <p:sp>
          <p:nvSpPr>
            <p:cNvPr id="5" name="WordArt 12"/>
            <p:cNvSpPr>
              <a:spLocks noChangeArrowheads="1" noChangeShapeType="1" noTextEdit="1"/>
            </p:cNvSpPr>
            <p:nvPr/>
          </p:nvSpPr>
          <p:spPr bwMode="auto">
            <a:xfrm flipV="1">
              <a:off x="703" y="2069"/>
              <a:ext cx="1224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_______</a:t>
              </a:r>
            </a:p>
          </p:txBody>
        </p:sp>
        <p:sp>
          <p:nvSpPr>
            <p:cNvPr id="6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975" y="935"/>
              <a:ext cx="907" cy="10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*5*8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5*3*</a:t>
              </a:r>
            </a:p>
          </p:txBody>
        </p: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4271963" y="479425"/>
            <a:ext cx="3455987" cy="2665413"/>
            <a:chOff x="1882" y="1933"/>
            <a:chExt cx="2177" cy="1679"/>
          </a:xfrm>
        </p:grpSpPr>
        <p:sp>
          <p:nvSpPr>
            <p:cNvPr id="8" name="WordArt 6"/>
            <p:cNvSpPr>
              <a:spLocks noChangeArrowheads="1" noChangeShapeType="1" noTextEdit="1"/>
            </p:cNvSpPr>
            <p:nvPr/>
          </p:nvSpPr>
          <p:spPr bwMode="auto">
            <a:xfrm>
              <a:off x="2290" y="1933"/>
              <a:ext cx="1724" cy="10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750*814*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*2*6*9*1</a:t>
              </a:r>
            </a:p>
          </p:txBody>
        </p:sp>
        <p:sp>
          <p:nvSpPr>
            <p:cNvPr id="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882" y="2341"/>
              <a:ext cx="272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+</a:t>
              </a:r>
            </a:p>
          </p:txBody>
        </p:sp>
        <p:sp>
          <p:nvSpPr>
            <p:cNvPr id="10" name="WordArt 8"/>
            <p:cNvSpPr>
              <a:spLocks noChangeArrowheads="1" noChangeShapeType="1" noTextEdit="1"/>
            </p:cNvSpPr>
            <p:nvPr/>
          </p:nvSpPr>
          <p:spPr bwMode="auto">
            <a:xfrm flipV="1">
              <a:off x="1973" y="3067"/>
              <a:ext cx="2086" cy="4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_______</a:t>
              </a:r>
            </a:p>
          </p:txBody>
        </p:sp>
        <p:sp>
          <p:nvSpPr>
            <p:cNvPr id="11" name="WordArt 9"/>
            <p:cNvSpPr>
              <a:spLocks noChangeArrowheads="1" noChangeShapeType="1" noTextEdit="1"/>
            </p:cNvSpPr>
            <p:nvPr/>
          </p:nvSpPr>
          <p:spPr bwMode="auto">
            <a:xfrm>
              <a:off x="2018" y="3203"/>
              <a:ext cx="1995" cy="40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3600" b="1" kern="1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latin typeface="Arial" pitchFamily="34" charset="0"/>
                  <a:cs typeface="Arial" pitchFamily="34" charset="0"/>
                </a:rPr>
                <a:t>10*597*75</a:t>
              </a:r>
            </a:p>
          </p:txBody>
        </p:sp>
      </p:grpSp>
      <p:sp>
        <p:nvSpPr>
          <p:cNvPr id="13" name="Овальная выноска 12"/>
          <p:cNvSpPr/>
          <p:nvPr/>
        </p:nvSpPr>
        <p:spPr>
          <a:xfrm>
            <a:off x="511162" y="4509120"/>
            <a:ext cx="5798800" cy="1960506"/>
          </a:xfrm>
          <a:prstGeom prst="wedgeEllipseCallout">
            <a:avLst>
              <a:gd name="adj1" fmla="val 66757"/>
              <a:gd name="adj2" fmla="val -25424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Замените звёздочки так, чтобы получились правильно выполненные примеры</a:t>
            </a:r>
          </a:p>
        </p:txBody>
      </p:sp>
      <p:sp>
        <p:nvSpPr>
          <p:cNvPr id="14" name="WordArt 16"/>
          <p:cNvSpPr>
            <a:spLocks noChangeArrowheads="1" noChangeShapeType="1" noTextEdit="1"/>
          </p:cNvSpPr>
          <p:nvPr/>
        </p:nvSpPr>
        <p:spPr bwMode="auto">
          <a:xfrm>
            <a:off x="1832252" y="1437527"/>
            <a:ext cx="291029" cy="617934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5" name="WordArt 17"/>
          <p:cNvSpPr>
            <a:spLocks noChangeArrowheads="1" noChangeShapeType="1" noTextEdit="1"/>
          </p:cNvSpPr>
          <p:nvPr/>
        </p:nvSpPr>
        <p:spPr bwMode="auto">
          <a:xfrm>
            <a:off x="2570983" y="1437527"/>
            <a:ext cx="272229" cy="617934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" name="WordArt 18"/>
          <p:cNvSpPr>
            <a:spLocks noChangeArrowheads="1" noChangeShapeType="1" noTextEdit="1"/>
          </p:cNvSpPr>
          <p:nvPr/>
        </p:nvSpPr>
        <p:spPr bwMode="auto">
          <a:xfrm>
            <a:off x="2123281" y="417664"/>
            <a:ext cx="322916" cy="600396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7" name="WordArt 19"/>
          <p:cNvSpPr>
            <a:spLocks noChangeArrowheads="1" noChangeShapeType="1" noTextEdit="1"/>
          </p:cNvSpPr>
          <p:nvPr/>
        </p:nvSpPr>
        <p:spPr bwMode="auto">
          <a:xfrm>
            <a:off x="7420428" y="461035"/>
            <a:ext cx="312285" cy="658811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8" name="WordArt 20"/>
          <p:cNvSpPr>
            <a:spLocks noChangeArrowheads="1" noChangeShapeType="1" noTextEdit="1"/>
          </p:cNvSpPr>
          <p:nvPr/>
        </p:nvSpPr>
        <p:spPr bwMode="auto">
          <a:xfrm>
            <a:off x="6017267" y="461035"/>
            <a:ext cx="275583" cy="658811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9" name="WordArt 21"/>
          <p:cNvSpPr>
            <a:spLocks noChangeArrowheads="1" noChangeShapeType="1" noTextEdit="1"/>
          </p:cNvSpPr>
          <p:nvPr/>
        </p:nvSpPr>
        <p:spPr bwMode="auto">
          <a:xfrm>
            <a:off x="5241248" y="2508251"/>
            <a:ext cx="266855" cy="649288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20" name="WordArt 22"/>
          <p:cNvSpPr>
            <a:spLocks noChangeArrowheads="1" noChangeShapeType="1" noTextEdit="1"/>
          </p:cNvSpPr>
          <p:nvPr/>
        </p:nvSpPr>
        <p:spPr bwMode="auto">
          <a:xfrm>
            <a:off x="6914415" y="1511301"/>
            <a:ext cx="321879" cy="598963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1" name="WordArt 23"/>
          <p:cNvSpPr>
            <a:spLocks noChangeArrowheads="1" noChangeShapeType="1" noTextEdit="1"/>
          </p:cNvSpPr>
          <p:nvPr/>
        </p:nvSpPr>
        <p:spPr bwMode="auto">
          <a:xfrm>
            <a:off x="6292851" y="1511301"/>
            <a:ext cx="295374" cy="609459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22" name="WordArt 24"/>
          <p:cNvSpPr>
            <a:spLocks noChangeArrowheads="1" noChangeShapeType="1" noTextEdit="1"/>
          </p:cNvSpPr>
          <p:nvPr/>
        </p:nvSpPr>
        <p:spPr bwMode="auto">
          <a:xfrm>
            <a:off x="5650233" y="1511301"/>
            <a:ext cx="281660" cy="609459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3" name="WordArt 25"/>
          <p:cNvSpPr>
            <a:spLocks noChangeArrowheads="1" noChangeShapeType="1" noTextEdit="1"/>
          </p:cNvSpPr>
          <p:nvPr/>
        </p:nvSpPr>
        <p:spPr bwMode="auto">
          <a:xfrm>
            <a:off x="4937231" y="1515622"/>
            <a:ext cx="304018" cy="593514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4" name="WordArt 26"/>
          <p:cNvSpPr>
            <a:spLocks noChangeArrowheads="1" noChangeShapeType="1" noTextEdit="1"/>
          </p:cNvSpPr>
          <p:nvPr/>
        </p:nvSpPr>
        <p:spPr bwMode="auto">
          <a:xfrm>
            <a:off x="6633678" y="2465785"/>
            <a:ext cx="280737" cy="636834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5" name="WordArt 27"/>
          <p:cNvSpPr>
            <a:spLocks noChangeArrowheads="1" noChangeShapeType="1" noTextEdit="1"/>
          </p:cNvSpPr>
          <p:nvPr/>
        </p:nvSpPr>
        <p:spPr bwMode="auto">
          <a:xfrm>
            <a:off x="1272698" y="417664"/>
            <a:ext cx="371615" cy="607209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</a:p>
        </p:txBody>
      </p:sp>
      <p:pic>
        <p:nvPicPr>
          <p:cNvPr id="18451" name="Picture 10" descr="C:\Users\Vilkova\AppData\Local\Microsoft\Windows\Temporary Internet Files\Content.IE5\YZICUEP7\MC9003490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4076700"/>
            <a:ext cx="1604963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1"/>
          <p:cNvSpPr>
            <a:spLocks noChangeArrowheads="1"/>
          </p:cNvSpPr>
          <p:nvPr/>
        </p:nvSpPr>
        <p:spPr bwMode="auto">
          <a:xfrm>
            <a:off x="179388" y="319088"/>
            <a:ext cx="878522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133187"/>
                </a:solidFill>
                <a:latin typeface="Arial" charset="0"/>
              </a:rPr>
              <a:t>Интернет-источники</a:t>
            </a:r>
          </a:p>
          <a:p>
            <a:endParaRPr lang="ru-RU" sz="1600" dirty="0">
              <a:latin typeface="Arial" charset="0"/>
            </a:endParaRPr>
          </a:p>
          <a:p>
            <a:endParaRPr lang="ru-RU" sz="1600" dirty="0">
              <a:latin typeface="Arial" charset="0"/>
            </a:endParaRPr>
          </a:p>
          <a:p>
            <a:r>
              <a:rPr lang="en-US" sz="1600" dirty="0">
                <a:latin typeface="Arial" charset="0"/>
              </a:rPr>
              <a:t>http://</a:t>
            </a:r>
            <a:r>
              <a:rPr lang="en-US" sz="1600" dirty="0" smtClean="0">
                <a:latin typeface="Arial" charset="0"/>
              </a:rPr>
              <a:t>office.microsoft.com/ru/images/results.aspx?qu</a:t>
            </a:r>
            <a:r>
              <a:rPr lang="en-US" sz="1600" dirty="0">
                <a:latin typeface="Arial" charset="0"/>
              </a:rPr>
              <a:t>=%D0%BA%D0%BD%D0%B8%D0%B3%D0%B0&amp;ex=2#ai:MC900434810|mt:1|</a:t>
            </a:r>
            <a:r>
              <a:rPr lang="ru-RU" sz="1600" dirty="0">
                <a:latin typeface="Arial" charset="0"/>
              </a:rPr>
              <a:t> (книги</a:t>
            </a:r>
            <a:r>
              <a:rPr lang="ru-RU" sz="1600" dirty="0" smtClean="0">
                <a:latin typeface="Arial" charset="0"/>
              </a:rPr>
              <a:t>)</a:t>
            </a:r>
          </a:p>
          <a:p>
            <a:endParaRPr lang="ru-RU" sz="1600" dirty="0">
              <a:latin typeface="Arial" charset="0"/>
            </a:endParaRPr>
          </a:p>
          <a:p>
            <a:r>
              <a:rPr lang="ru-RU" sz="1600" dirty="0">
                <a:latin typeface="Arial" charset="0"/>
              </a:rPr>
              <a:t>http://</a:t>
            </a:r>
            <a:r>
              <a:rPr lang="ru-RU" sz="1600" dirty="0" smtClean="0">
                <a:latin typeface="Arial" charset="0"/>
              </a:rPr>
              <a:t>office.microsoft.com/ru/images/results.aspx?qu</a:t>
            </a:r>
            <a:r>
              <a:rPr lang="ru-RU" sz="1600" dirty="0">
                <a:latin typeface="Arial" charset="0"/>
              </a:rPr>
              <a:t>=%D0%B4%D0%B5%D0%B2%D0%BE%D1%87%D0%BA%D0%B0&amp;ex=2#ai:MC900349093|mt:1| (</a:t>
            </a:r>
            <a:r>
              <a:rPr lang="ru-RU" sz="1600">
                <a:latin typeface="Arial" charset="0"/>
              </a:rPr>
              <a:t>девочка</a:t>
            </a:r>
            <a:r>
              <a:rPr lang="ru-RU" sz="1600" smtClean="0">
                <a:latin typeface="Arial" charset="0"/>
              </a:rPr>
              <a:t>)</a:t>
            </a:r>
          </a:p>
          <a:p>
            <a:endParaRPr lang="ru-RU" sz="1600" dirty="0">
              <a:latin typeface="Arial" charset="0"/>
            </a:endParaRPr>
          </a:p>
          <a:p>
            <a:r>
              <a:rPr lang="ru-RU" sz="1600" dirty="0">
                <a:latin typeface="Arial" charset="0"/>
              </a:rPr>
              <a:t>http://</a:t>
            </a:r>
            <a:r>
              <a:rPr lang="ru-RU" sz="1600" dirty="0" smtClean="0">
                <a:latin typeface="Arial" charset="0"/>
              </a:rPr>
              <a:t>office.microsoft.com/ru/images/results.aspx?qu</a:t>
            </a:r>
            <a:r>
              <a:rPr lang="ru-RU" sz="1600" dirty="0">
                <a:latin typeface="Arial" charset="0"/>
              </a:rPr>
              <a:t>=%D0%BC%D0%B0%D0%BB%D1%8C%D1%87%D0%B8%D0%BA&amp;ex=1#ai:MC900349097|mt:1| (мальчик)</a:t>
            </a:r>
          </a:p>
          <a:p>
            <a:endParaRPr lang="ru-RU" sz="16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1771650" y="332656"/>
            <a:ext cx="6557832" cy="2864763"/>
          </a:xfrm>
          <a:prstGeom prst="wedgeEllipseCallout">
            <a:avLst>
              <a:gd name="adj1" fmla="val -50509"/>
              <a:gd name="adj2" fmla="val 9170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Сложение</a:t>
            </a:r>
            <a:r>
              <a:rPr lang="ru-RU" sz="2500" dirty="0">
                <a:latin typeface="Arial" pitchFamily="34" charset="0"/>
                <a:cs typeface="Arial" pitchFamily="34" charset="0"/>
              </a:rPr>
              <a:t> – одно </a:t>
            </a:r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 smtClean="0">
                <a:latin typeface="Arial" pitchFamily="34" charset="0"/>
                <a:cs typeface="Arial" pitchFamily="34" charset="0"/>
              </a:rPr>
              <a:t>из </a:t>
            </a:r>
            <a:r>
              <a:rPr lang="ru-RU" sz="2500" dirty="0">
                <a:latin typeface="Arial" pitchFamily="34" charset="0"/>
                <a:cs typeface="Arial" pitchFamily="34" charset="0"/>
              </a:rPr>
              <a:t>арифметических действий.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С его помощью можно найти последующее число для любого натурального числа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2267744" y="3951955"/>
            <a:ext cx="4537075" cy="1511300"/>
          </a:xfrm>
          <a:prstGeom prst="wedgeEllipseCallout">
            <a:avLst>
              <a:gd name="adj1" fmla="val 60895"/>
              <a:gd name="adj2" fmla="val 36409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Ребята, как мы можем это сделать?</a:t>
            </a:r>
          </a:p>
        </p:txBody>
      </p:sp>
      <p:pic>
        <p:nvPicPr>
          <p:cNvPr id="3080" name="Picture 10" descr="C:\Users\Vilkova\AppData\Local\Microsoft\Windows\Temporary Internet Files\Content.IE5\YZICUEP7\MC9003490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076700"/>
            <a:ext cx="1757363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3951288"/>
            <a:ext cx="1662112" cy="254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ьная выноска 3"/>
          <p:cNvSpPr/>
          <p:nvPr/>
        </p:nvSpPr>
        <p:spPr>
          <a:xfrm>
            <a:off x="1547664" y="188640"/>
            <a:ext cx="5916662" cy="2304256"/>
          </a:xfrm>
          <a:prstGeom prst="wedgeEllipseCallout">
            <a:avLst>
              <a:gd name="adj1" fmla="val -42385"/>
              <a:gd name="adj2" fmla="val 128689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Если прибавить </a:t>
            </a:r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 smtClean="0">
                <a:latin typeface="Arial" pitchFamily="34" charset="0"/>
                <a:cs typeface="Arial" pitchFamily="34" charset="0"/>
              </a:rPr>
              <a:t>к </a:t>
            </a:r>
            <a:r>
              <a:rPr lang="ru-RU" sz="2500" dirty="0">
                <a:latin typeface="Arial" pitchFamily="34" charset="0"/>
                <a:cs typeface="Arial" pitchFamily="34" charset="0"/>
              </a:rPr>
              <a:t>натуральному числу единицу, то получится следующее за ним число</a:t>
            </a:r>
          </a:p>
        </p:txBody>
      </p:sp>
      <p:sp>
        <p:nvSpPr>
          <p:cNvPr id="5" name="WordArt 8"/>
          <p:cNvSpPr>
            <a:spLocks noChangeArrowheads="1" noChangeShapeType="1" noTextEdit="1"/>
          </p:cNvSpPr>
          <p:nvPr/>
        </p:nvSpPr>
        <p:spPr bwMode="auto">
          <a:xfrm>
            <a:off x="5436096" y="2587533"/>
            <a:ext cx="316815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5 + 1 = 6</a:t>
            </a:r>
          </a:p>
        </p:txBody>
      </p:sp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>
            <a:off x="5364162" y="3520872"/>
            <a:ext cx="3240086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4 +    = 5</a:t>
            </a:r>
          </a:p>
        </p:txBody>
      </p:sp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>
            <a:off x="5003059" y="4480128"/>
            <a:ext cx="36002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+ 1 = 10</a:t>
            </a:r>
          </a:p>
        </p:txBody>
      </p:sp>
      <p:sp>
        <p:nvSpPr>
          <p:cNvPr id="8" name="WordArt 13"/>
          <p:cNvSpPr>
            <a:spLocks noChangeArrowheads="1" noChangeShapeType="1" noTextEdit="1"/>
          </p:cNvSpPr>
          <p:nvPr/>
        </p:nvSpPr>
        <p:spPr bwMode="auto">
          <a:xfrm>
            <a:off x="3779912" y="5506330"/>
            <a:ext cx="48243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    + 1 = 346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677870" y="3301171"/>
            <a:ext cx="61266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113982" y="4260427"/>
            <a:ext cx="61266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587584" y="5286629"/>
            <a:ext cx="146867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345</a:t>
            </a:r>
          </a:p>
        </p:txBody>
      </p:sp>
      <p:pic>
        <p:nvPicPr>
          <p:cNvPr id="4108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951288"/>
            <a:ext cx="1663700" cy="254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841375" y="1209675"/>
            <a:ext cx="6048375" cy="1323975"/>
          </a:xfrm>
          <a:prstGeom prst="rect">
            <a:avLst/>
          </a:prstGeom>
          <a:noFill/>
          <a:ln w="9525">
            <a:solidFill>
              <a:srgbClr val="13318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8000" b="1">
                <a:solidFill>
                  <a:srgbClr val="002060"/>
                </a:solidFill>
                <a:latin typeface="Arial" charset="0"/>
              </a:rPr>
              <a:t>35 + 12 =      </a:t>
            </a:r>
            <a:endParaRPr lang="ru-RU" sz="80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7" name="Овальная выноска 16"/>
          <p:cNvSpPr/>
          <p:nvPr/>
        </p:nvSpPr>
        <p:spPr>
          <a:xfrm>
            <a:off x="1474915" y="2924944"/>
            <a:ext cx="5437112" cy="2338757"/>
          </a:xfrm>
          <a:prstGeom prst="wedgeEllipseCallout">
            <a:avLst>
              <a:gd name="adj1" fmla="val 64269"/>
              <a:gd name="adj2" fmla="val 2387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Числа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35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слагаемые.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Число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47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сумма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364163" y="1209675"/>
            <a:ext cx="14398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8000" b="1">
                <a:solidFill>
                  <a:srgbClr val="FFFF00"/>
                </a:solidFill>
                <a:latin typeface="Arial" charset="0"/>
              </a:rPr>
              <a:t>47</a:t>
            </a:r>
          </a:p>
        </p:txBody>
      </p:sp>
      <p:pic>
        <p:nvPicPr>
          <p:cNvPr id="5127" name="Picture 10" descr="C:\Users\Vilkova\AppData\Local\Microsoft\Windows\Temporary Internet Files\Content.IE5\YZICUEP7\MC9003490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076700"/>
            <a:ext cx="1757363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28588" y="620713"/>
            <a:ext cx="6553200" cy="914400"/>
            <a:chOff x="476" y="2387"/>
            <a:chExt cx="4128" cy="576"/>
          </a:xfrm>
        </p:grpSpPr>
        <p:sp>
          <p:nvSpPr>
            <p:cNvPr id="6168" name="Rectangle 7"/>
            <p:cNvSpPr>
              <a:spLocks noChangeArrowheads="1"/>
            </p:cNvSpPr>
            <p:nvPr/>
          </p:nvSpPr>
          <p:spPr bwMode="auto"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b="1" i="1">
                <a:latin typeface="Georgia" pitchFamily="18" charset="0"/>
              </a:endParaRPr>
            </a:p>
            <a:p>
              <a:r>
                <a:rPr lang="ru-RU" sz="2400" b="1">
                  <a:latin typeface="Times New Roman" pitchFamily="18" charset="0"/>
                </a:rPr>
                <a:t>0        1        2       3       4        5       6        7        </a:t>
              </a:r>
              <a:r>
                <a:rPr lang="ru-RU" sz="2400" b="1" i="1">
                  <a:latin typeface="Times New Roman" pitchFamily="18" charset="0"/>
                </a:rPr>
                <a:t>х</a:t>
              </a:r>
              <a:endParaRPr lang="ru-RU" sz="2400" b="1" i="1">
                <a:latin typeface="Georgia" pitchFamily="18" charset="0"/>
              </a:endParaRPr>
            </a:p>
          </p:txBody>
        </p:sp>
        <p:sp>
          <p:nvSpPr>
            <p:cNvPr id="6169" name="Freeform 8"/>
            <p:cNvSpPr>
              <a:spLocks/>
            </p:cNvSpPr>
            <p:nvPr/>
          </p:nvSpPr>
          <p:spPr bwMode="auto">
            <a:xfrm>
              <a:off x="595" y="2659"/>
              <a:ext cx="3715" cy="1"/>
            </a:xfrm>
            <a:custGeom>
              <a:avLst/>
              <a:gdLst>
                <a:gd name="T0" fmla="*/ 0 w 3715"/>
                <a:gd name="T1" fmla="*/ 0 h 1"/>
                <a:gd name="T2" fmla="*/ 3715 w 3715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0" name="Line 9"/>
            <p:cNvSpPr>
              <a:spLocks noChangeShapeType="1"/>
            </p:cNvSpPr>
            <p:nvPr/>
          </p:nvSpPr>
          <p:spPr bwMode="auto">
            <a:xfrm>
              <a:off x="612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1" name="Line 10"/>
            <p:cNvSpPr>
              <a:spLocks noChangeShapeType="1"/>
            </p:cNvSpPr>
            <p:nvPr/>
          </p:nvSpPr>
          <p:spPr bwMode="auto">
            <a:xfrm>
              <a:off x="106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2" name="Line 11"/>
            <p:cNvSpPr>
              <a:spLocks noChangeShapeType="1"/>
            </p:cNvSpPr>
            <p:nvPr/>
          </p:nvSpPr>
          <p:spPr bwMode="auto">
            <a:xfrm>
              <a:off x="1519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3" name="Line 12"/>
            <p:cNvSpPr>
              <a:spLocks noChangeShapeType="1"/>
            </p:cNvSpPr>
            <p:nvPr/>
          </p:nvSpPr>
          <p:spPr bwMode="auto">
            <a:xfrm>
              <a:off x="1973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4" name="Line 13"/>
            <p:cNvSpPr>
              <a:spLocks noChangeShapeType="1"/>
            </p:cNvSpPr>
            <p:nvPr/>
          </p:nvSpPr>
          <p:spPr bwMode="auto">
            <a:xfrm>
              <a:off x="242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5" name="Line 14"/>
            <p:cNvSpPr>
              <a:spLocks noChangeShapeType="1"/>
            </p:cNvSpPr>
            <p:nvPr/>
          </p:nvSpPr>
          <p:spPr bwMode="auto">
            <a:xfrm>
              <a:off x="2880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6" name="Line 15"/>
            <p:cNvSpPr>
              <a:spLocks noChangeShapeType="1"/>
            </p:cNvSpPr>
            <p:nvPr/>
          </p:nvSpPr>
          <p:spPr bwMode="auto">
            <a:xfrm>
              <a:off x="3334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7" name="Line 16"/>
            <p:cNvSpPr>
              <a:spLocks noChangeShapeType="1"/>
            </p:cNvSpPr>
            <p:nvPr/>
          </p:nvSpPr>
          <p:spPr bwMode="auto">
            <a:xfrm>
              <a:off x="3787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" name="Овальная выноска 13"/>
          <p:cNvSpPr/>
          <p:nvPr/>
        </p:nvSpPr>
        <p:spPr>
          <a:xfrm>
            <a:off x="1465422" y="4509120"/>
            <a:ext cx="4896544" cy="1944216"/>
          </a:xfrm>
          <a:prstGeom prst="wedgeEllipseCallout">
            <a:avLst>
              <a:gd name="adj1" fmla="val 67368"/>
              <a:gd name="adj2" fmla="val -21718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latin typeface="Arial" pitchFamily="34" charset="0"/>
                <a:cs typeface="Arial" pitchFamily="34" charset="0"/>
              </a:rPr>
              <a:t>Сложение чисел можно изобразить </a:t>
            </a:r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spc="-150" dirty="0" smtClean="0">
                <a:latin typeface="Arial" pitchFamily="34" charset="0"/>
                <a:cs typeface="Arial" pitchFamily="34" charset="0"/>
              </a:rPr>
              <a:t>на координатном </a:t>
            </a:r>
            <a:r>
              <a:rPr lang="ru-RU" sz="2500" spc="-150" dirty="0">
                <a:latin typeface="Arial" pitchFamily="34" charset="0"/>
                <a:cs typeface="Arial" pitchFamily="34" charset="0"/>
              </a:rPr>
              <a:t>луче</a:t>
            </a:r>
          </a:p>
        </p:txBody>
      </p:sp>
      <p:sp>
        <p:nvSpPr>
          <p:cNvPr id="15" name="Freeform 17"/>
          <p:cNvSpPr>
            <a:spLocks/>
          </p:cNvSpPr>
          <p:nvPr/>
        </p:nvSpPr>
        <p:spPr bwMode="auto">
          <a:xfrm>
            <a:off x="1090613" y="620713"/>
            <a:ext cx="2854325" cy="395287"/>
          </a:xfrm>
          <a:custGeom>
            <a:avLst/>
            <a:gdLst>
              <a:gd name="T0" fmla="*/ 2147483647 w 1344"/>
              <a:gd name="T1" fmla="*/ 2147483647 h 249"/>
              <a:gd name="T2" fmla="*/ 2147483647 w 1344"/>
              <a:gd name="T3" fmla="*/ 2147483647 h 249"/>
              <a:gd name="T4" fmla="*/ 2147483647 w 1344"/>
              <a:gd name="T5" fmla="*/ 2147483647 h 249"/>
              <a:gd name="T6" fmla="*/ 2147483647 w 1344"/>
              <a:gd name="T7" fmla="*/ 2147483647 h 249"/>
              <a:gd name="T8" fmla="*/ 0 w 1344"/>
              <a:gd name="T9" fmla="*/ 2147483647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179638" y="23813"/>
            <a:ext cx="1022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FFFF00"/>
                </a:solidFill>
                <a:latin typeface="Arial" charset="0"/>
              </a:rPr>
              <a:t>+ 4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38125" y="1660525"/>
            <a:ext cx="24844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4400" b="1">
                <a:solidFill>
                  <a:srgbClr val="002060"/>
                </a:solidFill>
                <a:latin typeface="Arial" charset="0"/>
              </a:rPr>
              <a:t>1 + 4 = 5</a:t>
            </a:r>
          </a:p>
        </p:txBody>
      </p:sp>
      <p:grpSp>
        <p:nvGrpSpPr>
          <p:cNvPr id="18" name="Group 6"/>
          <p:cNvGrpSpPr>
            <a:grpSpLocks/>
          </p:cNvGrpSpPr>
          <p:nvPr/>
        </p:nvGrpSpPr>
        <p:grpSpPr bwMode="auto">
          <a:xfrm>
            <a:off x="128588" y="2843213"/>
            <a:ext cx="6553200" cy="914400"/>
            <a:chOff x="476" y="2387"/>
            <a:chExt cx="4128" cy="576"/>
          </a:xfrm>
        </p:grpSpPr>
        <p:sp>
          <p:nvSpPr>
            <p:cNvPr id="6158" name="Rectangle 7"/>
            <p:cNvSpPr>
              <a:spLocks noChangeArrowheads="1"/>
            </p:cNvSpPr>
            <p:nvPr/>
          </p:nvSpPr>
          <p:spPr bwMode="auto"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b="1" i="1">
                <a:latin typeface="Georgia" pitchFamily="18" charset="0"/>
              </a:endParaRPr>
            </a:p>
            <a:p>
              <a:r>
                <a:rPr lang="ru-RU" sz="2400" b="1">
                  <a:latin typeface="Times New Roman" pitchFamily="18" charset="0"/>
                </a:rPr>
                <a:t>0        1        2       3       4        5       6        7        </a:t>
              </a:r>
              <a:r>
                <a:rPr lang="ru-RU" sz="2400" b="1" i="1">
                  <a:latin typeface="Times New Roman" pitchFamily="18" charset="0"/>
                </a:rPr>
                <a:t>х</a:t>
              </a:r>
              <a:endParaRPr lang="ru-RU" sz="2400" b="1" i="1">
                <a:latin typeface="Georgia" pitchFamily="18" charset="0"/>
              </a:endParaRPr>
            </a:p>
          </p:txBody>
        </p:sp>
        <p:sp>
          <p:nvSpPr>
            <p:cNvPr id="6159" name="Freeform 8"/>
            <p:cNvSpPr>
              <a:spLocks/>
            </p:cNvSpPr>
            <p:nvPr/>
          </p:nvSpPr>
          <p:spPr bwMode="auto">
            <a:xfrm>
              <a:off x="595" y="2659"/>
              <a:ext cx="3715" cy="1"/>
            </a:xfrm>
            <a:custGeom>
              <a:avLst/>
              <a:gdLst>
                <a:gd name="T0" fmla="*/ 0 w 3715"/>
                <a:gd name="T1" fmla="*/ 0 h 1"/>
                <a:gd name="T2" fmla="*/ 3715 w 3715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0" name="Line 9"/>
            <p:cNvSpPr>
              <a:spLocks noChangeShapeType="1"/>
            </p:cNvSpPr>
            <p:nvPr/>
          </p:nvSpPr>
          <p:spPr bwMode="auto">
            <a:xfrm>
              <a:off x="612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1" name="Line 10"/>
            <p:cNvSpPr>
              <a:spLocks noChangeShapeType="1"/>
            </p:cNvSpPr>
            <p:nvPr/>
          </p:nvSpPr>
          <p:spPr bwMode="auto">
            <a:xfrm>
              <a:off x="106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2" name="Line 11"/>
            <p:cNvSpPr>
              <a:spLocks noChangeShapeType="1"/>
            </p:cNvSpPr>
            <p:nvPr/>
          </p:nvSpPr>
          <p:spPr bwMode="auto">
            <a:xfrm>
              <a:off x="1519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3" name="Line 12"/>
            <p:cNvSpPr>
              <a:spLocks noChangeShapeType="1"/>
            </p:cNvSpPr>
            <p:nvPr/>
          </p:nvSpPr>
          <p:spPr bwMode="auto">
            <a:xfrm>
              <a:off x="1973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4" name="Line 13"/>
            <p:cNvSpPr>
              <a:spLocks noChangeShapeType="1"/>
            </p:cNvSpPr>
            <p:nvPr/>
          </p:nvSpPr>
          <p:spPr bwMode="auto">
            <a:xfrm>
              <a:off x="242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5" name="Line 14"/>
            <p:cNvSpPr>
              <a:spLocks noChangeShapeType="1"/>
            </p:cNvSpPr>
            <p:nvPr/>
          </p:nvSpPr>
          <p:spPr bwMode="auto">
            <a:xfrm>
              <a:off x="2880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6" name="Line 15"/>
            <p:cNvSpPr>
              <a:spLocks noChangeShapeType="1"/>
            </p:cNvSpPr>
            <p:nvPr/>
          </p:nvSpPr>
          <p:spPr bwMode="auto">
            <a:xfrm>
              <a:off x="3334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7" name="Line 16"/>
            <p:cNvSpPr>
              <a:spLocks noChangeShapeType="1"/>
            </p:cNvSpPr>
            <p:nvPr/>
          </p:nvSpPr>
          <p:spPr bwMode="auto">
            <a:xfrm>
              <a:off x="3787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" name="Freeform 17"/>
          <p:cNvSpPr>
            <a:spLocks/>
          </p:cNvSpPr>
          <p:nvPr/>
        </p:nvSpPr>
        <p:spPr bwMode="auto">
          <a:xfrm>
            <a:off x="1784350" y="2903538"/>
            <a:ext cx="2166938" cy="355600"/>
          </a:xfrm>
          <a:custGeom>
            <a:avLst/>
            <a:gdLst>
              <a:gd name="T0" fmla="*/ 2147483647 w 1344"/>
              <a:gd name="T1" fmla="*/ 2147483647 h 249"/>
              <a:gd name="T2" fmla="*/ 2147483647 w 1344"/>
              <a:gd name="T3" fmla="*/ 2147483647 h 249"/>
              <a:gd name="T4" fmla="*/ 2147483647 w 1344"/>
              <a:gd name="T5" fmla="*/ 2147483647 h 249"/>
              <a:gd name="T6" fmla="*/ 2147483647 w 1344"/>
              <a:gd name="T7" fmla="*/ 2147483647 h 249"/>
              <a:gd name="T8" fmla="*/ 0 w 1344"/>
              <a:gd name="T9" fmla="*/ 2147483647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505075" y="2317750"/>
            <a:ext cx="10223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FFFF00"/>
                </a:solidFill>
                <a:latin typeface="Arial" charset="0"/>
              </a:rPr>
              <a:t>+ 3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38125" y="3863975"/>
            <a:ext cx="248443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4400" b="1">
                <a:solidFill>
                  <a:srgbClr val="002060"/>
                </a:solidFill>
                <a:latin typeface="Arial" charset="0"/>
              </a:rPr>
              <a:t>2 + 3 = 5</a:t>
            </a:r>
          </a:p>
        </p:txBody>
      </p:sp>
      <p:pic>
        <p:nvPicPr>
          <p:cNvPr id="6157" name="Рисунок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4388" y="3908425"/>
            <a:ext cx="1577975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2051720" y="4418358"/>
            <a:ext cx="4716291" cy="1690685"/>
          </a:xfrm>
          <a:prstGeom prst="wedgeEllipseCallout">
            <a:avLst>
              <a:gd name="adj1" fmla="val 64607"/>
              <a:gd name="adj2" fmla="val -37379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Изобразите сложение </a:t>
            </a:r>
            <a:endParaRPr lang="ru-RU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 </a:t>
            </a: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координатном луче</a:t>
            </a:r>
          </a:p>
        </p:txBody>
      </p:sp>
      <p:grpSp>
        <p:nvGrpSpPr>
          <p:cNvPr id="7173" name="Group 6"/>
          <p:cNvGrpSpPr>
            <a:grpSpLocks/>
          </p:cNvGrpSpPr>
          <p:nvPr/>
        </p:nvGrpSpPr>
        <p:grpSpPr bwMode="auto">
          <a:xfrm>
            <a:off x="238125" y="1101725"/>
            <a:ext cx="6553200" cy="914400"/>
            <a:chOff x="476" y="2387"/>
            <a:chExt cx="4128" cy="576"/>
          </a:xfrm>
        </p:grpSpPr>
        <p:sp>
          <p:nvSpPr>
            <p:cNvPr id="7182" name="Rectangle 7"/>
            <p:cNvSpPr>
              <a:spLocks noChangeArrowheads="1"/>
            </p:cNvSpPr>
            <p:nvPr/>
          </p:nvSpPr>
          <p:spPr bwMode="auto"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b="1" i="1">
                <a:latin typeface="Georgia" pitchFamily="18" charset="0"/>
              </a:endParaRPr>
            </a:p>
            <a:p>
              <a:r>
                <a:rPr lang="ru-RU" sz="2400" b="1">
                  <a:latin typeface="Times New Roman" pitchFamily="18" charset="0"/>
                </a:rPr>
                <a:t>0        1        2       3       4        5       6        7        </a:t>
              </a:r>
              <a:r>
                <a:rPr lang="ru-RU" sz="2400" b="1" i="1">
                  <a:latin typeface="Times New Roman" pitchFamily="18" charset="0"/>
                </a:rPr>
                <a:t>х</a:t>
              </a:r>
              <a:endParaRPr lang="ru-RU" sz="2400" b="1" i="1">
                <a:latin typeface="Georgia" pitchFamily="18" charset="0"/>
              </a:endParaRPr>
            </a:p>
          </p:txBody>
        </p:sp>
        <p:sp>
          <p:nvSpPr>
            <p:cNvPr id="7183" name="Freeform 8"/>
            <p:cNvSpPr>
              <a:spLocks/>
            </p:cNvSpPr>
            <p:nvPr/>
          </p:nvSpPr>
          <p:spPr bwMode="auto">
            <a:xfrm>
              <a:off x="595" y="2659"/>
              <a:ext cx="3715" cy="1"/>
            </a:xfrm>
            <a:custGeom>
              <a:avLst/>
              <a:gdLst>
                <a:gd name="T0" fmla="*/ 0 w 3715"/>
                <a:gd name="T1" fmla="*/ 0 h 1"/>
                <a:gd name="T2" fmla="*/ 3715 w 3715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4" name="Line 9"/>
            <p:cNvSpPr>
              <a:spLocks noChangeShapeType="1"/>
            </p:cNvSpPr>
            <p:nvPr/>
          </p:nvSpPr>
          <p:spPr bwMode="auto">
            <a:xfrm>
              <a:off x="612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5" name="Line 10"/>
            <p:cNvSpPr>
              <a:spLocks noChangeShapeType="1"/>
            </p:cNvSpPr>
            <p:nvPr/>
          </p:nvSpPr>
          <p:spPr bwMode="auto">
            <a:xfrm>
              <a:off x="106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6" name="Line 11"/>
            <p:cNvSpPr>
              <a:spLocks noChangeShapeType="1"/>
            </p:cNvSpPr>
            <p:nvPr/>
          </p:nvSpPr>
          <p:spPr bwMode="auto">
            <a:xfrm>
              <a:off x="1519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7" name="Line 12"/>
            <p:cNvSpPr>
              <a:spLocks noChangeShapeType="1"/>
            </p:cNvSpPr>
            <p:nvPr/>
          </p:nvSpPr>
          <p:spPr bwMode="auto">
            <a:xfrm>
              <a:off x="1973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8" name="Line 13"/>
            <p:cNvSpPr>
              <a:spLocks noChangeShapeType="1"/>
            </p:cNvSpPr>
            <p:nvPr/>
          </p:nvSpPr>
          <p:spPr bwMode="auto">
            <a:xfrm>
              <a:off x="242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9" name="Line 14"/>
            <p:cNvSpPr>
              <a:spLocks noChangeShapeType="1"/>
            </p:cNvSpPr>
            <p:nvPr/>
          </p:nvSpPr>
          <p:spPr bwMode="auto">
            <a:xfrm>
              <a:off x="2880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0" name="Line 15"/>
            <p:cNvSpPr>
              <a:spLocks noChangeShapeType="1"/>
            </p:cNvSpPr>
            <p:nvPr/>
          </p:nvSpPr>
          <p:spPr bwMode="auto">
            <a:xfrm>
              <a:off x="3334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1" name="Line 16"/>
            <p:cNvSpPr>
              <a:spLocks noChangeShapeType="1"/>
            </p:cNvSpPr>
            <p:nvPr/>
          </p:nvSpPr>
          <p:spPr bwMode="auto">
            <a:xfrm>
              <a:off x="3787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" name="Freeform 17"/>
          <p:cNvSpPr>
            <a:spLocks/>
          </p:cNvSpPr>
          <p:nvPr/>
        </p:nvSpPr>
        <p:spPr bwMode="auto">
          <a:xfrm>
            <a:off x="2614613" y="1108075"/>
            <a:ext cx="2168525" cy="357188"/>
          </a:xfrm>
          <a:custGeom>
            <a:avLst/>
            <a:gdLst>
              <a:gd name="T0" fmla="*/ 2147483647 w 1344"/>
              <a:gd name="T1" fmla="*/ 2147483647 h 249"/>
              <a:gd name="T2" fmla="*/ 2147483647 w 1344"/>
              <a:gd name="T3" fmla="*/ 2147483647 h 249"/>
              <a:gd name="T4" fmla="*/ 2147483647 w 1344"/>
              <a:gd name="T5" fmla="*/ 2147483647 h 249"/>
              <a:gd name="T6" fmla="*/ 2147483647 w 1344"/>
              <a:gd name="T7" fmla="*/ 2147483647 h 249"/>
              <a:gd name="T8" fmla="*/ 0 w 1344"/>
              <a:gd name="T9" fmla="*/ 2147483647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187700" y="523875"/>
            <a:ext cx="1022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FFFF00"/>
                </a:solidFill>
                <a:latin typeface="Arial" charset="0"/>
              </a:rPr>
              <a:t>+ 3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27544" y="2593636"/>
            <a:ext cx="1466850" cy="5673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Ответ</a:t>
            </a:r>
          </a:p>
        </p:txBody>
      </p:sp>
      <p:sp>
        <p:nvSpPr>
          <p:cNvPr id="7179" name="TextBox 17"/>
          <p:cNvSpPr txBox="1">
            <a:spLocks noChangeArrowheads="1"/>
          </p:cNvSpPr>
          <p:nvPr/>
        </p:nvSpPr>
        <p:spPr bwMode="auto">
          <a:xfrm>
            <a:off x="2843213" y="2420938"/>
            <a:ext cx="39243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3 + 3 = 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541963" y="2420938"/>
            <a:ext cx="75088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FFFF00"/>
                </a:solidFill>
                <a:latin typeface="Arial" charset="0"/>
              </a:rPr>
              <a:t>6</a:t>
            </a:r>
            <a:r>
              <a:rPr lang="ru-RU" sz="6600" b="1">
                <a:solidFill>
                  <a:srgbClr val="002060"/>
                </a:solidFill>
                <a:latin typeface="Arial" charset="0"/>
              </a:rPr>
              <a:t> </a:t>
            </a:r>
          </a:p>
        </p:txBody>
      </p:sp>
      <p:pic>
        <p:nvPicPr>
          <p:cNvPr id="7181" name="Picture 10" descr="C:\Users\Vilkova\AppData\Local\Microsoft\Windows\Temporary Internet Files\Content.IE5\YZICUEP7\MC9003490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4076700"/>
            <a:ext cx="1757363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2115505" y="5373216"/>
            <a:ext cx="5262239" cy="1224136"/>
          </a:xfrm>
          <a:prstGeom prst="wedgeEllipseCallout">
            <a:avLst>
              <a:gd name="adj1" fmla="val 50849"/>
              <a:gd name="adj2" fmla="val -8544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Изобразите сложение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координатном луче</a:t>
            </a:r>
          </a:p>
        </p:txBody>
      </p:sp>
      <p:grpSp>
        <p:nvGrpSpPr>
          <p:cNvPr id="8197" name="Group 6"/>
          <p:cNvGrpSpPr>
            <a:grpSpLocks/>
          </p:cNvGrpSpPr>
          <p:nvPr/>
        </p:nvGrpSpPr>
        <p:grpSpPr bwMode="auto">
          <a:xfrm>
            <a:off x="238125" y="815975"/>
            <a:ext cx="6553200" cy="914400"/>
            <a:chOff x="476" y="2387"/>
            <a:chExt cx="4128" cy="576"/>
          </a:xfrm>
        </p:grpSpPr>
        <p:sp>
          <p:nvSpPr>
            <p:cNvPr id="8224" name="Rectangle 7"/>
            <p:cNvSpPr>
              <a:spLocks noChangeArrowheads="1"/>
            </p:cNvSpPr>
            <p:nvPr/>
          </p:nvSpPr>
          <p:spPr bwMode="auto"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b="1" i="1">
                <a:latin typeface="Georgia" pitchFamily="18" charset="0"/>
              </a:endParaRPr>
            </a:p>
            <a:p>
              <a:r>
                <a:rPr lang="ru-RU" sz="2400" b="1">
                  <a:latin typeface="Times New Roman" pitchFamily="18" charset="0"/>
                </a:rPr>
                <a:t>0        1        2       3       4        5       6                 </a:t>
              </a:r>
              <a:r>
                <a:rPr lang="ru-RU" sz="2400" b="1" i="1">
                  <a:latin typeface="Times New Roman" pitchFamily="18" charset="0"/>
                </a:rPr>
                <a:t>х</a:t>
              </a:r>
              <a:endParaRPr lang="ru-RU" sz="2400" b="1" i="1">
                <a:latin typeface="Georgia" pitchFamily="18" charset="0"/>
              </a:endParaRPr>
            </a:p>
          </p:txBody>
        </p:sp>
        <p:sp>
          <p:nvSpPr>
            <p:cNvPr id="8225" name="Freeform 8"/>
            <p:cNvSpPr>
              <a:spLocks/>
            </p:cNvSpPr>
            <p:nvPr/>
          </p:nvSpPr>
          <p:spPr bwMode="auto">
            <a:xfrm>
              <a:off x="595" y="2659"/>
              <a:ext cx="3715" cy="1"/>
            </a:xfrm>
            <a:custGeom>
              <a:avLst/>
              <a:gdLst>
                <a:gd name="T0" fmla="*/ 0 w 3715"/>
                <a:gd name="T1" fmla="*/ 0 h 1"/>
                <a:gd name="T2" fmla="*/ 3715 w 3715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6" name="Line 9"/>
            <p:cNvSpPr>
              <a:spLocks noChangeShapeType="1"/>
            </p:cNvSpPr>
            <p:nvPr/>
          </p:nvSpPr>
          <p:spPr bwMode="auto">
            <a:xfrm>
              <a:off x="612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7" name="Line 10"/>
            <p:cNvSpPr>
              <a:spLocks noChangeShapeType="1"/>
            </p:cNvSpPr>
            <p:nvPr/>
          </p:nvSpPr>
          <p:spPr bwMode="auto">
            <a:xfrm>
              <a:off x="106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8" name="Line 11"/>
            <p:cNvSpPr>
              <a:spLocks noChangeShapeType="1"/>
            </p:cNvSpPr>
            <p:nvPr/>
          </p:nvSpPr>
          <p:spPr bwMode="auto">
            <a:xfrm>
              <a:off x="1519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9" name="Line 12"/>
            <p:cNvSpPr>
              <a:spLocks noChangeShapeType="1"/>
            </p:cNvSpPr>
            <p:nvPr/>
          </p:nvSpPr>
          <p:spPr bwMode="auto">
            <a:xfrm>
              <a:off x="1973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0" name="Line 13"/>
            <p:cNvSpPr>
              <a:spLocks noChangeShapeType="1"/>
            </p:cNvSpPr>
            <p:nvPr/>
          </p:nvSpPr>
          <p:spPr bwMode="auto">
            <a:xfrm>
              <a:off x="242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1" name="Line 14"/>
            <p:cNvSpPr>
              <a:spLocks noChangeShapeType="1"/>
            </p:cNvSpPr>
            <p:nvPr/>
          </p:nvSpPr>
          <p:spPr bwMode="auto">
            <a:xfrm>
              <a:off x="2880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2" name="Line 15"/>
            <p:cNvSpPr>
              <a:spLocks noChangeShapeType="1"/>
            </p:cNvSpPr>
            <p:nvPr/>
          </p:nvSpPr>
          <p:spPr bwMode="auto">
            <a:xfrm>
              <a:off x="3334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33" name="Line 16"/>
            <p:cNvSpPr>
              <a:spLocks noChangeShapeType="1"/>
            </p:cNvSpPr>
            <p:nvPr/>
          </p:nvSpPr>
          <p:spPr bwMode="auto">
            <a:xfrm>
              <a:off x="3787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" name="Freeform 17"/>
          <p:cNvSpPr>
            <a:spLocks/>
          </p:cNvSpPr>
          <p:nvPr/>
        </p:nvSpPr>
        <p:spPr bwMode="auto">
          <a:xfrm>
            <a:off x="1195388" y="817563"/>
            <a:ext cx="2859087" cy="357187"/>
          </a:xfrm>
          <a:custGeom>
            <a:avLst/>
            <a:gdLst>
              <a:gd name="T0" fmla="*/ 2147483647 w 1344"/>
              <a:gd name="T1" fmla="*/ 2147483647 h 249"/>
              <a:gd name="T2" fmla="*/ 2147483647 w 1344"/>
              <a:gd name="T3" fmla="*/ 2147483647 h 249"/>
              <a:gd name="T4" fmla="*/ 2147483647 w 1344"/>
              <a:gd name="T5" fmla="*/ 2147483647 h 249"/>
              <a:gd name="T6" fmla="*/ 2147483647 w 1344"/>
              <a:gd name="T7" fmla="*/ 2147483647 h 249"/>
              <a:gd name="T8" fmla="*/ 0 w 1344"/>
              <a:gd name="T9" fmla="*/ 2147483647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195513" y="123825"/>
            <a:ext cx="1023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FFFF00"/>
                </a:solidFill>
                <a:latin typeface="Arial" charset="0"/>
              </a:rPr>
              <a:t>+ 4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236296" y="1162899"/>
            <a:ext cx="1466850" cy="5673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Ответ</a:t>
            </a:r>
          </a:p>
        </p:txBody>
      </p:sp>
      <p:sp>
        <p:nvSpPr>
          <p:cNvPr id="8203" name="TextBox 17"/>
          <p:cNvSpPr txBox="1">
            <a:spLocks noChangeArrowheads="1"/>
          </p:cNvSpPr>
          <p:nvPr/>
        </p:nvSpPr>
        <p:spPr bwMode="auto">
          <a:xfrm>
            <a:off x="130175" y="1866900"/>
            <a:ext cx="39243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1 + 4 = 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43213" y="1852613"/>
            <a:ext cx="75088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FFFF00"/>
                </a:solidFill>
                <a:latin typeface="Arial" charset="0"/>
              </a:rPr>
              <a:t>5</a:t>
            </a:r>
            <a:r>
              <a:rPr lang="ru-RU" sz="6600" b="1">
                <a:solidFill>
                  <a:srgbClr val="002060"/>
                </a:solidFill>
                <a:latin typeface="Arial" charset="0"/>
              </a:rPr>
              <a:t> </a:t>
            </a:r>
          </a:p>
        </p:txBody>
      </p:sp>
      <p:grpSp>
        <p:nvGrpSpPr>
          <p:cNvPr id="8205" name="Group 6"/>
          <p:cNvGrpSpPr>
            <a:grpSpLocks/>
          </p:cNvGrpSpPr>
          <p:nvPr/>
        </p:nvGrpSpPr>
        <p:grpSpPr bwMode="auto">
          <a:xfrm>
            <a:off x="209550" y="3421063"/>
            <a:ext cx="6553200" cy="914400"/>
            <a:chOff x="476" y="2387"/>
            <a:chExt cx="4128" cy="576"/>
          </a:xfrm>
        </p:grpSpPr>
        <p:sp>
          <p:nvSpPr>
            <p:cNvPr id="8214" name="Rectangle 7"/>
            <p:cNvSpPr>
              <a:spLocks noChangeArrowheads="1"/>
            </p:cNvSpPr>
            <p:nvPr/>
          </p:nvSpPr>
          <p:spPr bwMode="auto"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b="1" i="1">
                <a:latin typeface="Georgia" pitchFamily="18" charset="0"/>
              </a:endParaRPr>
            </a:p>
            <a:p>
              <a:r>
                <a:rPr lang="ru-RU" sz="2400" b="1">
                  <a:latin typeface="Times New Roman" pitchFamily="18" charset="0"/>
                </a:rPr>
                <a:t>0        1        2       3       4        5       6                 </a:t>
              </a:r>
              <a:r>
                <a:rPr lang="ru-RU" sz="2400" b="1" i="1">
                  <a:latin typeface="Times New Roman" pitchFamily="18" charset="0"/>
                </a:rPr>
                <a:t>х</a:t>
              </a:r>
              <a:endParaRPr lang="ru-RU" sz="2400" b="1" i="1">
                <a:latin typeface="Georgia" pitchFamily="18" charset="0"/>
              </a:endParaRPr>
            </a:p>
          </p:txBody>
        </p:sp>
        <p:sp>
          <p:nvSpPr>
            <p:cNvPr id="8215" name="Freeform 8"/>
            <p:cNvSpPr>
              <a:spLocks/>
            </p:cNvSpPr>
            <p:nvPr/>
          </p:nvSpPr>
          <p:spPr bwMode="auto">
            <a:xfrm>
              <a:off x="595" y="2659"/>
              <a:ext cx="3715" cy="1"/>
            </a:xfrm>
            <a:custGeom>
              <a:avLst/>
              <a:gdLst>
                <a:gd name="T0" fmla="*/ 0 w 3715"/>
                <a:gd name="T1" fmla="*/ 0 h 1"/>
                <a:gd name="T2" fmla="*/ 3715 w 3715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6" name="Line 9"/>
            <p:cNvSpPr>
              <a:spLocks noChangeShapeType="1"/>
            </p:cNvSpPr>
            <p:nvPr/>
          </p:nvSpPr>
          <p:spPr bwMode="auto">
            <a:xfrm>
              <a:off x="612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7" name="Line 10"/>
            <p:cNvSpPr>
              <a:spLocks noChangeShapeType="1"/>
            </p:cNvSpPr>
            <p:nvPr/>
          </p:nvSpPr>
          <p:spPr bwMode="auto">
            <a:xfrm>
              <a:off x="106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Line 11"/>
            <p:cNvSpPr>
              <a:spLocks noChangeShapeType="1"/>
            </p:cNvSpPr>
            <p:nvPr/>
          </p:nvSpPr>
          <p:spPr bwMode="auto">
            <a:xfrm>
              <a:off x="1519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9" name="Line 12"/>
            <p:cNvSpPr>
              <a:spLocks noChangeShapeType="1"/>
            </p:cNvSpPr>
            <p:nvPr/>
          </p:nvSpPr>
          <p:spPr bwMode="auto">
            <a:xfrm>
              <a:off x="1973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0" name="Line 13"/>
            <p:cNvSpPr>
              <a:spLocks noChangeShapeType="1"/>
            </p:cNvSpPr>
            <p:nvPr/>
          </p:nvSpPr>
          <p:spPr bwMode="auto">
            <a:xfrm>
              <a:off x="242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1" name="Line 14"/>
            <p:cNvSpPr>
              <a:spLocks noChangeShapeType="1"/>
            </p:cNvSpPr>
            <p:nvPr/>
          </p:nvSpPr>
          <p:spPr bwMode="auto">
            <a:xfrm>
              <a:off x="2880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2" name="Line 15"/>
            <p:cNvSpPr>
              <a:spLocks noChangeShapeType="1"/>
            </p:cNvSpPr>
            <p:nvPr/>
          </p:nvSpPr>
          <p:spPr bwMode="auto">
            <a:xfrm>
              <a:off x="3334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3" name="Line 16"/>
            <p:cNvSpPr>
              <a:spLocks noChangeShapeType="1"/>
            </p:cNvSpPr>
            <p:nvPr/>
          </p:nvSpPr>
          <p:spPr bwMode="auto">
            <a:xfrm>
              <a:off x="3787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" name="Freeform 17"/>
          <p:cNvSpPr>
            <a:spLocks/>
          </p:cNvSpPr>
          <p:nvPr/>
        </p:nvSpPr>
        <p:spPr bwMode="auto">
          <a:xfrm>
            <a:off x="3316288" y="3482975"/>
            <a:ext cx="720725" cy="357188"/>
          </a:xfrm>
          <a:custGeom>
            <a:avLst/>
            <a:gdLst>
              <a:gd name="T0" fmla="*/ 2147483647 w 1344"/>
              <a:gd name="T1" fmla="*/ 2147483647 h 249"/>
              <a:gd name="T2" fmla="*/ 2147483647 w 1344"/>
              <a:gd name="T3" fmla="*/ 2147483647 h 249"/>
              <a:gd name="T4" fmla="*/ 2147483647 w 1344"/>
              <a:gd name="T5" fmla="*/ 2147483647 h 249"/>
              <a:gd name="T6" fmla="*/ 2147483647 w 1344"/>
              <a:gd name="T7" fmla="*/ 2147483647 h 249"/>
              <a:gd name="T8" fmla="*/ 0 w 1344"/>
              <a:gd name="T9" fmla="*/ 2147483647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3305175" y="2859088"/>
            <a:ext cx="102393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+ 1</a:t>
            </a:r>
          </a:p>
        </p:txBody>
      </p:sp>
      <p:sp>
        <p:nvSpPr>
          <p:cNvPr id="8208" name="TextBox 33"/>
          <p:cNvSpPr txBox="1">
            <a:spLocks noChangeArrowheads="1"/>
          </p:cNvSpPr>
          <p:nvPr/>
        </p:nvSpPr>
        <p:spPr bwMode="auto">
          <a:xfrm>
            <a:off x="101600" y="4471988"/>
            <a:ext cx="39243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1 + 4 =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814638" y="4457700"/>
            <a:ext cx="750887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6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6" name="Овальная выноска 35"/>
          <p:cNvSpPr/>
          <p:nvPr/>
        </p:nvSpPr>
        <p:spPr>
          <a:xfrm>
            <a:off x="3293448" y="5229200"/>
            <a:ext cx="3825180" cy="1283976"/>
          </a:xfrm>
          <a:prstGeom prst="wedgeEllipseCallout">
            <a:avLst>
              <a:gd name="adj1" fmla="val 59070"/>
              <a:gd name="adj2" fmla="val -6697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Какой можно сделать вывод?</a:t>
            </a:r>
          </a:p>
        </p:txBody>
      </p:sp>
      <p:pic>
        <p:nvPicPr>
          <p:cNvPr id="8213" name="Picture 10" descr="C:\Users\Vilkova\AppData\Local\Microsoft\Windows\Temporary Internet Files\Content.IE5\YZICUEP7\MC9003490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0" y="3716338"/>
            <a:ext cx="175895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5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1316173" y="4489181"/>
            <a:ext cx="4896544" cy="1944216"/>
          </a:xfrm>
          <a:prstGeom prst="wedgeEllipseCallout">
            <a:avLst>
              <a:gd name="adj1" fmla="val 69137"/>
              <a:gd name="adj2" fmla="val -2221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Сумма</a:t>
            </a:r>
            <a:r>
              <a:rPr lang="ru-RU" sz="2500" dirty="0">
                <a:latin typeface="Arial" pitchFamily="34" charset="0"/>
                <a:cs typeface="Arial" pitchFamily="34" charset="0"/>
              </a:rPr>
              <a:t> чисел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не изменяется</a:t>
            </a:r>
            <a:r>
              <a:rPr lang="ru-RU" sz="25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5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ru-RU" sz="2500" dirty="0">
                <a:latin typeface="Arial" pitchFamily="34" charset="0"/>
                <a:cs typeface="Arial" pitchFamily="34" charset="0"/>
              </a:rPr>
              <a:t>перестановке слагаемых</a:t>
            </a:r>
          </a:p>
        </p:txBody>
      </p:sp>
      <p:sp>
        <p:nvSpPr>
          <p:cNvPr id="9221" name="TextBox 3"/>
          <p:cNvSpPr txBox="1">
            <a:spLocks noChangeArrowheads="1"/>
          </p:cNvSpPr>
          <p:nvPr/>
        </p:nvSpPr>
        <p:spPr bwMode="auto">
          <a:xfrm>
            <a:off x="431800" y="333375"/>
            <a:ext cx="82804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>
                <a:solidFill>
                  <a:srgbClr val="FFFF00"/>
                </a:solidFill>
                <a:latin typeface="Arial" charset="0"/>
              </a:rPr>
              <a:t>Переместительное </a:t>
            </a:r>
          </a:p>
          <a:p>
            <a:pPr algn="ctr" eaLnBrk="1" hangingPunct="1"/>
            <a:r>
              <a:rPr lang="ru-RU" sz="4000" b="1">
                <a:solidFill>
                  <a:srgbClr val="FFFF00"/>
                </a:solidFill>
                <a:latin typeface="Arial" charset="0"/>
              </a:rPr>
              <a:t>свойство сложения</a:t>
            </a:r>
          </a:p>
        </p:txBody>
      </p:sp>
      <p:sp>
        <p:nvSpPr>
          <p:cNvPr id="9222" name="TextBox 4"/>
          <p:cNvSpPr txBox="1">
            <a:spLocks noChangeArrowheads="1"/>
          </p:cNvSpPr>
          <p:nvPr/>
        </p:nvSpPr>
        <p:spPr bwMode="auto">
          <a:xfrm>
            <a:off x="2609850" y="1844675"/>
            <a:ext cx="39243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3 + 4 = 7</a:t>
            </a:r>
          </a:p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4 + 3 = 7</a:t>
            </a:r>
          </a:p>
        </p:txBody>
      </p:sp>
      <p:pic>
        <p:nvPicPr>
          <p:cNvPr id="9223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64388" y="3908425"/>
            <a:ext cx="1577975" cy="254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2125048" y="4488933"/>
            <a:ext cx="4716291" cy="1690685"/>
          </a:xfrm>
          <a:prstGeom prst="wedgeEllipseCallout">
            <a:avLst>
              <a:gd name="adj1" fmla="val 60503"/>
              <a:gd name="adj2" fmla="val -4606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Изобразите сложение на одном координатном луче</a:t>
            </a:r>
          </a:p>
        </p:txBody>
      </p:sp>
      <p:grpSp>
        <p:nvGrpSpPr>
          <p:cNvPr id="10245" name="Group 6"/>
          <p:cNvGrpSpPr>
            <a:grpSpLocks/>
          </p:cNvGrpSpPr>
          <p:nvPr/>
        </p:nvGrpSpPr>
        <p:grpSpPr bwMode="auto">
          <a:xfrm>
            <a:off x="238125" y="815975"/>
            <a:ext cx="6553200" cy="914400"/>
            <a:chOff x="476" y="2387"/>
            <a:chExt cx="4128" cy="576"/>
          </a:xfrm>
        </p:grpSpPr>
        <p:sp>
          <p:nvSpPr>
            <p:cNvPr id="10262" name="Rectangle 7"/>
            <p:cNvSpPr>
              <a:spLocks noChangeArrowheads="1"/>
            </p:cNvSpPr>
            <p:nvPr/>
          </p:nvSpPr>
          <p:spPr bwMode="auto">
            <a:xfrm>
              <a:off x="476" y="2387"/>
              <a:ext cx="412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b="1" i="1">
                <a:latin typeface="Georgia" pitchFamily="18" charset="0"/>
              </a:endParaRPr>
            </a:p>
            <a:p>
              <a:r>
                <a:rPr lang="ru-RU" sz="2400" b="1">
                  <a:latin typeface="Times New Roman" pitchFamily="18" charset="0"/>
                </a:rPr>
                <a:t>0        1        2       3       4        5       6        7        </a:t>
              </a:r>
              <a:r>
                <a:rPr lang="ru-RU" sz="2400" b="1" i="1">
                  <a:latin typeface="Times New Roman" pitchFamily="18" charset="0"/>
                </a:rPr>
                <a:t>х</a:t>
              </a:r>
              <a:endParaRPr lang="ru-RU" sz="2400" b="1" i="1">
                <a:latin typeface="Georgia" pitchFamily="18" charset="0"/>
              </a:endParaRPr>
            </a:p>
          </p:txBody>
        </p:sp>
        <p:sp>
          <p:nvSpPr>
            <p:cNvPr id="10263" name="Freeform 8"/>
            <p:cNvSpPr>
              <a:spLocks/>
            </p:cNvSpPr>
            <p:nvPr/>
          </p:nvSpPr>
          <p:spPr bwMode="auto">
            <a:xfrm>
              <a:off x="595" y="2659"/>
              <a:ext cx="3715" cy="1"/>
            </a:xfrm>
            <a:custGeom>
              <a:avLst/>
              <a:gdLst>
                <a:gd name="T0" fmla="*/ 0 w 3715"/>
                <a:gd name="T1" fmla="*/ 0 h 1"/>
                <a:gd name="T2" fmla="*/ 3715 w 3715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15" h="1">
                  <a:moveTo>
                    <a:pt x="0" y="0"/>
                  </a:moveTo>
                  <a:lnTo>
                    <a:pt x="3715" y="0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4" name="Line 9"/>
            <p:cNvSpPr>
              <a:spLocks noChangeShapeType="1"/>
            </p:cNvSpPr>
            <p:nvPr/>
          </p:nvSpPr>
          <p:spPr bwMode="auto">
            <a:xfrm>
              <a:off x="612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5" name="Line 10"/>
            <p:cNvSpPr>
              <a:spLocks noChangeShapeType="1"/>
            </p:cNvSpPr>
            <p:nvPr/>
          </p:nvSpPr>
          <p:spPr bwMode="auto">
            <a:xfrm>
              <a:off x="106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6" name="Line 11"/>
            <p:cNvSpPr>
              <a:spLocks noChangeShapeType="1"/>
            </p:cNvSpPr>
            <p:nvPr/>
          </p:nvSpPr>
          <p:spPr bwMode="auto">
            <a:xfrm>
              <a:off x="1519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7" name="Line 12"/>
            <p:cNvSpPr>
              <a:spLocks noChangeShapeType="1"/>
            </p:cNvSpPr>
            <p:nvPr/>
          </p:nvSpPr>
          <p:spPr bwMode="auto">
            <a:xfrm>
              <a:off x="1973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Line 13"/>
            <p:cNvSpPr>
              <a:spLocks noChangeShapeType="1"/>
            </p:cNvSpPr>
            <p:nvPr/>
          </p:nvSpPr>
          <p:spPr bwMode="auto">
            <a:xfrm>
              <a:off x="2426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9" name="Line 14"/>
            <p:cNvSpPr>
              <a:spLocks noChangeShapeType="1"/>
            </p:cNvSpPr>
            <p:nvPr/>
          </p:nvSpPr>
          <p:spPr bwMode="auto">
            <a:xfrm>
              <a:off x="2880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0" name="Line 15"/>
            <p:cNvSpPr>
              <a:spLocks noChangeShapeType="1"/>
            </p:cNvSpPr>
            <p:nvPr/>
          </p:nvSpPr>
          <p:spPr bwMode="auto">
            <a:xfrm>
              <a:off x="3334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71" name="Line 16"/>
            <p:cNvSpPr>
              <a:spLocks noChangeShapeType="1"/>
            </p:cNvSpPr>
            <p:nvPr/>
          </p:nvSpPr>
          <p:spPr bwMode="auto">
            <a:xfrm>
              <a:off x="3787" y="2613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" name="Freeform 17"/>
          <p:cNvSpPr>
            <a:spLocks/>
          </p:cNvSpPr>
          <p:nvPr/>
        </p:nvSpPr>
        <p:spPr bwMode="auto">
          <a:xfrm>
            <a:off x="1893888" y="823913"/>
            <a:ext cx="2160587" cy="422275"/>
          </a:xfrm>
          <a:custGeom>
            <a:avLst/>
            <a:gdLst>
              <a:gd name="T0" fmla="*/ 2147483647 w 1344"/>
              <a:gd name="T1" fmla="*/ 2147483647 h 249"/>
              <a:gd name="T2" fmla="*/ 2147483647 w 1344"/>
              <a:gd name="T3" fmla="*/ 2147483647 h 249"/>
              <a:gd name="T4" fmla="*/ 2147483647 w 1344"/>
              <a:gd name="T5" fmla="*/ 2147483647 h 249"/>
              <a:gd name="T6" fmla="*/ 2147483647 w 1344"/>
              <a:gd name="T7" fmla="*/ 2147483647 h 249"/>
              <a:gd name="T8" fmla="*/ 0 w 1344"/>
              <a:gd name="T9" fmla="*/ 2147483647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463800" y="271463"/>
            <a:ext cx="10223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FFFF00"/>
                </a:solidFill>
                <a:latin typeface="Arial" charset="0"/>
              </a:rPr>
              <a:t>+ 3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27544" y="2593636"/>
            <a:ext cx="1466850" cy="567399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Ответ</a:t>
            </a:r>
          </a:p>
        </p:txBody>
      </p:sp>
      <p:sp>
        <p:nvSpPr>
          <p:cNvPr id="10251" name="TextBox 17"/>
          <p:cNvSpPr txBox="1">
            <a:spLocks noChangeArrowheads="1"/>
          </p:cNvSpPr>
          <p:nvPr/>
        </p:nvSpPr>
        <p:spPr bwMode="auto">
          <a:xfrm>
            <a:off x="2595563" y="2308225"/>
            <a:ext cx="39243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2 + 3 = 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468938" y="2308225"/>
            <a:ext cx="75088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FFFF00"/>
                </a:solidFill>
                <a:latin typeface="Arial" charset="0"/>
              </a:rPr>
              <a:t>5</a:t>
            </a:r>
            <a:r>
              <a:rPr lang="ru-RU" sz="6600" b="1">
                <a:solidFill>
                  <a:srgbClr val="002060"/>
                </a:solidFill>
                <a:latin typeface="Arial" charset="0"/>
              </a:rPr>
              <a:t> </a:t>
            </a:r>
          </a:p>
        </p:txBody>
      </p:sp>
      <p:sp>
        <p:nvSpPr>
          <p:cNvPr id="10253" name="TextBox 21"/>
          <p:cNvSpPr txBox="1">
            <a:spLocks noChangeArrowheads="1"/>
          </p:cNvSpPr>
          <p:nvPr/>
        </p:nvSpPr>
        <p:spPr bwMode="auto">
          <a:xfrm>
            <a:off x="2595563" y="3284538"/>
            <a:ext cx="39243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5 + 1 = </a:t>
            </a:r>
          </a:p>
        </p:txBody>
      </p:sp>
      <p:sp>
        <p:nvSpPr>
          <p:cNvPr id="23" name="Freeform 17"/>
          <p:cNvSpPr>
            <a:spLocks/>
          </p:cNvSpPr>
          <p:nvPr/>
        </p:nvSpPr>
        <p:spPr bwMode="auto">
          <a:xfrm>
            <a:off x="4092575" y="892175"/>
            <a:ext cx="708025" cy="357188"/>
          </a:xfrm>
          <a:custGeom>
            <a:avLst/>
            <a:gdLst>
              <a:gd name="T0" fmla="*/ 2147483647 w 1344"/>
              <a:gd name="T1" fmla="*/ 2147483647 h 249"/>
              <a:gd name="T2" fmla="*/ 2147483647 w 1344"/>
              <a:gd name="T3" fmla="*/ 2147483647 h 249"/>
              <a:gd name="T4" fmla="*/ 2147483647 w 1344"/>
              <a:gd name="T5" fmla="*/ 2147483647 h 249"/>
              <a:gd name="T6" fmla="*/ 2147483647 w 1344"/>
              <a:gd name="T7" fmla="*/ 2147483647 h 249"/>
              <a:gd name="T8" fmla="*/ 0 w 1344"/>
              <a:gd name="T9" fmla="*/ 2147483647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437188" y="3284538"/>
            <a:ext cx="75088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FFFF00"/>
                </a:solidFill>
                <a:latin typeface="Arial" charset="0"/>
              </a:rPr>
              <a:t>6</a:t>
            </a:r>
            <a:r>
              <a:rPr lang="ru-RU" sz="6600" b="1">
                <a:solidFill>
                  <a:srgbClr val="002060"/>
                </a:solidFill>
                <a:latin typeface="Arial" charset="0"/>
              </a:rPr>
              <a:t> 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054475" y="279400"/>
            <a:ext cx="1023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FFFF00"/>
                </a:solidFill>
                <a:latin typeface="Arial" charset="0"/>
              </a:rPr>
              <a:t>+ 1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23850" y="4432300"/>
            <a:ext cx="662463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(2 + 3) + 1 = 6 </a:t>
            </a:r>
          </a:p>
        </p:txBody>
      </p:sp>
      <p:sp>
        <p:nvSpPr>
          <p:cNvPr id="27" name="Freeform 17"/>
          <p:cNvSpPr>
            <a:spLocks/>
          </p:cNvSpPr>
          <p:nvPr/>
        </p:nvSpPr>
        <p:spPr bwMode="auto">
          <a:xfrm flipV="1">
            <a:off x="1893888" y="1273175"/>
            <a:ext cx="2906712" cy="430213"/>
          </a:xfrm>
          <a:custGeom>
            <a:avLst/>
            <a:gdLst>
              <a:gd name="T0" fmla="*/ 2147483647 w 1344"/>
              <a:gd name="T1" fmla="*/ 2147483647 h 249"/>
              <a:gd name="T2" fmla="*/ 2147483647 w 1344"/>
              <a:gd name="T3" fmla="*/ 2147483647 h 249"/>
              <a:gd name="T4" fmla="*/ 2147483647 w 1344"/>
              <a:gd name="T5" fmla="*/ 2147483647 h 249"/>
              <a:gd name="T6" fmla="*/ 2147483647 w 1344"/>
              <a:gd name="T7" fmla="*/ 2147483647 h 249"/>
              <a:gd name="T8" fmla="*/ 0 w 1344"/>
              <a:gd name="T9" fmla="*/ 2147483647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711450" y="1730375"/>
            <a:ext cx="1735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FFFF00"/>
                </a:solidFill>
                <a:latin typeface="Arial" charset="0"/>
              </a:rPr>
              <a:t>+ (3 + 1)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49250" y="5626100"/>
            <a:ext cx="662463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6600" b="1">
                <a:solidFill>
                  <a:srgbClr val="002060"/>
                </a:solidFill>
                <a:latin typeface="Arial" charset="0"/>
              </a:rPr>
              <a:t>2 + (3 + 1) = 6 </a:t>
            </a:r>
          </a:p>
        </p:txBody>
      </p:sp>
      <p:pic>
        <p:nvPicPr>
          <p:cNvPr id="10261" name="Picture 10" descr="C:\Users\Vilkova\AppData\Local\Microsoft\Windows\Temporary Internet Files\Content.IE5\YZICUEP7\MC90034909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3806825"/>
            <a:ext cx="1757363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5" grpId="0" animBg="1"/>
      <p:bldP spid="23" grpId="0" animBg="1"/>
      <p:bldP spid="26" grpId="0"/>
      <p:bldP spid="27" grpId="0" animBg="1"/>
      <p:bldP spid="2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578</Words>
  <Application>Microsoft Office PowerPoint</Application>
  <PresentationFormat>Экран (4:3)</PresentationFormat>
  <Paragraphs>167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Georgia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Вилкова Светлана Анатольевна</dc:creator>
  <cp:lastModifiedBy>Lenovo</cp:lastModifiedBy>
  <cp:revision>45</cp:revision>
  <dcterms:created xsi:type="dcterms:W3CDTF">2013-05-24T04:41:25Z</dcterms:created>
  <dcterms:modified xsi:type="dcterms:W3CDTF">2022-10-12T15:31:43Z</dcterms:modified>
</cp:coreProperties>
</file>