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5" r:id="rId2"/>
    <p:sldId id="256" r:id="rId3"/>
    <p:sldId id="258" r:id="rId4"/>
    <p:sldId id="267" r:id="rId5"/>
    <p:sldId id="264" r:id="rId6"/>
    <p:sldId id="275" r:id="rId7"/>
    <p:sldId id="265" r:id="rId8"/>
    <p:sldId id="257" r:id="rId9"/>
    <p:sldId id="259" r:id="rId10"/>
    <p:sldId id="260" r:id="rId11"/>
    <p:sldId id="261" r:id="rId12"/>
    <p:sldId id="262" r:id="rId13"/>
    <p:sldId id="263" r:id="rId14"/>
    <p:sldId id="268" r:id="rId15"/>
    <p:sldId id="269" r:id="rId16"/>
    <p:sldId id="270" r:id="rId17"/>
    <p:sldId id="271" r:id="rId18"/>
    <p:sldId id="272" r:id="rId19"/>
    <p:sldId id="277" r:id="rId20"/>
    <p:sldId id="278" r:id="rId21"/>
    <p:sldId id="279" r:id="rId22"/>
    <p:sldId id="280" r:id="rId23"/>
    <p:sldId id="282" r:id="rId24"/>
    <p:sldId id="273" r:id="rId25"/>
    <p:sldId id="274" r:id="rId26"/>
    <p:sldId id="283" r:id="rId27"/>
    <p:sldId id="284" r:id="rId28"/>
    <p:sldId id="286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4" autoAdjust="0"/>
    <p:restoredTop sz="91573" autoAdjust="0"/>
  </p:normalViewPr>
  <p:slideViewPr>
    <p:cSldViewPr>
      <p:cViewPr>
        <p:scale>
          <a:sx n="60" d="100"/>
          <a:sy n="60" d="100"/>
        </p:scale>
        <p:origin x="-1650" y="-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AAC1F-961D-4D44-810A-9F89B06502EB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318307-9773-4832-A871-A4BE2A44FB8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798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E680EA5-FB0D-4714-89B4-98BF876BC0A2}" type="slidenum">
              <a:rPr lang="ru-RU" sz="1200"/>
              <a:pPr algn="r"/>
              <a:t>7</a:t>
            </a:fld>
            <a:endParaRPr lang="ru-RU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>
              <a:solidFill>
                <a:schemeClr val="accent5">
                  <a:lumMod val="25000"/>
                </a:schemeClr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ln/>
          <a:extLst/>
        </p:spPr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endParaRPr lang="ru-RU" b="1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1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17.gi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1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17.gif"/><Relationship Id="rId4" Type="http://schemas.openxmlformats.org/officeDocument/2006/relationships/image" Target="../media/image12.png"/><Relationship Id="rId9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11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17.gif"/><Relationship Id="rId4" Type="http://schemas.openxmlformats.org/officeDocument/2006/relationships/image" Target="../media/image12.pn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11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17.gif"/><Relationship Id="rId10" Type="http://schemas.openxmlformats.org/officeDocument/2006/relationships/image" Target="../media/image44.gif"/><Relationship Id="rId4" Type="http://schemas.openxmlformats.org/officeDocument/2006/relationships/image" Target="../media/image12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33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12.png"/><Relationship Id="rId4" Type="http://schemas.openxmlformats.org/officeDocument/2006/relationships/image" Target="../media/image13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17.gif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13.gif"/><Relationship Id="rId15" Type="http://schemas.openxmlformats.org/officeDocument/2006/relationships/image" Target="../media/image56.jpeg"/><Relationship Id="rId10" Type="http://schemas.openxmlformats.org/officeDocument/2006/relationships/image" Target="../media/image51.png"/><Relationship Id="rId4" Type="http://schemas.openxmlformats.org/officeDocument/2006/relationships/image" Target="../media/image33.gif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17.gif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64.jpeg"/><Relationship Id="rId5" Type="http://schemas.openxmlformats.org/officeDocument/2006/relationships/image" Target="../media/image12.png"/><Relationship Id="rId10" Type="http://schemas.openxmlformats.org/officeDocument/2006/relationships/image" Target="../media/image63.png"/><Relationship Id="rId4" Type="http://schemas.openxmlformats.org/officeDocument/2006/relationships/image" Target="../media/image13.gif"/><Relationship Id="rId9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6.jpeg"/><Relationship Id="rId7" Type="http://schemas.openxmlformats.org/officeDocument/2006/relationships/image" Target="../media/image1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gif"/><Relationship Id="rId5" Type="http://schemas.openxmlformats.org/officeDocument/2006/relationships/image" Target="../media/image68.jpeg"/><Relationship Id="rId4" Type="http://schemas.openxmlformats.org/officeDocument/2006/relationships/image" Target="../media/image67.jpeg"/><Relationship Id="rId9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8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5" Type="http://schemas.openxmlformats.org/officeDocument/2006/relationships/image" Target="../media/image81.jpeg"/><Relationship Id="rId10" Type="http://schemas.openxmlformats.org/officeDocument/2006/relationships/image" Target="../media/image76.jpeg"/><Relationship Id="rId4" Type="http://schemas.openxmlformats.org/officeDocument/2006/relationships/image" Target="../media/image17.gif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image" Target="../media/image17.gif"/><Relationship Id="rId7" Type="http://schemas.openxmlformats.org/officeDocument/2006/relationships/image" Target="../media/image86.jpeg"/><Relationship Id="rId12" Type="http://schemas.openxmlformats.org/officeDocument/2006/relationships/image" Target="../media/image91.jpeg"/><Relationship Id="rId17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9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jpeg"/><Relationship Id="rId11" Type="http://schemas.openxmlformats.org/officeDocument/2006/relationships/image" Target="../media/image90.jpeg"/><Relationship Id="rId5" Type="http://schemas.openxmlformats.org/officeDocument/2006/relationships/image" Target="../media/image84.jpeg"/><Relationship Id="rId15" Type="http://schemas.openxmlformats.org/officeDocument/2006/relationships/image" Target="../media/image94.jpeg"/><Relationship Id="rId10" Type="http://schemas.openxmlformats.org/officeDocument/2006/relationships/image" Target="../media/image89.jpeg"/><Relationship Id="rId4" Type="http://schemas.openxmlformats.org/officeDocument/2006/relationships/image" Target="../media/image83.jpe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17.gif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10" Type="http://schemas.openxmlformats.org/officeDocument/2006/relationships/image" Target="../media/image101.jpeg"/><Relationship Id="rId4" Type="http://schemas.openxmlformats.org/officeDocument/2006/relationships/image" Target="../media/image13.gif"/><Relationship Id="rId9" Type="http://schemas.openxmlformats.org/officeDocument/2006/relationships/image" Target="../media/image9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17.gif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107.jpeg"/><Relationship Id="rId5" Type="http://schemas.openxmlformats.org/officeDocument/2006/relationships/image" Target="../media/image102.jpeg"/><Relationship Id="rId10" Type="http://schemas.openxmlformats.org/officeDocument/2006/relationships/image" Target="../media/image106.jpeg"/><Relationship Id="rId4" Type="http://schemas.openxmlformats.org/officeDocument/2006/relationships/image" Target="../media/image13.gif"/><Relationship Id="rId9" Type="http://schemas.openxmlformats.org/officeDocument/2006/relationships/image" Target="../media/image105.jpeg"/><Relationship Id="rId14" Type="http://schemas.openxmlformats.org/officeDocument/2006/relationships/image" Target="../media/image1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8.jpeg"/><Relationship Id="rId5" Type="http://schemas.openxmlformats.org/officeDocument/2006/relationships/image" Target="../media/image6.jpeg"/><Relationship Id="rId4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1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jpeg"/><Relationship Id="rId5" Type="http://schemas.openxmlformats.org/officeDocument/2006/relationships/image" Target="../media/image22.pn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png"/><Relationship Id="rId9" Type="http://schemas.openxmlformats.org/officeDocument/2006/relationships/image" Target="../media/image26.gif"/><Relationship Id="rId14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17.gi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17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94116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Воспитатель: Шулепова Е.Н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МАДОУ «Детский сад №4»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с. Объячево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1478" y="1534906"/>
            <a:ext cx="7361311" cy="21236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6000" b="1" dirty="0" smtClean="0"/>
              <a:t> </a:t>
            </a:r>
            <a:r>
              <a:rPr lang="ru-RU" sz="6600" b="1" dirty="0" smtClean="0">
                <a:solidFill>
                  <a:srgbClr val="00B050"/>
                </a:solidFill>
              </a:rPr>
              <a:t>«Люби и знай свой</a:t>
            </a:r>
          </a:p>
          <a:p>
            <a:pPr algn="ctr"/>
            <a:r>
              <a:rPr lang="ru-RU" sz="6600" b="1" dirty="0" smtClean="0">
                <a:solidFill>
                  <a:srgbClr val="00B050"/>
                </a:solidFill>
              </a:rPr>
              <a:t> коми край!»</a:t>
            </a:r>
            <a:endParaRPr lang="ru-RU" sz="6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ownloads\ге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6832" y="1556792"/>
            <a:ext cx="1990725" cy="2305050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836712"/>
            <a:ext cx="3347864" cy="22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8072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pic>
        <p:nvPicPr>
          <p:cNvPr id="2052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510338" y="3137371"/>
            <a:ext cx="4286250" cy="981075"/>
          </a:xfrm>
          <a:prstGeom prst="rect">
            <a:avLst/>
          </a:prstGeom>
          <a:noFill/>
        </p:spPr>
      </p:pic>
      <p:pic>
        <p:nvPicPr>
          <p:cNvPr id="20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1652587" y="3137371"/>
            <a:ext cx="4286250" cy="981075"/>
          </a:xfrm>
          <a:prstGeom prst="rect">
            <a:avLst/>
          </a:prstGeom>
          <a:noFill/>
        </p:spPr>
      </p:pic>
      <p:pic>
        <p:nvPicPr>
          <p:cNvPr id="3075" name="Picture 3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925"/>
            <a:ext cx="4286250" cy="981075"/>
          </a:xfrm>
          <a:prstGeom prst="rect">
            <a:avLst/>
          </a:prstGeom>
          <a:noFill/>
        </p:spPr>
      </p:pic>
      <p:pic>
        <p:nvPicPr>
          <p:cNvPr id="3076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5876925"/>
            <a:ext cx="4286250" cy="981075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Чтобы  прокормить семью крестьяне вырубали леса и разрабатывали участки для выращивания  урожая.</a:t>
            </a:r>
            <a:endParaRPr lang="ru-R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5" name="Рисунок 14" descr="http://i3.minus.com/iYd2emUDuVdu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64892" y="1052736"/>
            <a:ext cx="2867548" cy="496855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899592" y="4509120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было современных машин, обрабатывали землю деревянными орудиями: сохой и бороной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400" b="1" dirty="0" smtClean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Пользователь\Downloads\biz-rabota237734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9" y="1052737"/>
            <a:ext cx="4680519" cy="345638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ownloads\ге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6832" y="1556792"/>
            <a:ext cx="1990725" cy="2305050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836712"/>
            <a:ext cx="3347864" cy="22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8072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pic>
        <p:nvPicPr>
          <p:cNvPr id="2052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510338" y="3137371"/>
            <a:ext cx="4286250" cy="981075"/>
          </a:xfrm>
          <a:prstGeom prst="rect">
            <a:avLst/>
          </a:prstGeom>
          <a:noFill/>
        </p:spPr>
      </p:pic>
      <p:pic>
        <p:nvPicPr>
          <p:cNvPr id="20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1652587" y="3137371"/>
            <a:ext cx="4286250" cy="981075"/>
          </a:xfrm>
          <a:prstGeom prst="rect">
            <a:avLst/>
          </a:prstGeom>
          <a:noFill/>
        </p:spPr>
      </p:pic>
      <p:pic>
        <p:nvPicPr>
          <p:cNvPr id="3075" name="Picture 3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925"/>
            <a:ext cx="4286250" cy="981075"/>
          </a:xfrm>
          <a:prstGeom prst="rect">
            <a:avLst/>
          </a:prstGeom>
          <a:noFill/>
        </p:spPr>
      </p:pic>
      <p:pic>
        <p:nvPicPr>
          <p:cNvPr id="3076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5876925"/>
            <a:ext cx="4286250" cy="981075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А ещё крестьяне занимались охотой и рыболовством.</a:t>
            </a:r>
            <a:endParaRPr lang="ru-RU" sz="4000" dirty="0">
              <a:solidFill>
                <a:srgbClr val="C00000"/>
              </a:solidFill>
            </a:endParaRPr>
          </a:p>
        </p:txBody>
      </p:sp>
      <p:pic>
        <p:nvPicPr>
          <p:cNvPr id="22" name="Рисунок 21" descr="http://www.caas.ru/static/picts/pechora/pechora_29_small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492896"/>
            <a:ext cx="4500594" cy="3357586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5122" name="Picture 2" descr="C:\Users\Пользователь\Downloads\imgB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1988840"/>
            <a:ext cx="2952328" cy="3888432"/>
          </a:xfrm>
          <a:prstGeom prst="rect">
            <a:avLst/>
          </a:prstGeom>
          <a:noFill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168" y="980728"/>
            <a:ext cx="2232248" cy="12961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ownloads\ге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6832" y="1556792"/>
            <a:ext cx="1990725" cy="2305050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836712"/>
            <a:ext cx="3347864" cy="22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8072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pic>
        <p:nvPicPr>
          <p:cNvPr id="2052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510338" y="3137371"/>
            <a:ext cx="4286250" cy="981075"/>
          </a:xfrm>
          <a:prstGeom prst="rect">
            <a:avLst/>
          </a:prstGeom>
          <a:noFill/>
        </p:spPr>
      </p:pic>
      <p:pic>
        <p:nvPicPr>
          <p:cNvPr id="20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1652587" y="3137371"/>
            <a:ext cx="4286250" cy="981075"/>
          </a:xfrm>
          <a:prstGeom prst="rect">
            <a:avLst/>
          </a:prstGeom>
          <a:noFill/>
        </p:spPr>
      </p:pic>
      <p:pic>
        <p:nvPicPr>
          <p:cNvPr id="3075" name="Picture 3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925"/>
            <a:ext cx="4286250" cy="981075"/>
          </a:xfrm>
          <a:prstGeom prst="rect">
            <a:avLst/>
          </a:prstGeom>
          <a:noFill/>
        </p:spPr>
      </p:pic>
      <p:pic>
        <p:nvPicPr>
          <p:cNvPr id="3076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5876925"/>
            <a:ext cx="4286250" cy="981075"/>
          </a:xfrm>
          <a:prstGeom prst="rect">
            <a:avLst/>
          </a:prstGeom>
          <a:noFill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0" y="476672"/>
            <a:ext cx="2232248" cy="129614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старину люди жили в деревянных домах, 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без электричества, горячей воды, парового</a:t>
            </a: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отопления, газа.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Пользователь\Downloads\изба коми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71600" y="1484784"/>
            <a:ext cx="4104456" cy="4536504"/>
          </a:xfrm>
          <a:prstGeom prst="rect">
            <a:avLst/>
          </a:prstGeom>
          <a:noFill/>
        </p:spPr>
      </p:pic>
      <p:pic>
        <p:nvPicPr>
          <p:cNvPr id="6147" name="Picture 3" descr="C:\Users\Пользователь\Downloads\заречье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6056" y="1484784"/>
            <a:ext cx="3339282" cy="453650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ownloads\ге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6832" y="1556792"/>
            <a:ext cx="1990725" cy="2305050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836712"/>
            <a:ext cx="3347864" cy="22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8072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pic>
        <p:nvPicPr>
          <p:cNvPr id="2052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510338" y="2201267"/>
            <a:ext cx="4286250" cy="981075"/>
          </a:xfrm>
          <a:prstGeom prst="rect">
            <a:avLst/>
          </a:prstGeom>
          <a:noFill/>
        </p:spPr>
      </p:pic>
      <p:pic>
        <p:nvPicPr>
          <p:cNvPr id="20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1652587" y="3569420"/>
            <a:ext cx="4286250" cy="981075"/>
          </a:xfrm>
          <a:prstGeom prst="rect">
            <a:avLst/>
          </a:prstGeom>
          <a:noFill/>
        </p:spPr>
      </p:pic>
      <p:pic>
        <p:nvPicPr>
          <p:cNvPr id="3075" name="Picture 3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876925"/>
            <a:ext cx="4286250" cy="981075"/>
          </a:xfrm>
          <a:prstGeom prst="rect">
            <a:avLst/>
          </a:prstGeom>
          <a:noFill/>
        </p:spPr>
      </p:pic>
      <p:pic>
        <p:nvPicPr>
          <p:cNvPr id="3076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0"/>
            <a:ext cx="4286250" cy="981075"/>
          </a:xfrm>
          <a:prstGeom prst="rect">
            <a:avLst/>
          </a:prstGeom>
          <a:noFill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0" y="476672"/>
            <a:ext cx="2232248" cy="12961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pic>
        <p:nvPicPr>
          <p:cNvPr id="3074" name="Picture 2" descr="C:\Users\Пользователь\Downloads\image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7904" y="836712"/>
            <a:ext cx="4608512" cy="525658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391472" y="5657671"/>
            <a:ext cx="47525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3300"/>
                </a:solidFill>
              </a:rPr>
              <a:t>  </a:t>
            </a:r>
            <a:r>
              <a:rPr lang="ru-RU" sz="2400" b="1" dirty="0" smtClean="0">
                <a:solidFill>
                  <a:srgbClr val="FF3300"/>
                </a:solidFill>
              </a:rPr>
              <a:t>26 мая 1992 года</a:t>
            </a:r>
            <a:r>
              <a:rPr lang="ru-RU" sz="2400" b="1" dirty="0" smtClean="0"/>
              <a:t> </a:t>
            </a:r>
            <a:r>
              <a:rPr lang="ru-RU" sz="2400" dirty="0" smtClean="0"/>
              <a:t>название государства</a:t>
            </a:r>
          </a:p>
          <a:p>
            <a:r>
              <a:rPr lang="ru-RU" sz="2400" dirty="0" smtClean="0"/>
              <a:t> изменилось на </a:t>
            </a:r>
            <a:r>
              <a:rPr lang="ru-RU" sz="2400" b="1" dirty="0" smtClean="0">
                <a:solidFill>
                  <a:srgbClr val="FF0000"/>
                </a:solidFill>
              </a:rPr>
              <a:t>Республика Коми</a:t>
            </a:r>
            <a:endParaRPr lang="ru-RU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0"/>
            <a:ext cx="58028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Коми автономная область в составе РСФСР</a:t>
            </a:r>
          </a:p>
          <a:p>
            <a:r>
              <a:rPr lang="ru-RU" sz="2400" dirty="0" smtClean="0"/>
              <a:t> образовалась </a:t>
            </a:r>
            <a:r>
              <a:rPr lang="ru-RU" sz="2400" b="1" dirty="0" smtClean="0">
                <a:solidFill>
                  <a:srgbClr val="FF0000"/>
                </a:solidFill>
              </a:rPr>
              <a:t>22 августа 1921 года.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5декабря 1936 года </a:t>
            </a:r>
            <a:r>
              <a:rPr lang="ru-RU" sz="2400" dirty="0" smtClean="0"/>
              <a:t>она преобразована</a:t>
            </a:r>
          </a:p>
          <a:p>
            <a:r>
              <a:rPr lang="ru-RU" sz="2400" dirty="0" smtClean="0"/>
              <a:t> в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автономную республику Коми АССР</a:t>
            </a:r>
            <a:endParaRPr lang="ru-RU" sz="2400" b="1" dirty="0"/>
          </a:p>
        </p:txBody>
      </p:sp>
      <p:pic>
        <p:nvPicPr>
          <p:cNvPr id="2" name="Picture 3" descr="C:\Users\Пользователь\Downloads\400px-Флаг_и_герб_Коми_АССР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7584" y="1772816"/>
            <a:ext cx="2952328" cy="2088232"/>
          </a:xfrm>
          <a:prstGeom prst="rect">
            <a:avLst/>
          </a:prstGeom>
          <a:noFill/>
        </p:spPr>
      </p:pic>
      <p:pic>
        <p:nvPicPr>
          <p:cNvPr id="3077" name="Picture 5" descr="D:\фото к презентации\книга и перо.jpg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576" y="3933056"/>
            <a:ext cx="3049711" cy="176708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ownloads\ге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267744" cy="2420888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630968"/>
            <a:ext cx="3347864" cy="22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510338" y="2201267"/>
            <a:ext cx="4286250" cy="981075"/>
          </a:xfrm>
          <a:prstGeom prst="rect">
            <a:avLst/>
          </a:prstGeom>
          <a:noFill/>
        </p:spPr>
      </p:pic>
      <p:pic>
        <p:nvPicPr>
          <p:cNvPr id="20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-1652587" y="3857452"/>
            <a:ext cx="4286250" cy="981075"/>
          </a:xfrm>
          <a:prstGeom prst="rect">
            <a:avLst/>
          </a:prstGeom>
          <a:noFill/>
        </p:spPr>
      </p:pic>
      <p:pic>
        <p:nvPicPr>
          <p:cNvPr id="3075" name="Picture 3" descr="D:\фото к презентации\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76925"/>
            <a:ext cx="4286250" cy="981075"/>
          </a:xfrm>
          <a:prstGeom prst="rect">
            <a:avLst/>
          </a:prstGeom>
          <a:noFill/>
        </p:spPr>
      </p:pic>
      <p:pic>
        <p:nvPicPr>
          <p:cNvPr id="3076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0"/>
            <a:ext cx="4286250" cy="98107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11760" y="1412776"/>
            <a:ext cx="51053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Герб республики Коми</a:t>
            </a:r>
            <a:endParaRPr lang="ru-RU" sz="4000" dirty="0"/>
          </a:p>
        </p:txBody>
      </p:sp>
      <p:sp>
        <p:nvSpPr>
          <p:cNvPr id="22" name="TextBox 21"/>
          <p:cNvSpPr txBox="1"/>
          <p:nvPr/>
        </p:nvSpPr>
        <p:spPr>
          <a:xfrm>
            <a:off x="755576" y="5157192"/>
            <a:ext cx="51597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Флаг республики Коми</a:t>
            </a:r>
            <a:endParaRPr lang="ru-RU" sz="4000" dirty="0"/>
          </a:p>
        </p:txBody>
      </p:sp>
      <p:pic>
        <p:nvPicPr>
          <p:cNvPr id="23" name="Picture 8" descr="D:\фото к презентации\OKVQrwvosN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2708920"/>
            <a:ext cx="7272808" cy="15367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899592" y="4365104"/>
            <a:ext cx="4811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3300"/>
                </a:solidFill>
              </a:rPr>
              <a:t>Дата принятия: 06.06.1994</a:t>
            </a:r>
            <a:endParaRPr lang="ru-RU" sz="3200" dirty="0">
              <a:solidFill>
                <a:srgbClr val="FF33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2" grpId="0" build="allAtOnce"/>
      <p:bldP spid="24" grpId="0" build="allAtOnce"/>
      <p:bldP spid="24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6510338" y="2201267"/>
            <a:ext cx="4286250" cy="981075"/>
          </a:xfrm>
          <a:prstGeom prst="rect">
            <a:avLst/>
          </a:prstGeom>
          <a:noFill/>
        </p:spPr>
      </p:pic>
      <p:pic>
        <p:nvPicPr>
          <p:cNvPr id="20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1652587" y="3857452"/>
            <a:ext cx="4286250" cy="981075"/>
          </a:xfrm>
          <a:prstGeom prst="rect">
            <a:avLst/>
          </a:prstGeom>
          <a:noFill/>
        </p:spPr>
      </p:pic>
      <p:pic>
        <p:nvPicPr>
          <p:cNvPr id="3075" name="Picture 3" descr="D:\фото к презентации\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936262"/>
            <a:ext cx="4319158" cy="848698"/>
          </a:xfrm>
          <a:prstGeom prst="rect">
            <a:avLst/>
          </a:prstGeom>
          <a:noFill/>
        </p:spPr>
      </p:pic>
      <p:pic>
        <p:nvPicPr>
          <p:cNvPr id="3076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0"/>
            <a:ext cx="4286250" cy="981075"/>
          </a:xfrm>
          <a:prstGeom prst="rect">
            <a:avLst/>
          </a:prstGeom>
          <a:noFill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476672"/>
            <a:ext cx="2232248" cy="12961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64666" y="3569241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Владимир Викторович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Уйба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97971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/>
          <a:srcRect l="5730" t="15700" r="2594" b="7762"/>
          <a:stretch>
            <a:fillRect/>
          </a:stretch>
        </p:blipFill>
        <p:spPr bwMode="auto">
          <a:xfrm>
            <a:off x="467544" y="0"/>
            <a:ext cx="1211262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479239" y="1630249"/>
            <a:ext cx="29428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Глава Республики Коми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52157"/>
            <a:ext cx="3383054" cy="45841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8072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pic>
        <p:nvPicPr>
          <p:cNvPr id="2052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6510338" y="2201267"/>
            <a:ext cx="4286250" cy="981075"/>
          </a:xfrm>
          <a:prstGeom prst="rect">
            <a:avLst/>
          </a:prstGeom>
          <a:noFill/>
        </p:spPr>
      </p:pic>
      <p:pic>
        <p:nvPicPr>
          <p:cNvPr id="20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1652587" y="3857452"/>
            <a:ext cx="4286250" cy="981075"/>
          </a:xfrm>
          <a:prstGeom prst="rect">
            <a:avLst/>
          </a:prstGeom>
          <a:noFill/>
        </p:spPr>
      </p:pic>
      <p:pic>
        <p:nvPicPr>
          <p:cNvPr id="3075" name="Picture 3" descr="D:\фото к презентации\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876925"/>
            <a:ext cx="4286250" cy="981075"/>
          </a:xfrm>
          <a:prstGeom prst="rect">
            <a:avLst/>
          </a:prstGeom>
          <a:noFill/>
        </p:spPr>
      </p:pic>
      <p:pic>
        <p:nvPicPr>
          <p:cNvPr id="3076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0" y="0"/>
            <a:ext cx="4286250" cy="692696"/>
          </a:xfrm>
          <a:prstGeom prst="rect">
            <a:avLst/>
          </a:prstGeom>
          <a:noFill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476672"/>
            <a:ext cx="2232248" cy="12961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pic>
        <p:nvPicPr>
          <p:cNvPr id="14" name="Picture 1" descr="resp_komi"/>
          <p:cNvPicPr>
            <a:picLocks noChangeAspect="1" noChangeArrowheads="1"/>
          </p:cNvPicPr>
          <p:nvPr/>
        </p:nvPicPr>
        <p:blipFill>
          <a:blip r:embed="rId6" cstate="print"/>
          <a:srcRect l="5470" t="2986" r="7516"/>
          <a:stretch>
            <a:fillRect/>
          </a:stretch>
        </p:blipFill>
        <p:spPr bwMode="auto">
          <a:xfrm>
            <a:off x="2267744" y="764704"/>
            <a:ext cx="5040560" cy="5666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0" y="332656"/>
            <a:ext cx="5955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Это карта нашей республики</a:t>
            </a:r>
            <a:endParaRPr lang="ru-RU" sz="3600" b="1" dirty="0"/>
          </a:p>
        </p:txBody>
      </p:sp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429000"/>
            <a:ext cx="952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75656" y="1988840"/>
            <a:ext cx="941388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6000" contrast="42000"/>
          </a:blip>
          <a:srcRect/>
          <a:stretch>
            <a:fillRect/>
          </a:stretch>
        </p:blipFill>
        <p:spPr bwMode="auto">
          <a:xfrm>
            <a:off x="4716016" y="836712"/>
            <a:ext cx="95408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64288" y="692696"/>
            <a:ext cx="939800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 cstate="print">
            <a:lum bright="-12000" contrast="66000"/>
          </a:blip>
          <a:srcRect/>
          <a:stretch>
            <a:fillRect/>
          </a:stretch>
        </p:blipFill>
        <p:spPr bwMode="auto">
          <a:xfrm>
            <a:off x="6876256" y="2132856"/>
            <a:ext cx="868362" cy="120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6136" y="5085184"/>
            <a:ext cx="9239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784" y="1052736"/>
            <a:ext cx="925512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1960" y="5521325"/>
            <a:ext cx="100012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9592" y="3356992"/>
            <a:ext cx="969962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Пользователь\Downloads\get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31640" y="4725144"/>
            <a:ext cx="1085850" cy="1204143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635896" y="2996952"/>
            <a:ext cx="21090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10 городов</a:t>
            </a:r>
            <a:endParaRPr lang="ru-RU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8072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2600" y="-1224136"/>
            <a:ext cx="1368152" cy="1224136"/>
          </a:xfrm>
          <a:prstGeom prst="rect">
            <a:avLst/>
          </a:prstGeom>
          <a:noFill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6736" y="-963488"/>
            <a:ext cx="2232248" cy="12961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pic>
        <p:nvPicPr>
          <p:cNvPr id="2050" name="Picture 2" descr="C:\Users\Пользователь\Downloads\head_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857375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ownloads\syktyvkar_monument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36750"/>
            <a:ext cx="9144000" cy="4921250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755576" y="2348880"/>
            <a:ext cx="7702365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3600" dirty="0" smtClean="0"/>
              <a:t>Сыктывкар- столица республики Коми</a:t>
            </a:r>
            <a:endParaRPr lang="ru-RU" sz="3600" dirty="0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40352" y="332656"/>
            <a:ext cx="1000125" cy="133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584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476672"/>
            <a:ext cx="2232248" cy="12961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97971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6" cstate="print"/>
          <a:srcRect l="5730" t="15700" r="2594" b="7762"/>
          <a:stretch>
            <a:fillRect/>
          </a:stretch>
        </p:blipFill>
        <p:spPr bwMode="auto">
          <a:xfrm>
            <a:off x="467544" y="0"/>
            <a:ext cx="1211262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55776" y="332656"/>
            <a:ext cx="5320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Segoe Print" pitchFamily="2" charset="0"/>
              </a:rPr>
              <a:t>Природа нашего края</a:t>
            </a:r>
            <a:endParaRPr lang="ru-RU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4098" name="Picture 2" descr="C:\Users\Пользователь\Downloads\Balbanyu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212976"/>
            <a:ext cx="4355976" cy="3645024"/>
          </a:xfrm>
          <a:prstGeom prst="rect">
            <a:avLst/>
          </a:prstGeom>
          <a:noFill/>
        </p:spPr>
      </p:pic>
      <p:pic>
        <p:nvPicPr>
          <p:cNvPr id="4099" name="Picture 3" descr="C:\Users\Пользователь\Downloads\images (1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124744"/>
            <a:ext cx="4355976" cy="2088232"/>
          </a:xfrm>
          <a:prstGeom prst="rect">
            <a:avLst/>
          </a:prstGeom>
          <a:noFill/>
        </p:spPr>
      </p:pic>
      <p:pic>
        <p:nvPicPr>
          <p:cNvPr id="4100" name="Picture 4" descr="C:\Users\Пользователь\Downloads\images (2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1124744"/>
            <a:ext cx="4788024" cy="3168352"/>
          </a:xfrm>
          <a:prstGeom prst="rect">
            <a:avLst/>
          </a:prstGeom>
          <a:noFill/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5976" y="4077072"/>
            <a:ext cx="4788024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Пользователь\Downloads\картинка12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ownloads\mindraw.web.ru-schary-Ighma_prev_original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1052736"/>
            <a:ext cx="9144000" cy="5805263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611560" y="1700808"/>
            <a:ext cx="2529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 smtClean="0"/>
              <a:t>ГалФедьские</a:t>
            </a:r>
            <a:r>
              <a:rPr lang="ru-RU" sz="2000" dirty="0" smtClean="0"/>
              <a:t> камни</a:t>
            </a:r>
          </a:p>
          <a:p>
            <a:r>
              <a:rPr lang="ru-RU" sz="2000" dirty="0" smtClean="0"/>
              <a:t>На берегу реки Ижма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1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ownloads\22077545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420887"/>
            <a:ext cx="2736304" cy="2304257"/>
          </a:xfrm>
          <a:prstGeom prst="rect">
            <a:avLst/>
          </a:prstGeom>
          <a:noFill/>
        </p:spPr>
      </p:pic>
      <p:pic>
        <p:nvPicPr>
          <p:cNvPr id="24" name="Picture 2" descr="C:\Users\Пользователь\Downloads\лис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5229200"/>
            <a:ext cx="2304257" cy="1628800"/>
          </a:xfrm>
          <a:prstGeom prst="rect">
            <a:avLst/>
          </a:prstGeom>
          <a:noFill/>
        </p:spPr>
      </p:pic>
      <p:pic>
        <p:nvPicPr>
          <p:cNvPr id="23" name="Picture 5" descr="http://zooclub.ru/attach/fotogal/oboi/rodent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480" y="0"/>
            <a:ext cx="2857520" cy="2143140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232248" cy="12961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1720" y="0"/>
            <a:ext cx="6115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Segoe Print" pitchFamily="2" charset="0"/>
              </a:rPr>
              <a:t>Фауна республики Коми</a:t>
            </a:r>
            <a:endParaRPr lang="ru-RU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836712"/>
            <a:ext cx="4572000" cy="58477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/>
              <a:t>В настоящее время в составе животного мира Республики Коми известно около 4400 видов, представителей 31 класса 10 типов животных.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 В водоемах республики известно 36 видов рыб. Наиболее ценные промысловые рыбы – семга, омуль, нельма, сиг, хариус.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Класс птиц представлен 239 видами, 44 семействами, 17 отрядами. Промысловое значение имеют белая куропатка, глухарь, тетерев, рябчик, а также водоплавающие птицы (гуси, утки) и кулики . 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Класс млекопитающие представлен 57 видами, 17 семействами, 6 отрядами. 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572000" y="836712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2000" dirty="0" smtClean="0"/>
              <a:t>Грызуны (22 вида) – наиболее представительный отряд. Он включает мелких грызунов (полевки, мыши, крысы) с высокой численностью и широким распространением. Многие из грызунов – ценные промысловые виды: обыкновенная белка, речной бобр, ондатра. Объектом пушного звероводства является нутрия.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/>
              <a:t> Хищные представлены 16 видами диких животных, большинство из них ценные промысловые виды: соболь, лесная куница, европейская и американская норки, горностай, речная выдра, обыкновенная лисица, песец и др. объекты пушного звероводства (голубой песец, серебристо-черная лисица, американская норка).</a:t>
            </a:r>
            <a:endParaRPr lang="ru-RU" sz="2000" dirty="0"/>
          </a:p>
        </p:txBody>
      </p:sp>
      <p:pic>
        <p:nvPicPr>
          <p:cNvPr id="1026" name="Picture 2" descr="D:\фото к презентации\images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5805264"/>
            <a:ext cx="971600" cy="1052736"/>
          </a:xfrm>
          <a:prstGeom prst="rect">
            <a:avLst/>
          </a:prstGeom>
          <a:noFill/>
        </p:spPr>
      </p:pic>
      <p:pic>
        <p:nvPicPr>
          <p:cNvPr id="22" name="Picture 6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4368" y="5949280"/>
            <a:ext cx="1259632" cy="90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26511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548680"/>
            <a:ext cx="26511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548680"/>
            <a:ext cx="26511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043608" y="5949280"/>
            <a:ext cx="26511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656183" y="3544615"/>
            <a:ext cx="26511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 flipV="1">
            <a:off x="7163543" y="3645768"/>
            <a:ext cx="2651125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5436096" y="5949280"/>
            <a:ext cx="26511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 descr="C:\Users\Пользователь\Downloads\!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60632" y="1124744"/>
            <a:ext cx="1368152" cy="1268760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ownloads\коми край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1113"/>
            <a:ext cx="9155113" cy="6869113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1475656" y="1556792"/>
            <a:ext cx="6336704" cy="2062103"/>
          </a:xfrm>
          <a:prstGeom prst="rect">
            <a:avLst/>
          </a:prstGeom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cap="all" dirty="0" smtClean="0">
                <a:ln/>
                <a:solidFill>
                  <a:srgbClr val="0070C0"/>
                </a:solidFill>
                <a:effectLst>
                  <a:reflection blurRad="10000" endPos="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 ЧУДЕСНОМ НАШЕМ КРАЕ БУДЕТ РАЗГОВОР, О ПРЕКРАСНОМ МИЛОМ КРАЕ, ГДЕ МЫ ВСЕ ЖИВЁМ!</a:t>
            </a:r>
            <a:endParaRPr lang="ru-RU" sz="3200" b="1" cap="all" dirty="0">
              <a:ln/>
              <a:solidFill>
                <a:srgbClr val="0070C0"/>
              </a:solidFill>
              <a:effectLst>
                <a:reflection blurRad="10000" endPos="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gor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24328" y="0"/>
            <a:ext cx="1619672" cy="242088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5" descr="http://zooclub.ru/attach/fotogal/oboi/rodent/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480" y="620688"/>
            <a:ext cx="2857520" cy="192711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1720" y="0"/>
            <a:ext cx="61157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Segoe Print" pitchFamily="2" charset="0"/>
              </a:rPr>
              <a:t>Фауна республики Коми</a:t>
            </a:r>
            <a:endParaRPr lang="ru-RU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pic>
        <p:nvPicPr>
          <p:cNvPr id="7" name="Picture 4" descr="D:\фото к презентации\куниц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564904"/>
            <a:ext cx="2915816" cy="2103437"/>
          </a:xfrm>
          <a:prstGeom prst="rect">
            <a:avLst/>
          </a:prstGeom>
          <a:noFill/>
        </p:spPr>
      </p:pic>
      <p:pic>
        <p:nvPicPr>
          <p:cNvPr id="8" name="Picture 3" descr="D:\фото к презентации\Belka_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0969"/>
            <a:ext cx="2915816" cy="2088231"/>
          </a:xfrm>
          <a:prstGeom prst="rect">
            <a:avLst/>
          </a:prstGeom>
          <a:noFill/>
        </p:spPr>
      </p:pic>
      <p:pic>
        <p:nvPicPr>
          <p:cNvPr id="2050" name="Picture 2" descr="D:\фото к презентации\лось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" y="548680"/>
            <a:ext cx="3203848" cy="2600325"/>
          </a:xfrm>
          <a:prstGeom prst="rect">
            <a:avLst/>
          </a:prstGeom>
          <a:noFill/>
        </p:spPr>
      </p:pic>
      <p:pic>
        <p:nvPicPr>
          <p:cNvPr id="2051" name="Picture 3" descr="D:\фото к презентации\олень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848" y="620688"/>
            <a:ext cx="3096344" cy="1928813"/>
          </a:xfrm>
          <a:prstGeom prst="rect">
            <a:avLst/>
          </a:prstGeom>
          <a:noFill/>
        </p:spPr>
      </p:pic>
      <p:pic>
        <p:nvPicPr>
          <p:cNvPr id="2052" name="Picture 4" descr="D:\фото к презентации\росомах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7" y="2564904"/>
            <a:ext cx="3312368" cy="2525266"/>
          </a:xfrm>
          <a:prstGeom prst="rect">
            <a:avLst/>
          </a:prstGeom>
          <a:noFill/>
        </p:spPr>
      </p:pic>
      <p:pic>
        <p:nvPicPr>
          <p:cNvPr id="2053" name="Picture 5" descr="D:\фото к презентации\медведь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" y="5013176"/>
            <a:ext cx="3275856" cy="1844824"/>
          </a:xfrm>
          <a:prstGeom prst="rect">
            <a:avLst/>
          </a:prstGeom>
          <a:noFill/>
        </p:spPr>
      </p:pic>
      <p:pic>
        <p:nvPicPr>
          <p:cNvPr id="2054" name="Picture 6" descr="D:\фото к презентации\выдра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3848" y="5010150"/>
            <a:ext cx="3096344" cy="1847850"/>
          </a:xfrm>
          <a:prstGeom prst="rect">
            <a:avLst/>
          </a:prstGeom>
          <a:noFill/>
        </p:spPr>
      </p:pic>
      <p:pic>
        <p:nvPicPr>
          <p:cNvPr id="2056" name="Picture 8" descr="C:\Users\Пользователь\Downloads\рысь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86500" y="4714875"/>
            <a:ext cx="2857500" cy="214312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323528" y="764704"/>
            <a:ext cx="65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Лось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3347864" y="764704"/>
            <a:ext cx="1809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Северный олень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516216" y="764704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Заяц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395536" y="3429000"/>
            <a:ext cx="75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Белка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491880" y="2924944"/>
            <a:ext cx="1116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Росомаха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876256" y="2780928"/>
            <a:ext cx="892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Куница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323528" y="5085184"/>
            <a:ext cx="1082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Медведь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3563888" y="5157192"/>
            <a:ext cx="824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Выдра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588224" y="5013176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Рысь</a:t>
            </a:r>
            <a:endParaRPr lang="ru-RU" dirty="0"/>
          </a:p>
        </p:txBody>
      </p:sp>
      <p:pic>
        <p:nvPicPr>
          <p:cNvPr id="1026" name="Picture 2" descr="D:\фото к презентации\sova_filin_foto_02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-333375" y="-252413"/>
            <a:ext cx="9810750" cy="7362826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ownloads\орлан-белохвост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4746005" cy="3528391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ownloads\бобр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16017" y="0"/>
            <a:ext cx="4427984" cy="3573016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ownloads\volki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99592" y="3518545"/>
            <a:ext cx="7200800" cy="333945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483768" y="0"/>
            <a:ext cx="1848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Орлан белохвост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5796136" y="0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Бобр</a:t>
            </a: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1979712" y="6453336"/>
            <a:ext cx="776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Волки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6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  <p:bldP spid="18" grpId="0"/>
      <p:bldP spid="18" grpId="1"/>
      <p:bldP spid="20" grpId="0"/>
      <p:bldP spid="20" grpId="1"/>
      <p:bldP spid="20" grpId="2"/>
      <p:bldP spid="21" grpId="0"/>
      <p:bldP spid="21" grpId="1"/>
      <p:bldP spid="22" grpId="0"/>
      <p:bldP spid="22" grpId="1"/>
      <p:bldP spid="24" grpId="0"/>
      <p:bldP spid="24" grpId="1"/>
      <p:bldP spid="25" grpId="0"/>
      <p:bldP spid="25" grpId="1"/>
      <p:bldP spid="26" grpId="0" build="allAtOnce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51720" y="0"/>
            <a:ext cx="61350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Segoe Print" pitchFamily="2" charset="0"/>
              </a:rPr>
              <a:t>Флора республики Коми</a:t>
            </a:r>
            <a:endParaRPr lang="ru-RU" sz="3600" b="1" dirty="0">
              <a:solidFill>
                <a:srgbClr val="002060"/>
              </a:solidFill>
              <a:latin typeface="Segoe Print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92696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Растительный покров республики отличается большим своеобразием и разнообразием. Крайний северо-восток Республики Коми занимает тундра, южнее расположена узкая полоса лесотундры, сменяющая к югу обширными лесными пространствами. 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636912"/>
            <a:ext cx="4572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Природная флора республики располагает значительным разнообразием дикорастущих пищевых растений: встречаются более 70 видов ягод, съедобных трав, а также кедровая сосна (орехи); отмечаются несколько десятков видов съедобных грибов. Промысловое значение имеют брусника, черника, клюква, морошка, голубика, рябина, также собирают черную и красную смородину, малину, землянику, черемуху, шиповники, калину. 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620688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На втором месте после лесов по занимаемой площади стоят болота (3,2 млн. га). В Республике Коми болота после проведения мелиоративных работ используются для посевов трав, возделывания овощей и картофеля, а также добычи торфа на удобрение. 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2708920"/>
            <a:ext cx="4572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>Особенность тундры: растительный покров состоит из мхов, лишайников, многолетних травянистых растений, кустарничков и невысоких кустарников, преобладают полярная берёзка, ива, багульник. Растительность лесотундры: наряду с тундровой растительностью встречаются ель, берёза, лиственница. Лесотундра постепенно переходит в </a:t>
            </a:r>
            <a:r>
              <a:rPr lang="ru-RU" dirty="0" err="1" smtClean="0"/>
              <a:t>редкостойные</a:t>
            </a:r>
            <a:r>
              <a:rPr lang="ru-RU" dirty="0" smtClean="0"/>
              <a:t> леса, затем в тайгу. Преобладающими породами в лесной зоне являются ель сибирская, сосна обыкновенная и берёза. Из других пород выделяются: пихта, лиственница, кедр (сибирская кедровая  сосна).Практически все леса смешанные.</a:t>
            </a:r>
            <a:endParaRPr lang="ru-RU" dirty="0"/>
          </a:p>
        </p:txBody>
      </p:sp>
      <p:pic>
        <p:nvPicPr>
          <p:cNvPr id="2051" name="Picture 3" descr="C:\Users\Пользователь\Downloads\images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5772150"/>
            <a:ext cx="4860032" cy="10858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pic>
        <p:nvPicPr>
          <p:cNvPr id="2051" name="Picture 3" descr="C:\Users\Пользователь\Downloads\images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085850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403648" y="0"/>
            <a:ext cx="68002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  <a:latin typeface="Segoe Print" pitchFamily="2" charset="0"/>
              </a:rPr>
              <a:t>Флора республики Коми</a:t>
            </a:r>
            <a:endParaRPr lang="ru-RU" sz="4000" b="1" dirty="0">
              <a:solidFill>
                <a:srgbClr val="FFFF00"/>
              </a:solidFill>
              <a:latin typeface="Segoe Print" pitchFamily="2" charset="0"/>
            </a:endParaRPr>
          </a:p>
        </p:txBody>
      </p:sp>
      <p:pic>
        <p:nvPicPr>
          <p:cNvPr id="3074" name="Picture 2" descr="C:\Users\Пользователь\Downloads\gri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052736"/>
            <a:ext cx="2915816" cy="2217440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ownloads\голубик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1052736"/>
            <a:ext cx="2880320" cy="2232248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ownloads\гриб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6136" y="1052736"/>
            <a:ext cx="3347864" cy="2232248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ownloads\клюкв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3212976"/>
            <a:ext cx="2915816" cy="2160240"/>
          </a:xfrm>
          <a:prstGeom prst="rect">
            <a:avLst/>
          </a:prstGeom>
          <a:noFill/>
        </p:spPr>
      </p:pic>
      <p:pic>
        <p:nvPicPr>
          <p:cNvPr id="3078" name="Picture 6" descr="C:\Users\Пользователь\Downloads\морошка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3284984"/>
            <a:ext cx="2808312" cy="2088232"/>
          </a:xfrm>
          <a:prstGeom prst="rect">
            <a:avLst/>
          </a:prstGeom>
          <a:noFill/>
        </p:spPr>
      </p:pic>
      <p:pic>
        <p:nvPicPr>
          <p:cNvPr id="3079" name="Picture 7" descr="C:\Users\Пользователь\Downloads\4366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24128" y="3212976"/>
            <a:ext cx="3419872" cy="2160240"/>
          </a:xfrm>
          <a:prstGeom prst="rect">
            <a:avLst/>
          </a:prstGeom>
          <a:noFill/>
        </p:spPr>
      </p:pic>
      <p:pic>
        <p:nvPicPr>
          <p:cNvPr id="3081" name="Picture 9" descr="C:\Users\Пользователь\Downloads\тайга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5301208"/>
            <a:ext cx="4572000" cy="1556792"/>
          </a:xfrm>
          <a:prstGeom prst="rect">
            <a:avLst/>
          </a:prstGeom>
          <a:noFill/>
        </p:spPr>
      </p:pic>
      <p:pic>
        <p:nvPicPr>
          <p:cNvPr id="3082" name="Picture 10" descr="C:\Users\Пользователь\Downloads\югыд ва4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5301208"/>
            <a:ext cx="4572000" cy="1556792"/>
          </a:xfrm>
          <a:prstGeom prst="rect">
            <a:avLst/>
          </a:prstGeom>
          <a:noFill/>
        </p:spPr>
      </p:pic>
      <p:pic>
        <p:nvPicPr>
          <p:cNvPr id="3083" name="Picture 11" descr="C:\Users\Пользователь\Downloads\смеш.лес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6228184" y="1268760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Смешанный лес</a:t>
            </a:r>
            <a:endParaRPr lang="ru-RU" sz="2400" dirty="0"/>
          </a:p>
        </p:txBody>
      </p:sp>
      <p:pic>
        <p:nvPicPr>
          <p:cNvPr id="3084" name="Picture 12" descr="C:\Users\Пользователь\Downloads\осенняя тундра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052736"/>
            <a:ext cx="4355976" cy="3834556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395536" y="1196752"/>
            <a:ext cx="1101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Тундра</a:t>
            </a:r>
            <a:endParaRPr lang="ru-RU" sz="2400" dirty="0"/>
          </a:p>
        </p:txBody>
      </p:sp>
      <p:pic>
        <p:nvPicPr>
          <p:cNvPr id="3085" name="Picture 13" descr="C:\Users\Пользователь\Downloads\лесотундра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355976" y="2751880"/>
            <a:ext cx="4788024" cy="4106120"/>
          </a:xfrm>
          <a:prstGeom prst="rect">
            <a:avLst/>
          </a:prstGeom>
          <a:noFill/>
        </p:spPr>
      </p:pic>
      <p:sp>
        <p:nvSpPr>
          <p:cNvPr id="27" name="TextBox 26"/>
          <p:cNvSpPr txBox="1"/>
          <p:nvPr/>
        </p:nvSpPr>
        <p:spPr>
          <a:xfrm>
            <a:off x="5940152" y="2924944"/>
            <a:ext cx="1719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Лесотундра</a:t>
            </a:r>
            <a:endParaRPr lang="ru-RU" sz="2400" dirty="0"/>
          </a:p>
        </p:txBody>
      </p:sp>
      <p:pic>
        <p:nvPicPr>
          <p:cNvPr id="3086" name="Picture 14" descr="C:\Users\Пользователь\Downloads\дождь и береза.gif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4941168"/>
            <a:ext cx="2483768" cy="1916832"/>
          </a:xfrm>
          <a:prstGeom prst="rect">
            <a:avLst/>
          </a:prstGeom>
          <a:noFill/>
        </p:spPr>
      </p:pic>
      <p:pic>
        <p:nvPicPr>
          <p:cNvPr id="29" name="Picture 14" descr="C:\Users\Пользователь\Downloads\дождь и береза.gif"/>
          <p:cNvPicPr>
            <a:picLocks noChangeAspect="1" noChangeArrowheads="1" noCrop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092280" y="1052736"/>
            <a:ext cx="2051720" cy="1656184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ownloads\virgin-komi-forests_1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11560" y="404664"/>
            <a:ext cx="879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Тайга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9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5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1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4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7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5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5" grpId="0"/>
      <p:bldP spid="25" grpId="1"/>
      <p:bldP spid="27" grpId="0"/>
      <p:bldP spid="27" grpId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Пользователь\Downloads\les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10700" b="1" dirty="0" smtClean="0">
                <a:solidFill>
                  <a:srgbClr val="FFFF00"/>
                </a:solidFill>
                <a:latin typeface="Gabriola" pitchFamily="82" charset="0"/>
              </a:rPr>
              <a:t>Памятники природы Республики Коми</a:t>
            </a:r>
            <a:r>
              <a:rPr lang="ru-RU" sz="10700" b="1" dirty="0" smtClean="0">
                <a:solidFill>
                  <a:srgbClr val="FFFF00"/>
                </a:solidFill>
              </a:rPr>
              <a:t/>
            </a:r>
            <a:br>
              <a:rPr lang="ru-RU" sz="10700" b="1" dirty="0" smtClean="0">
                <a:solidFill>
                  <a:srgbClr val="FFFF00"/>
                </a:solidFill>
              </a:rPr>
            </a:br>
            <a:r>
              <a:rPr lang="ru-RU" sz="10700" b="1" dirty="0" smtClean="0">
                <a:solidFill>
                  <a:srgbClr val="FFFF00"/>
                </a:solidFill>
              </a:rPr>
              <a:t>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3" cstate="print"/>
          <a:srcRect l="5730" t="15700" r="2594" b="7762"/>
          <a:stretch>
            <a:fillRect/>
          </a:stretch>
        </p:blipFill>
        <p:spPr bwMode="auto">
          <a:xfrm>
            <a:off x="323528" y="332656"/>
            <a:ext cx="136815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476672"/>
            <a:ext cx="1979712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8072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476672"/>
            <a:ext cx="2232248" cy="12961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pic>
        <p:nvPicPr>
          <p:cNvPr id="5122" name="Picture 2" descr="C:\Users\Пользователь\Downloads\images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484784"/>
          </a:xfrm>
          <a:prstGeom prst="rect">
            <a:avLst/>
          </a:prstGeom>
          <a:noFill/>
        </p:spPr>
      </p:pic>
      <p:pic>
        <p:nvPicPr>
          <p:cNvPr id="2" name="Picture 3" descr="C:\Users\Пользователь\Downloads\югыд в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412776"/>
            <a:ext cx="4572000" cy="3371080"/>
          </a:xfrm>
          <a:prstGeom prst="rect">
            <a:avLst/>
          </a:prstGeom>
          <a:noFill/>
        </p:spPr>
      </p:pic>
      <p:pic>
        <p:nvPicPr>
          <p:cNvPr id="5124" name="Picture 4" descr="C:\Users\Пользователь\Downloads\югыд ва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1412776"/>
            <a:ext cx="4572000" cy="3456384"/>
          </a:xfrm>
          <a:prstGeom prst="rect">
            <a:avLst/>
          </a:prstGeom>
          <a:noFill/>
        </p:spPr>
      </p:pic>
      <p:pic>
        <p:nvPicPr>
          <p:cNvPr id="5125" name="Picture 5" descr="C:\Users\Пользователь\Downloads\югыд ва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53136"/>
            <a:ext cx="4572000" cy="2204864"/>
          </a:xfrm>
          <a:prstGeom prst="rect">
            <a:avLst/>
          </a:prstGeom>
          <a:noFill/>
        </p:spPr>
      </p:pic>
      <p:pic>
        <p:nvPicPr>
          <p:cNvPr id="5126" name="Picture 6" descr="C:\Users\Пользователь\Downloads\югыд ва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653136"/>
            <a:ext cx="4572000" cy="2204864"/>
          </a:xfrm>
          <a:prstGeom prst="rect">
            <a:avLst/>
          </a:prstGeom>
          <a:noFill/>
        </p:spPr>
      </p:pic>
      <p:pic>
        <p:nvPicPr>
          <p:cNvPr id="5127" name="Picture 7" descr="C:\Users\Пользователь\Downloads\юг ва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3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98072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72600" y="-1224136"/>
            <a:ext cx="1368152" cy="1224136"/>
          </a:xfrm>
          <a:prstGeom prst="rect">
            <a:avLst/>
          </a:prstGeom>
          <a:noFill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96736" y="-963488"/>
            <a:ext cx="2232248" cy="129614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pic>
        <p:nvPicPr>
          <p:cNvPr id="15" name="Рисунок 14" descr="фон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122413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87624" y="0"/>
            <a:ext cx="60946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Печоро-Илычский</a:t>
            </a:r>
            <a:r>
              <a:rPr lang="ru-RU" sz="3600" dirty="0" smtClean="0">
                <a:solidFill>
                  <a:schemeClr val="accent2">
                    <a:lumMod val="50000"/>
                  </a:schemeClr>
                </a:solidFill>
                <a:latin typeface="Segoe Print" pitchFamily="2" charset="0"/>
              </a:rPr>
              <a:t> заповедник</a:t>
            </a:r>
            <a:endParaRPr lang="ru-RU" sz="3600" dirty="0">
              <a:solidFill>
                <a:schemeClr val="accent2">
                  <a:lumMod val="50000"/>
                </a:schemeClr>
              </a:solidFill>
              <a:latin typeface="Segoe Print" pitchFamily="2" charset="0"/>
            </a:endParaRPr>
          </a:p>
        </p:txBody>
      </p:sp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6" cstate="print"/>
          <a:srcRect l="5730" t="15700" r="2594" b="7762"/>
          <a:stretch>
            <a:fillRect/>
          </a:stretch>
        </p:blipFill>
        <p:spPr bwMode="auto">
          <a:xfrm>
            <a:off x="5940152" y="0"/>
            <a:ext cx="1211262" cy="1196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C:\Users\Пользователь\Downloads\печ.ил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68760"/>
            <a:ext cx="3275856" cy="3096344"/>
          </a:xfrm>
          <a:prstGeom prst="rect">
            <a:avLst/>
          </a:prstGeom>
          <a:noFill/>
        </p:spPr>
      </p:pic>
      <p:pic>
        <p:nvPicPr>
          <p:cNvPr id="6150" name="Picture 6" descr="C:\Users\Пользователь\Downloads\печ.ил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1268760"/>
            <a:ext cx="3024336" cy="3114675"/>
          </a:xfrm>
          <a:prstGeom prst="rect">
            <a:avLst/>
          </a:prstGeom>
          <a:noFill/>
        </p:spPr>
      </p:pic>
      <p:pic>
        <p:nvPicPr>
          <p:cNvPr id="6151" name="Picture 7" descr="C:\Users\Пользователь\Downloads\печ.ил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4365104"/>
            <a:ext cx="3347864" cy="2492896"/>
          </a:xfrm>
          <a:prstGeom prst="rect">
            <a:avLst/>
          </a:prstGeom>
          <a:noFill/>
        </p:spPr>
      </p:pic>
      <p:pic>
        <p:nvPicPr>
          <p:cNvPr id="6152" name="Picture 8" descr="C:\Users\Пользователь\Downloads\печ.ил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7864" y="4365104"/>
            <a:ext cx="2979415" cy="2492896"/>
          </a:xfrm>
          <a:prstGeom prst="rect">
            <a:avLst/>
          </a:prstGeom>
          <a:noFill/>
        </p:spPr>
      </p:pic>
      <p:pic>
        <p:nvPicPr>
          <p:cNvPr id="6153" name="Picture 9" descr="C:\Users\Пользователь\Downloads\печ.ил5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0192" y="1268760"/>
            <a:ext cx="2843808" cy="3096344"/>
          </a:xfrm>
          <a:prstGeom prst="rect">
            <a:avLst/>
          </a:prstGeom>
          <a:noFill/>
        </p:spPr>
      </p:pic>
      <p:pic>
        <p:nvPicPr>
          <p:cNvPr id="6154" name="Picture 10" descr="C:\Users\Пользователь\Downloads\лосеферма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300192" y="4365103"/>
            <a:ext cx="2843808" cy="2492897"/>
          </a:xfrm>
          <a:prstGeom prst="rect">
            <a:avLst/>
          </a:prstGeom>
          <a:noFill/>
        </p:spPr>
      </p:pic>
      <p:pic>
        <p:nvPicPr>
          <p:cNvPr id="6155" name="Picture 11" descr="D:\фото к презентации\столб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</p:spPr>
      </p:pic>
      <p:pic>
        <p:nvPicPr>
          <p:cNvPr id="6157" name="Picture 13" descr="D:\фото к презентации\fullsize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1196752"/>
            <a:ext cx="9144000" cy="566124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0" y="1412776"/>
            <a:ext cx="3086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Столбы выветривания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516216" y="1412776"/>
            <a:ext cx="2542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Плато </a:t>
            </a:r>
            <a:r>
              <a:rPr lang="ru-RU" sz="2000" dirty="0" err="1" smtClean="0"/>
              <a:t>Мань-пупу-нёр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0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800" decel="100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800" decel="100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1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224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БОЛОТО «ОКЕАН»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050" name="Picture 2" descr="C:\Users\Пользователь\Downloads\болото океа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716016" cy="5661248"/>
          </a:xfrm>
          <a:prstGeom prst="rect">
            <a:avLst/>
          </a:prstGeom>
          <a:noFill/>
        </p:spPr>
      </p:pic>
      <p:pic>
        <p:nvPicPr>
          <p:cNvPr id="2051" name="Picture 3" descr="C:\Users\Пользователь\Downloads\океа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96752"/>
            <a:ext cx="4427984" cy="566124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1196752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/>
              <a:t>Самое большое болото в Европе, которое находится в Усинском районе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фо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12241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67744" y="0"/>
            <a:ext cx="494609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accent2">
                    <a:lumMod val="75000"/>
                  </a:schemeClr>
                </a:solidFill>
              </a:rPr>
              <a:t>Озеро </a:t>
            </a:r>
            <a:r>
              <a:rPr lang="ru-RU" sz="6000" b="1" dirty="0" err="1" smtClean="0">
                <a:solidFill>
                  <a:schemeClr val="accent2">
                    <a:lumMod val="75000"/>
                  </a:schemeClr>
                </a:solidFill>
              </a:rPr>
              <a:t>Синдор</a:t>
            </a:r>
            <a:endParaRPr lang="ru-RU" sz="6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Пользователь\Downloads\озео синдо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4499992" cy="5661248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ownloads\Sindo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196752"/>
            <a:ext cx="4644008" cy="3024336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ownloads\озеро синдо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3657600"/>
            <a:ext cx="4644008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shule\OneDrive\Рабочий стол\Logo_gorizontalny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892899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45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-5364088" y="-969496"/>
            <a:ext cx="5364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ru-RU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144000" y="407707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dirty="0" smtClean="0">
                <a:solidFill>
                  <a:srgbClr val="00CC00"/>
                </a:solidFill>
              </a:rPr>
              <a:t>.</a:t>
            </a:r>
            <a:endParaRPr lang="ru-RU" sz="2400" dirty="0">
              <a:solidFill>
                <a:srgbClr val="00CC00"/>
              </a:solidFill>
            </a:endParaRPr>
          </a:p>
        </p:txBody>
      </p:sp>
      <p:pic>
        <p:nvPicPr>
          <p:cNvPr id="13" name="Рисунок 12" descr="фон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122413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691680" y="0"/>
            <a:ext cx="59025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 smtClean="0">
                <a:latin typeface="Gabriola" pitchFamily="82" charset="0"/>
              </a:rPr>
              <a:t>Народные промыслы</a:t>
            </a:r>
            <a:endParaRPr lang="ru-RU" sz="6600" b="1" dirty="0">
              <a:latin typeface="Gabriola" pitchFamily="82" charset="0"/>
            </a:endParaRPr>
          </a:p>
        </p:txBody>
      </p:sp>
      <p:pic>
        <p:nvPicPr>
          <p:cNvPr id="5122" name="Picture 2" descr="C:\Users\Пользователь\Downloads\ole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  <p:pic>
        <p:nvPicPr>
          <p:cNvPr id="5124" name="Picture 4" descr="D:\фото к презентации\флагком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0"/>
            <a:ext cx="6192688" cy="5589240"/>
          </a:xfrm>
          <a:prstGeom prst="rect">
            <a:avLst/>
          </a:prstGeom>
          <a:noFill/>
        </p:spPr>
      </p:pic>
      <p:pic>
        <p:nvPicPr>
          <p:cNvPr id="3" name="Picture 2" descr="C:\Users\Пользователь\Downloads\detsad-309883-1426077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511800"/>
            <a:ext cx="2032000" cy="1346200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ownloads\detsad-309883-1426077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5511800"/>
            <a:ext cx="2032000" cy="1346200"/>
          </a:xfrm>
          <a:prstGeom prst="rect">
            <a:avLst/>
          </a:prstGeom>
          <a:noFill/>
        </p:spPr>
      </p:pic>
      <p:pic>
        <p:nvPicPr>
          <p:cNvPr id="1028" name="Picture 4" descr="C:\Users\Пользователь\Downloads\detsad-309883-1426077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5511800"/>
            <a:ext cx="2032000" cy="1346200"/>
          </a:xfrm>
          <a:prstGeom prst="rect">
            <a:avLst/>
          </a:prstGeom>
          <a:noFill/>
        </p:spPr>
      </p:pic>
      <p:pic>
        <p:nvPicPr>
          <p:cNvPr id="1029" name="Picture 5" descr="C:\Users\Пользователь\Downloads\detsad-309883-1426077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5511800"/>
            <a:ext cx="2032000" cy="1346200"/>
          </a:xfrm>
          <a:prstGeom prst="rect">
            <a:avLst/>
          </a:prstGeom>
          <a:noFill/>
        </p:spPr>
      </p:pic>
      <p:pic>
        <p:nvPicPr>
          <p:cNvPr id="1030" name="Picture 6" descr="C:\Users\Пользователь\Downloads\detsad-309883-1426077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12000" y="5511800"/>
            <a:ext cx="2032000" cy="1346200"/>
          </a:xfrm>
          <a:prstGeom prst="rect">
            <a:avLst/>
          </a:prstGeom>
          <a:noFill/>
        </p:spPr>
      </p:pic>
      <p:pic>
        <p:nvPicPr>
          <p:cNvPr id="1032" name="Picture 8" descr="C:\Users\Пользователь\Downloads\detsad-309883-1426077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180020" y="3897052"/>
            <a:ext cx="1835696" cy="1475656"/>
          </a:xfrm>
          <a:prstGeom prst="rect">
            <a:avLst/>
          </a:prstGeom>
          <a:noFill/>
        </p:spPr>
      </p:pic>
      <p:pic>
        <p:nvPicPr>
          <p:cNvPr id="24" name="Picture 8" descr="C:\Users\Пользователь\Downloads\detsad-309883-1426077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216024" y="2060848"/>
            <a:ext cx="1907704" cy="1475656"/>
          </a:xfrm>
          <a:prstGeom prst="rect">
            <a:avLst/>
          </a:prstGeom>
          <a:noFill/>
        </p:spPr>
      </p:pic>
      <p:pic>
        <p:nvPicPr>
          <p:cNvPr id="25" name="Picture 8" descr="C:\Users\Пользователь\Downloads\detsad-309883-1426077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220588" y="220588"/>
            <a:ext cx="1916832" cy="1475656"/>
          </a:xfrm>
          <a:prstGeom prst="rect">
            <a:avLst/>
          </a:prstGeom>
          <a:noFill/>
        </p:spPr>
      </p:pic>
      <p:pic>
        <p:nvPicPr>
          <p:cNvPr id="26" name="Picture 8" descr="C:\Users\Пользователь\Downloads\detsad-309883-1426077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488324" y="3897052"/>
            <a:ext cx="1835696" cy="1475656"/>
          </a:xfrm>
          <a:prstGeom prst="rect">
            <a:avLst/>
          </a:prstGeom>
          <a:noFill/>
        </p:spPr>
      </p:pic>
      <p:pic>
        <p:nvPicPr>
          <p:cNvPr id="27" name="Picture 8" descr="C:\Users\Пользователь\Downloads\detsad-309883-1426077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470068" y="2043100"/>
            <a:ext cx="1872208" cy="1475656"/>
          </a:xfrm>
          <a:prstGeom prst="rect">
            <a:avLst/>
          </a:prstGeom>
          <a:noFill/>
        </p:spPr>
      </p:pic>
      <p:pic>
        <p:nvPicPr>
          <p:cNvPr id="28" name="Picture 8" descr="C:\Users\Пользователь\Downloads\detsad-309883-142607726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7447756" y="220588"/>
            <a:ext cx="1916832" cy="147565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3175224" y="4142690"/>
            <a:ext cx="49527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Спасибо</a:t>
            </a:r>
          </a:p>
          <a:p>
            <a:pPr algn="ctr"/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 внимание!</a:t>
            </a:r>
            <a:endParaRPr lang="ru-RU" sz="4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0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0" y="23812"/>
            <a:ext cx="26511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V="1">
            <a:off x="3135313" y="571500"/>
            <a:ext cx="2651125" cy="4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7588" y="57150"/>
            <a:ext cx="2651125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2130313" y="6336014"/>
            <a:ext cx="26511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7" descr="C:\Documents and Settings\User\Рабочий стол\снежинки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5400000">
            <a:off x="-526356" y="3544615"/>
            <a:ext cx="2651125" cy="54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C:\Users\Пользователь\Downloads\001KartaRK_s_flagom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548680"/>
            <a:ext cx="4536504" cy="5733256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5962498" y="3494745"/>
            <a:ext cx="302458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2800" b="1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reflection blurRad="10000" endPos="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Мы</a:t>
            </a:r>
            <a:r>
              <a:rPr lang="ru-RU" sz="3600" b="1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reflection blurRad="10000" endPos="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reflection blurRad="10000" endPos="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живём</a:t>
            </a:r>
            <a:endParaRPr lang="ru-RU" sz="3600" b="1" cap="all" dirty="0">
              <a:ln/>
              <a:solidFill>
                <a:schemeClr val="tx2">
                  <a:lumMod val="75000"/>
                </a:schemeClr>
              </a:solidFill>
              <a:effectLst>
                <a:reflection blurRad="10000" endPos="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22753" y="4116182"/>
            <a:ext cx="3178049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>
              <a:defRPr/>
            </a:pPr>
            <a:r>
              <a:rPr lang="ru-RU" sz="2800" b="1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reflection blurRad="10000" endPos="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 Республике </a:t>
            </a:r>
          </a:p>
          <a:p>
            <a:pPr algn="ctr">
              <a:defRPr/>
            </a:pPr>
            <a:r>
              <a:rPr lang="ru-RU" sz="2800" b="1" cap="all" dirty="0" smtClean="0">
                <a:ln/>
                <a:solidFill>
                  <a:schemeClr val="tx2">
                    <a:lumMod val="75000"/>
                  </a:schemeClr>
                </a:solidFill>
                <a:effectLst>
                  <a:reflection blurRad="10000" endPos="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коми</a:t>
            </a:r>
            <a:endParaRPr lang="ru-RU" sz="2800" b="1" cap="all" dirty="0">
              <a:ln/>
              <a:solidFill>
                <a:schemeClr val="tx2">
                  <a:lumMod val="75000"/>
                </a:schemeClr>
              </a:solidFill>
              <a:effectLst>
                <a:reflection blurRad="10000" endPos="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фото к презентации\флагком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548680"/>
            <a:ext cx="2915816" cy="2331839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ользователь\Downloads\406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995936" cy="3429000"/>
          </a:xfrm>
          <a:prstGeom prst="rect">
            <a:avLst/>
          </a:prstGeom>
          <a:noFill/>
        </p:spPr>
      </p:pic>
      <p:pic>
        <p:nvPicPr>
          <p:cNvPr id="3075" name="Picture 3" descr="C:\Users\Пользователь\Downloads\539264295f6d70d27789d51c0e0d8d61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2571750"/>
            <a:ext cx="5148064" cy="4286250"/>
          </a:xfrm>
          <a:prstGeom prst="rect">
            <a:avLst/>
          </a:prstGeom>
          <a:noFill/>
        </p:spPr>
      </p:pic>
      <p:pic>
        <p:nvPicPr>
          <p:cNvPr id="3076" name="Picture 4" descr="C:\Users\Пользователь\Downloads\201312021200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3346450"/>
            <a:ext cx="3995935" cy="3511550"/>
          </a:xfrm>
          <a:prstGeom prst="rect">
            <a:avLst/>
          </a:prstGeom>
          <a:noFill/>
        </p:spPr>
      </p:pic>
      <p:pic>
        <p:nvPicPr>
          <p:cNvPr id="3077" name="Picture 5" descr="C:\Users\Пользователь\Downloads\lHTiTYcWbH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0"/>
            <a:ext cx="5148064" cy="256490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ownloads\ге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6832" y="1556792"/>
            <a:ext cx="1990725" cy="2305050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836712"/>
            <a:ext cx="3347864" cy="22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476672"/>
            <a:ext cx="2232248" cy="1296144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0" y="155679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              </a:t>
            </a:r>
            <a:r>
              <a:rPr lang="ru-RU" sz="2800" dirty="0">
                <a:solidFill>
                  <a:schemeClr val="bg2">
                    <a:lumMod val="10000"/>
                  </a:schemeClr>
                </a:solidFill>
              </a:rPr>
              <a:t>В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2800" dirty="0" smtClean="0">
                <a:solidFill>
                  <a:schemeClr val="bg2">
                    <a:lumMod val="10000"/>
                  </a:schemeClr>
                </a:solidFill>
              </a:rPr>
              <a:t>республике имеется много богатств</a:t>
            </a:r>
            <a:endParaRPr lang="ru-RU" sz="28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7176" name="Picture 8" descr="D:\фото к презентации\OKVQrwvosN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1536700"/>
          </a:xfrm>
          <a:prstGeom prst="rect">
            <a:avLst/>
          </a:prstGeom>
          <a:noFill/>
        </p:spPr>
      </p:pic>
      <p:pic>
        <p:nvPicPr>
          <p:cNvPr id="9" name="Picture 2" descr="C:\Users\Пользователь\Downloads\рек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2060848"/>
            <a:ext cx="4788024" cy="4248472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ownloads\virgin-komi-forests_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060848"/>
            <a:ext cx="4644008" cy="424847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3347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Главное богатство республики Коми – Это лес (Парма) </a:t>
            </a:r>
            <a:endParaRPr lang="ru-RU" sz="2800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ownloads\ге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6832" y="1556792"/>
            <a:ext cx="1990725" cy="2305050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836712"/>
            <a:ext cx="3347864" cy="22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8072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3429000"/>
            <a:ext cx="1368152" cy="122413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4471802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Голубая тайга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От ветров и морозов укроет,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Пропитает весь воздух сосной.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Это в жизни чего-нибудь стоит-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Породниться с тайгой голубой.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Ни конца ей, тайге, и ни края,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Как отеческий дом, широка.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Пусть шумит надо мной голубая,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Мне навеки родная, тайга.</a:t>
            </a:r>
          </a:p>
          <a:p>
            <a:endParaRPr lang="ru-RU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4232463" y="3140969"/>
            <a:ext cx="4911537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Л</a:t>
            </a:r>
            <a:r>
              <a:rPr lang="ru-RU" sz="2800" b="1" dirty="0" err="1" smtClean="0">
                <a:solidFill>
                  <a:srgbClr val="FF0000"/>
                </a:solidFill>
                <a:latin typeface="Calibri"/>
              </a:rPr>
              <a:t>ӧзалысь парма</a:t>
            </a:r>
            <a:endParaRPr lang="ru-RU" sz="2800" b="1" dirty="0" smtClean="0">
              <a:solidFill>
                <a:srgbClr val="FF0000"/>
              </a:solidFill>
              <a:latin typeface="Calibri"/>
            </a:endParaRPr>
          </a:p>
          <a:p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Чизыр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тӧлысь 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и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кӧдзыдысь видзӧ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,</a:t>
            </a:r>
          </a:p>
          <a:p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Сетӧ сынӧдлы пожӧм 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лыс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кӧр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С</a:t>
            </a:r>
            <a:r>
              <a:rPr lang="en-US" sz="2400" dirty="0" err="1" smtClean="0">
                <a:solidFill>
                  <a:srgbClr val="002060"/>
                </a:solidFill>
                <a:latin typeface="Calibri"/>
              </a:rPr>
              <a:t>i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йӧ ловъя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, и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лышкыд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и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мича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-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Коми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му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пасьта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лӧзалысь вӧр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Ӧткодь муса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и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тӧвнас 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и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арнас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,</a:t>
            </a:r>
          </a:p>
          <a:p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Тулыс-гожӧмнас ог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нин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и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шу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Мед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жӧ 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юр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весьтам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лӧзалас парма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,</a:t>
            </a:r>
          </a:p>
          <a:p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Лоас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кок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улам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 ас чужан </a:t>
            </a:r>
            <a:r>
              <a:rPr lang="ru-RU" sz="2400" dirty="0" err="1" smtClean="0">
                <a:solidFill>
                  <a:srgbClr val="002060"/>
                </a:solidFill>
                <a:latin typeface="Calibri"/>
              </a:rPr>
              <a:t>му</a:t>
            </a:r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.</a:t>
            </a:r>
          </a:p>
          <a:p>
            <a:pPr algn="r"/>
            <a:r>
              <a:rPr lang="ru-RU" sz="2400" dirty="0" smtClean="0">
                <a:solidFill>
                  <a:srgbClr val="002060"/>
                </a:solidFill>
                <a:latin typeface="Calibri"/>
              </a:rPr>
              <a:t>А. Ванеев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1" name="Picture 3" descr="D:\фото к презентации\олени у воды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3501008"/>
            <a:ext cx="4139952" cy="3356992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ownloads\bg_15_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5976" y="0"/>
            <a:ext cx="4788024" cy="3212976"/>
          </a:xfrm>
          <a:prstGeom prst="rect">
            <a:avLst/>
          </a:prstGeom>
          <a:noFill/>
        </p:spPr>
      </p:pic>
      <p:pic>
        <p:nvPicPr>
          <p:cNvPr id="5123" name="Picture 3" descr="D:\фото к презентации\пер. птицы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0"/>
            <a:ext cx="2088232" cy="1196752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9972600" y="4869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D:\моя папка\Мои рисунки\природа\животные\грызуны\0_7b905_7ecbf97d_L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404663"/>
            <a:ext cx="3456383" cy="1872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9"/>
          <p:cNvPicPr>
            <a:picLocks noChangeAspect="1" noChangeArrowheads="1"/>
          </p:cNvPicPr>
          <p:nvPr/>
        </p:nvPicPr>
        <p:blipFill rotWithShape="1">
          <a:blip r:embed="rId4" cstate="print"/>
          <a:srcRect r="31830" b="26033"/>
          <a:stretch/>
        </p:blipFill>
        <p:spPr bwMode="auto">
          <a:xfrm>
            <a:off x="6228184" y="404664"/>
            <a:ext cx="2915816" cy="1754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8" name="Picture 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2132856"/>
            <a:ext cx="2267744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6" cstate="print"/>
          <a:srcRect l="15134" r="18401"/>
          <a:stretch>
            <a:fillRect/>
          </a:stretch>
        </p:blipFill>
        <p:spPr bwMode="auto">
          <a:xfrm>
            <a:off x="5436096" y="3356992"/>
            <a:ext cx="1582737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3412" y="3933056"/>
            <a:ext cx="216058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697760"/>
            <a:ext cx="29878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" descr="C:\Documents and Settings\User\Рабочий стол\снег смайл.gif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1988840"/>
            <a:ext cx="1646238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Пользователь\Downloads\images-cms-image-000007297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87824" y="5157192"/>
            <a:ext cx="3444255" cy="1700808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ownloads\grib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404664"/>
            <a:ext cx="2987824" cy="1872208"/>
          </a:xfrm>
          <a:prstGeom prst="rect">
            <a:avLst/>
          </a:prstGeom>
          <a:noFill/>
        </p:spPr>
      </p:pic>
      <p:pic>
        <p:nvPicPr>
          <p:cNvPr id="2053" name="Picture 5" descr="D:\фото к презентации\брусника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2276872"/>
            <a:ext cx="2987824" cy="2394025"/>
          </a:xfrm>
          <a:prstGeom prst="rect">
            <a:avLst/>
          </a:prstGeom>
          <a:noFill/>
        </p:spPr>
      </p:pic>
      <p:pic>
        <p:nvPicPr>
          <p:cNvPr id="2054" name="Picture 6" descr="D:\фото к презентации\рыбы в реке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87824" y="3573016"/>
            <a:ext cx="2448272" cy="1584176"/>
          </a:xfrm>
          <a:prstGeom prst="rect">
            <a:avLst/>
          </a:prstGeom>
          <a:noFill/>
        </p:spPr>
      </p:pic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040" y="2060848"/>
            <a:ext cx="194310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 descr="C:\Users\Пользователь\Downloads\4322807 Главная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72200" y="5229200"/>
            <a:ext cx="2771800" cy="16288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755576" y="0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Богатства республики Коми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ownloads\ге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6832" y="1556792"/>
            <a:ext cx="1990725" cy="2305050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836712"/>
            <a:ext cx="3347864" cy="22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8072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83568" y="0"/>
            <a:ext cx="7882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Немного об истории</a:t>
            </a:r>
            <a:endParaRPr lang="ru-RU" sz="6000" dirty="0">
              <a:solidFill>
                <a:srgbClr val="FF0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Comic Sans MS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908720"/>
            <a:ext cx="70280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  <a:latin typeface="Constantia" pitchFamily="18" charset="0"/>
              </a:rPr>
              <a:t>В прошлом Коми край назывался 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            «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Constantia" pitchFamily="18" charset="0"/>
              </a:rPr>
              <a:t>медвежьим углом»</a:t>
            </a:r>
            <a:endParaRPr lang="ru-RU" sz="3200" dirty="0">
              <a:solidFill>
                <a:schemeClr val="accent2">
                  <a:lumMod val="75000"/>
                </a:schemeClr>
              </a:solidFill>
              <a:latin typeface="Constanti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3648" y="5877272"/>
            <a:ext cx="648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Это был глухой, отдаленный </a:t>
            </a:r>
          </a:p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от больших городов край.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  <p:pic>
        <p:nvPicPr>
          <p:cNvPr id="2052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510338" y="3209379"/>
            <a:ext cx="4286250" cy="981075"/>
          </a:xfrm>
          <a:prstGeom prst="rect">
            <a:avLst/>
          </a:prstGeom>
          <a:noFill/>
        </p:spPr>
      </p:pic>
      <p:pic>
        <p:nvPicPr>
          <p:cNvPr id="20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1652587" y="3137371"/>
            <a:ext cx="4286250" cy="981075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ownloads\Печора. Кордон Шежым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1916832"/>
            <a:ext cx="7200800" cy="404581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Пользователь\Downloads\гер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916832" y="1556792"/>
            <a:ext cx="1990725" cy="2305050"/>
          </a:xfrm>
          <a:prstGeom prst="rect">
            <a:avLst/>
          </a:prstGeom>
          <a:noFill/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0" y="836712"/>
            <a:ext cx="3347864" cy="222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80728" y="0"/>
            <a:ext cx="1368152" cy="1224136"/>
          </a:xfrm>
          <a:prstGeom prst="rect">
            <a:avLst/>
          </a:prstGeom>
          <a:noFill/>
        </p:spPr>
      </p:pic>
      <p:pic>
        <p:nvPicPr>
          <p:cNvPr id="19" name="Picture 4" descr="C:\Users\Пользователь\Downloads\eddca09403c8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0" y="-612068"/>
            <a:ext cx="1368152" cy="1224136"/>
          </a:xfrm>
          <a:prstGeom prst="rect">
            <a:avLst/>
          </a:prstGeom>
          <a:noFill/>
        </p:spPr>
      </p:pic>
      <p:pic>
        <p:nvPicPr>
          <p:cNvPr id="2052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6510338" y="3137371"/>
            <a:ext cx="4286250" cy="981075"/>
          </a:xfrm>
          <a:prstGeom prst="rect">
            <a:avLst/>
          </a:prstGeom>
          <a:noFill/>
        </p:spPr>
      </p:pic>
      <p:pic>
        <p:nvPicPr>
          <p:cNvPr id="20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-1652587" y="3137371"/>
            <a:ext cx="4286250" cy="98107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Simplified Arabic Fixed" pitchFamily="49" charset="-78"/>
              </a:rPr>
              <a:t>В основном в этом северном крае жили крестьяне. </a:t>
            </a:r>
            <a:endParaRPr lang="ru-RU" sz="4000" dirty="0">
              <a:solidFill>
                <a:srgbClr val="C00000"/>
              </a:solidFill>
              <a:cs typeface="Simplified Arabic Fixed" pitchFamily="49" charset="-78"/>
            </a:endParaRPr>
          </a:p>
        </p:txBody>
      </p:sp>
      <p:pic>
        <p:nvPicPr>
          <p:cNvPr id="3074" name="Picture 2" descr="C:\Users\Пользователь\Downloads\крестьяне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1340768"/>
            <a:ext cx="6552728" cy="4248472"/>
          </a:xfrm>
          <a:prstGeom prst="rect">
            <a:avLst/>
          </a:prstGeom>
          <a:noFill/>
        </p:spPr>
      </p:pic>
      <p:pic>
        <p:nvPicPr>
          <p:cNvPr id="3075" name="Picture 3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445224"/>
            <a:ext cx="4286250" cy="981075"/>
          </a:xfrm>
          <a:prstGeom prst="rect">
            <a:avLst/>
          </a:prstGeom>
          <a:noFill/>
        </p:spPr>
      </p:pic>
      <p:pic>
        <p:nvPicPr>
          <p:cNvPr id="3076" name="Picture 4" descr="D:\фото к презентации\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0" y="5445224"/>
            <a:ext cx="4286250" cy="9810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2671</TotalTime>
  <Words>758</Words>
  <Application>Microsoft Office PowerPoint</Application>
  <PresentationFormat>Экран (4:3)</PresentationFormat>
  <Paragraphs>127</Paragraphs>
  <Slides>29</Slides>
  <Notes>24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Воспитатель: Шулепова Е.Н МАДОУ «Детский сад №4» с. Объячево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Памятники природы Республики Коми   </vt:lpstr>
      <vt:lpstr>Презентация PowerPoint</vt:lpstr>
      <vt:lpstr>Презентация PowerPoint</vt:lpstr>
      <vt:lpstr>БОЛОТО «ОКЕАН»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Анастасия Шулепова</cp:lastModifiedBy>
  <cp:revision>192</cp:revision>
  <dcterms:created xsi:type="dcterms:W3CDTF">2016-03-15T19:15:15Z</dcterms:created>
  <dcterms:modified xsi:type="dcterms:W3CDTF">2022-08-02T10:17:29Z</dcterms:modified>
</cp:coreProperties>
</file>