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76" d="100"/>
          <a:sy n="76" d="100"/>
        </p:scale>
        <p:origin x="540" y="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FD1FA5-640D-407F-8B84-521857710CB9}" type="datetimeFigureOut">
              <a:rPr lang="ru-RU" smtClean="0"/>
              <a:t>10.10.2021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C0404D-7A09-4324-B15A-25D75DCB2C4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710325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FD1FA5-640D-407F-8B84-521857710CB9}" type="datetimeFigureOut">
              <a:rPr lang="ru-RU" smtClean="0"/>
              <a:t>10.10.2021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C0404D-7A09-4324-B15A-25D75DCB2C4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4227929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FD1FA5-640D-407F-8B84-521857710CB9}" type="datetimeFigureOut">
              <a:rPr lang="ru-RU" smtClean="0"/>
              <a:t>10.10.2021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C0404D-7A09-4324-B15A-25D75DCB2C4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5012479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FD1FA5-640D-407F-8B84-521857710CB9}" type="datetimeFigureOut">
              <a:rPr lang="ru-RU" smtClean="0"/>
              <a:t>10.10.2021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C0404D-7A09-4324-B15A-25D75DCB2C4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8984887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FD1FA5-640D-407F-8B84-521857710CB9}" type="datetimeFigureOut">
              <a:rPr lang="ru-RU" smtClean="0"/>
              <a:t>10.10.2021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C0404D-7A09-4324-B15A-25D75DCB2C4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7141289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FD1FA5-640D-407F-8B84-521857710CB9}" type="datetimeFigureOut">
              <a:rPr lang="ru-RU" smtClean="0"/>
              <a:t>10.10.2021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C0404D-7A09-4324-B15A-25D75DCB2C4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46241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FD1FA5-640D-407F-8B84-521857710CB9}" type="datetimeFigureOut">
              <a:rPr lang="ru-RU" smtClean="0"/>
              <a:t>10.10.2021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C0404D-7A09-4324-B15A-25D75DCB2C4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1611059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FD1FA5-640D-407F-8B84-521857710CB9}" type="datetimeFigureOut">
              <a:rPr lang="ru-RU" smtClean="0"/>
              <a:t>10.10.2021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C0404D-7A09-4324-B15A-25D75DCB2C4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5556897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FD1FA5-640D-407F-8B84-521857710CB9}" type="datetimeFigureOut">
              <a:rPr lang="ru-RU" smtClean="0"/>
              <a:t>10.10.2021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C0404D-7A09-4324-B15A-25D75DCB2C4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0325495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FD1FA5-640D-407F-8B84-521857710CB9}" type="datetimeFigureOut">
              <a:rPr lang="ru-RU" smtClean="0"/>
              <a:t>10.10.2021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C0404D-7A09-4324-B15A-25D75DCB2C4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5494771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FD1FA5-640D-407F-8B84-521857710CB9}" type="datetimeFigureOut">
              <a:rPr lang="ru-RU" smtClean="0"/>
              <a:t>10.10.2021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C0404D-7A09-4324-B15A-25D75DCB2C4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2935482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6FD1FA5-640D-407F-8B84-521857710CB9}" type="datetimeFigureOut">
              <a:rPr lang="ru-RU" smtClean="0"/>
              <a:t>10.10.2021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BC0404D-7A09-4324-B15A-25D75DCB2C4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692581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jpeg"/><Relationship Id="rId4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jpeg"/><Relationship Id="rId4" Type="http://schemas.openxmlformats.org/officeDocument/2006/relationships/image" Target="../media/image6.jpe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9.jpeg"/><Relationship Id="rId7" Type="http://schemas.openxmlformats.org/officeDocument/2006/relationships/image" Target="../media/image13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png"/><Relationship Id="rId11" Type="http://schemas.openxmlformats.org/officeDocument/2006/relationships/image" Target="../media/image17.jpeg"/><Relationship Id="rId5" Type="http://schemas.openxmlformats.org/officeDocument/2006/relationships/image" Target="../media/image11.jpeg"/><Relationship Id="rId10" Type="http://schemas.openxmlformats.org/officeDocument/2006/relationships/image" Target="../media/image16.jpeg"/><Relationship Id="rId4" Type="http://schemas.openxmlformats.org/officeDocument/2006/relationships/image" Target="../media/image10.jpeg"/><Relationship Id="rId9" Type="http://schemas.openxmlformats.org/officeDocument/2006/relationships/image" Target="../media/image15.jpe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jpeg"/><Relationship Id="rId13" Type="http://schemas.openxmlformats.org/officeDocument/2006/relationships/image" Target="../media/image29.jpeg"/><Relationship Id="rId3" Type="http://schemas.openxmlformats.org/officeDocument/2006/relationships/image" Target="../media/image19.jpeg"/><Relationship Id="rId7" Type="http://schemas.openxmlformats.org/officeDocument/2006/relationships/image" Target="../media/image23.jpeg"/><Relationship Id="rId12" Type="http://schemas.openxmlformats.org/officeDocument/2006/relationships/image" Target="../media/image28.jpeg"/><Relationship Id="rId2" Type="http://schemas.openxmlformats.org/officeDocument/2006/relationships/image" Target="../media/image18.jpeg"/><Relationship Id="rId16" Type="http://schemas.openxmlformats.org/officeDocument/2006/relationships/image" Target="../media/image3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jpeg"/><Relationship Id="rId11" Type="http://schemas.openxmlformats.org/officeDocument/2006/relationships/image" Target="../media/image27.jpeg"/><Relationship Id="rId5" Type="http://schemas.openxmlformats.org/officeDocument/2006/relationships/image" Target="../media/image21.jpeg"/><Relationship Id="rId15" Type="http://schemas.openxmlformats.org/officeDocument/2006/relationships/image" Target="../media/image31.jpeg"/><Relationship Id="rId10" Type="http://schemas.openxmlformats.org/officeDocument/2006/relationships/image" Target="../media/image26.jpeg"/><Relationship Id="rId4" Type="http://schemas.openxmlformats.org/officeDocument/2006/relationships/image" Target="../media/image20.jpeg"/><Relationship Id="rId9" Type="http://schemas.openxmlformats.org/officeDocument/2006/relationships/image" Target="../media/image25.jpeg"/><Relationship Id="rId14" Type="http://schemas.openxmlformats.org/officeDocument/2006/relationships/image" Target="../media/image30.jpe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3" Type="http://schemas.openxmlformats.org/officeDocument/2006/relationships/image" Target="../media/image34.jpeg"/><Relationship Id="rId7" Type="http://schemas.openxmlformats.org/officeDocument/2006/relationships/image" Target="../media/image36.jpeg"/><Relationship Id="rId12" Type="http://schemas.openxmlformats.org/officeDocument/2006/relationships/image" Target="../media/image40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.jpeg"/><Relationship Id="rId11" Type="http://schemas.openxmlformats.org/officeDocument/2006/relationships/image" Target="../media/image11.jpeg"/><Relationship Id="rId5" Type="http://schemas.openxmlformats.org/officeDocument/2006/relationships/image" Target="../media/image35.jpeg"/><Relationship Id="rId10" Type="http://schemas.openxmlformats.org/officeDocument/2006/relationships/image" Target="../media/image39.jpeg"/><Relationship Id="rId4" Type="http://schemas.openxmlformats.org/officeDocument/2006/relationships/image" Target="../media/image9.jpeg"/><Relationship Id="rId9" Type="http://schemas.openxmlformats.org/officeDocument/2006/relationships/image" Target="../media/image38.jpe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13" Type="http://schemas.openxmlformats.org/officeDocument/2006/relationships/image" Target="../media/image46.jpeg"/><Relationship Id="rId18" Type="http://schemas.openxmlformats.org/officeDocument/2006/relationships/image" Target="../media/image50.jpeg"/><Relationship Id="rId3" Type="http://schemas.openxmlformats.org/officeDocument/2006/relationships/image" Target="../media/image9.jpeg"/><Relationship Id="rId7" Type="http://schemas.openxmlformats.org/officeDocument/2006/relationships/image" Target="../media/image41.jpeg"/><Relationship Id="rId12" Type="http://schemas.openxmlformats.org/officeDocument/2006/relationships/image" Target="../media/image45.jpeg"/><Relationship Id="rId17" Type="http://schemas.openxmlformats.org/officeDocument/2006/relationships/image" Target="../media/image49.jpeg"/><Relationship Id="rId2" Type="http://schemas.openxmlformats.org/officeDocument/2006/relationships/image" Target="../media/image33.jpeg"/><Relationship Id="rId16" Type="http://schemas.openxmlformats.org/officeDocument/2006/relationships/image" Target="../media/image48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.jpeg"/><Relationship Id="rId11" Type="http://schemas.openxmlformats.org/officeDocument/2006/relationships/image" Target="../media/image44.jpeg"/><Relationship Id="rId5" Type="http://schemas.openxmlformats.org/officeDocument/2006/relationships/image" Target="../media/image35.jpeg"/><Relationship Id="rId15" Type="http://schemas.openxmlformats.org/officeDocument/2006/relationships/image" Target="../media/image11.jpeg"/><Relationship Id="rId10" Type="http://schemas.openxmlformats.org/officeDocument/2006/relationships/image" Target="../media/image43.jpeg"/><Relationship Id="rId19" Type="http://schemas.openxmlformats.org/officeDocument/2006/relationships/image" Target="../media/image51.jpeg"/><Relationship Id="rId4" Type="http://schemas.openxmlformats.org/officeDocument/2006/relationships/image" Target="../media/image34.jpeg"/><Relationship Id="rId9" Type="http://schemas.openxmlformats.org/officeDocument/2006/relationships/image" Target="../media/image10.jpeg"/><Relationship Id="rId14" Type="http://schemas.openxmlformats.org/officeDocument/2006/relationships/image" Target="../media/image47.jpe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jpeg"/><Relationship Id="rId3" Type="http://schemas.openxmlformats.org/officeDocument/2006/relationships/image" Target="../media/image53.jpeg"/><Relationship Id="rId7" Type="http://schemas.openxmlformats.org/officeDocument/2006/relationships/image" Target="../media/image1.jpeg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jpeg"/><Relationship Id="rId11" Type="http://schemas.openxmlformats.org/officeDocument/2006/relationships/image" Target="../media/image59.jpeg"/><Relationship Id="rId5" Type="http://schemas.openxmlformats.org/officeDocument/2006/relationships/image" Target="../media/image55.jpeg"/><Relationship Id="rId10" Type="http://schemas.openxmlformats.org/officeDocument/2006/relationships/image" Target="../media/image58.jpeg"/><Relationship Id="rId4" Type="http://schemas.openxmlformats.org/officeDocument/2006/relationships/image" Target="../media/image54.jpeg"/><Relationship Id="rId9" Type="http://schemas.openxmlformats.org/officeDocument/2006/relationships/image" Target="../media/image57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3.png"/><Relationship Id="rId4" Type="http://schemas.openxmlformats.org/officeDocument/2006/relationships/image" Target="../media/image62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Таблица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74642719"/>
              </p:ext>
            </p:extLst>
          </p:nvPr>
        </p:nvGraphicFramePr>
        <p:xfrm>
          <a:off x="418011" y="459433"/>
          <a:ext cx="11591475" cy="6255775"/>
        </p:xfrm>
        <a:graphic>
          <a:graphicData uri="http://schemas.openxmlformats.org/drawingml/2006/table">
            <a:tbl>
              <a:tblPr firstRow="1" firstCol="1" bandRow="1"/>
              <a:tblGrid>
                <a:gridCol w="2142309"/>
                <a:gridCol w="2129246"/>
                <a:gridCol w="2646320"/>
                <a:gridCol w="2213063"/>
                <a:gridCol w="2460537"/>
              </a:tblGrid>
              <a:tr h="1356888">
                <a:tc gridSpan="5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  </a:t>
                      </a:r>
                      <a:endParaRPr lang="ru-RU" sz="1200" dirty="0" smtClean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                      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591457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16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16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16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16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16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307430">
                <a:tc gridSpan="2"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 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1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 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indent="449580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1200" b="1" dirty="0" smtClean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1200" b="1" dirty="0" smtClean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1200" b="1" dirty="0" smtClean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1200" b="1" dirty="0" smtClean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1200" b="1" dirty="0" smtClean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1200" b="1" dirty="0" smtClean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1200" b="1" dirty="0" smtClean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1200" b="1" dirty="0" smtClean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1200" b="1" dirty="0" smtClean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1200" b="1" dirty="0" smtClean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1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1200" dirty="0" smtClean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1200" dirty="0" smtClean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pic>
        <p:nvPicPr>
          <p:cNvPr id="1038" name="Рисунок 9" descr="https://ds04.infourok.ru/uploads/ex/130a/0006b641-d5e790f9/img36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855" t="5972" r="58020" b="83749"/>
          <a:stretch>
            <a:fillRect/>
          </a:stretch>
        </p:blipFill>
        <p:spPr bwMode="auto">
          <a:xfrm>
            <a:off x="2481266" y="904799"/>
            <a:ext cx="533400" cy="6626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7" name="Рисунок 10" descr="https://ds04.infourok.ru/uploads/ex/130a/0006b641-d5e790f9/img36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646" t="16389" r="51250" b="77083"/>
          <a:stretch>
            <a:fillRect/>
          </a:stretch>
        </p:blipFill>
        <p:spPr bwMode="auto">
          <a:xfrm>
            <a:off x="3195637" y="972293"/>
            <a:ext cx="466725" cy="5767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5" name="Рисунок 12" descr="https://ds04.infourok.ru/uploads/ex/130a/0006b641-d5e790f9/img36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603" t="26462" r="19450" b="69496"/>
          <a:stretch>
            <a:fillRect/>
          </a:stretch>
        </p:blipFill>
        <p:spPr bwMode="auto">
          <a:xfrm>
            <a:off x="5064125" y="984548"/>
            <a:ext cx="742950" cy="5031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Рисунок 14" descr="https://ds04.infourok.ru/uploads/ex/130a/0006b641-d5e790f9/img36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646" t="34306" r="51459" b="60001"/>
          <a:stretch>
            <a:fillRect/>
          </a:stretch>
        </p:blipFill>
        <p:spPr bwMode="auto">
          <a:xfrm>
            <a:off x="6037267" y="1006642"/>
            <a:ext cx="447675" cy="5031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3" name="Рисунок 15" descr="https://ds04.infourok.ru/uploads/ex/130a/0006b641-d5e790f9/img36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501" t="7500" r="47604" b="89305"/>
          <a:stretch>
            <a:fillRect/>
          </a:stretch>
        </p:blipFill>
        <p:spPr bwMode="auto">
          <a:xfrm>
            <a:off x="1841501" y="1119557"/>
            <a:ext cx="447675" cy="2822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Рисунок 16" descr="https://ds04.infourok.ru/uploads/ex/130a/0006b641-d5e790f9/img36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437" t="76198" r="71979" b="5417"/>
          <a:stretch>
            <a:fillRect/>
          </a:stretch>
        </p:blipFill>
        <p:spPr bwMode="auto">
          <a:xfrm rot="5400000" flipH="1">
            <a:off x="4307953" y="793596"/>
            <a:ext cx="61359" cy="990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1" name="Рисунок 18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3" t="3125" r="-793" b="37500"/>
          <a:stretch>
            <a:fillRect/>
          </a:stretch>
        </p:blipFill>
        <p:spPr bwMode="auto">
          <a:xfrm>
            <a:off x="526255" y="1107464"/>
            <a:ext cx="1200150" cy="2331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17"/>
          <p:cNvSpPr>
            <a:spLocks noChangeArrowheads="1"/>
          </p:cNvSpPr>
          <p:nvPr/>
        </p:nvSpPr>
        <p:spPr bwMode="auto">
          <a:xfrm>
            <a:off x="3568044" y="-2232"/>
            <a:ext cx="3777188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2400" b="1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      Дымковская роспись</a:t>
            </a:r>
            <a:endParaRPr kumimoji="0" lang="ru-RU" altLang="ru-RU" sz="2400" b="0" i="0" u="none" strike="noStrike" cap="none" normalizeH="0" baseline="0" dirty="0" smtClean="0">
              <a:ln>
                <a:noFill/>
              </a:ln>
              <a:solidFill>
                <a:srgbClr val="FF0000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4571995" y="602961"/>
            <a:ext cx="390511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Элементы росписи</a:t>
            </a: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384795" y="1499972"/>
            <a:ext cx="953963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Волна          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очка       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руг      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ольцо      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Л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иния         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Л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истик     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пиральки </a:t>
            </a:r>
            <a:endParaRPr lang="ru-RU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28480" y="1876145"/>
            <a:ext cx="268618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1-я младшая группа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619378" y="1876145"/>
            <a:ext cx="221455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2- младшая группа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0" name="Рисунок 29" descr="https://ds04.infourok.ru/uploads/ex/130a/0006b641-d5e790f9/img36.jpg"/>
          <p:cNvPicPr/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500" t="7500" r="47604" b="89305"/>
          <a:stretch/>
        </p:blipFill>
        <p:spPr bwMode="auto">
          <a:xfrm>
            <a:off x="554036" y="2549329"/>
            <a:ext cx="660810" cy="659472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31" name="Рисунок 30" descr="https://ds04.infourok.ru/uploads/ex/130a/0006b641-d5e790f9/img36.jpg"/>
          <p:cNvPicPr/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437" t="76198" r="71979" b="5417"/>
          <a:stretch/>
        </p:blipFill>
        <p:spPr bwMode="auto">
          <a:xfrm rot="5400000">
            <a:off x="998376" y="2832671"/>
            <a:ext cx="198849" cy="1087530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32" name="Рисунок 31"/>
          <p:cNvPicPr/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3" t="3125" r="-793" b="37500"/>
          <a:stretch/>
        </p:blipFill>
        <p:spPr bwMode="auto">
          <a:xfrm>
            <a:off x="2683963" y="2617500"/>
            <a:ext cx="1313271" cy="386957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33" name="Рисунок 32" descr="https://ds04.infourok.ru/uploads/ex/130a/0006b641-d5e790f9/img36.jpg"/>
          <p:cNvPicPr/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646" t="16389" r="51249" b="77083"/>
          <a:stretch/>
        </p:blipFill>
        <p:spPr bwMode="auto">
          <a:xfrm>
            <a:off x="2673127" y="3053174"/>
            <a:ext cx="644839" cy="447675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34" name="Рисунок 33" descr="https://ds04.infourok.ru/uploads/ex/130a/0006b641-d5e790f9/img36.jpg"/>
          <p:cNvPicPr/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604" t="26462" r="19450" b="69496"/>
          <a:stretch/>
        </p:blipFill>
        <p:spPr bwMode="auto">
          <a:xfrm>
            <a:off x="3726655" y="2879065"/>
            <a:ext cx="845340" cy="621783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35" name="Рисунок 34" descr="https://ds04.infourok.ru/uploads/ex/130a/0006b641-d5e790f9/img36.jpg"/>
          <p:cNvPicPr/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855" t="5973" r="58020" b="83749"/>
          <a:stretch/>
        </p:blipFill>
        <p:spPr bwMode="auto">
          <a:xfrm>
            <a:off x="2728846" y="3549566"/>
            <a:ext cx="589120" cy="690083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4813381" y="1873042"/>
            <a:ext cx="23114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Средняя группа 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4732513" y="2381605"/>
            <a:ext cx="239231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Дымковские узоры</a:t>
            </a:r>
            <a:endParaRPr lang="ru-RU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6" name="Рисунок 35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39285" y="2750937"/>
            <a:ext cx="1664335" cy="2091055"/>
          </a:xfrm>
          <a:prstGeom prst="rect">
            <a:avLst/>
          </a:prstGeom>
          <a:noFill/>
        </p:spPr>
      </p:pic>
      <p:sp>
        <p:nvSpPr>
          <p:cNvPr id="12" name="TextBox 11"/>
          <p:cNvSpPr txBox="1"/>
          <p:nvPr/>
        </p:nvSpPr>
        <p:spPr>
          <a:xfrm>
            <a:off x="4732514" y="4841992"/>
            <a:ext cx="2612718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Дымковские орнаменты</a:t>
            </a:r>
            <a:endParaRPr lang="ru-RU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dirty="0"/>
          </a:p>
        </p:txBody>
      </p:sp>
      <p:pic>
        <p:nvPicPr>
          <p:cNvPr id="37" name="Рисунок 36" descr="http://900igr.net/up/datai/125641/0010-021-.jpg"/>
          <p:cNvPicPr/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589" t="10710" r="55652" b="61270"/>
          <a:stretch/>
        </p:blipFill>
        <p:spPr bwMode="auto">
          <a:xfrm>
            <a:off x="4813381" y="5233087"/>
            <a:ext cx="1822550" cy="1180776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13" name="TextBox 12"/>
          <p:cNvSpPr txBox="1"/>
          <p:nvPr/>
        </p:nvSpPr>
        <p:spPr>
          <a:xfrm>
            <a:off x="7345232" y="1873042"/>
            <a:ext cx="21553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Старшая группа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9500604" y="1787368"/>
            <a:ext cx="247099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Подготовительная группа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7345232" y="2451292"/>
            <a:ext cx="1907178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Усложнение за счет сочетания элементов в узоре и композиции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9515782" y="2441646"/>
            <a:ext cx="2455817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Усложнение за счет сочетания элементов в узоре и композиции</a:t>
            </a:r>
          </a:p>
        </p:txBody>
      </p:sp>
    </p:spTree>
    <p:extLst>
      <p:ext uri="{BB962C8B-B14F-4D97-AF65-F5344CB8AC3E}">
        <p14:creationId xmlns:p14="http://schemas.microsoft.com/office/powerpoint/2010/main" val="34230757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7" grpId="0"/>
      <p:bldP spid="8" grpId="0"/>
      <p:bldP spid="11" grpId="0"/>
      <p:bldP spid="12" grpId="0"/>
      <p:bldP spid="14" grpId="0"/>
      <p:bldP spid="15" grpId="0"/>
      <p:bldP spid="16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10322058"/>
              </p:ext>
            </p:extLst>
          </p:nvPr>
        </p:nvGraphicFramePr>
        <p:xfrm>
          <a:off x="291305" y="549149"/>
          <a:ext cx="11641137" cy="5814059"/>
        </p:xfrm>
        <a:graphic>
          <a:graphicData uri="http://schemas.openxmlformats.org/drawingml/2006/table">
            <a:tbl>
              <a:tblPr firstRow="1" firstCol="1" bandRow="1"/>
              <a:tblGrid>
                <a:gridCol w="2078037"/>
                <a:gridCol w="2120900"/>
                <a:gridCol w="2324100"/>
                <a:gridCol w="2736058"/>
                <a:gridCol w="2382042"/>
              </a:tblGrid>
              <a:tr h="972734">
                <a:tc gridSpan="5"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 </a:t>
                      </a:r>
                      <a:endParaRPr lang="ru-RU" sz="1200" dirty="0" smtClean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1200" dirty="0" smtClean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  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1200" dirty="0" smtClean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1200" dirty="0" smtClean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385317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25450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1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 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  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200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 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pic>
        <p:nvPicPr>
          <p:cNvPr id="1041" name="Рисунок 35" descr="https://ds04.infourok.ru/uploads/ex/130a/0006b641-d5e790f9/img36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501" t="7500" r="47604" b="89305"/>
          <a:stretch>
            <a:fillRect/>
          </a:stretch>
        </p:blipFill>
        <p:spPr bwMode="auto">
          <a:xfrm>
            <a:off x="533082" y="835424"/>
            <a:ext cx="557212" cy="5071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0" name="Рисунок 36" descr="https://ds04.infourok.ru/uploads/ex/130a/0006b641-d5e790f9/img36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855" t="5972" r="58020" b="83749"/>
          <a:stretch>
            <a:fillRect/>
          </a:stretch>
        </p:blipFill>
        <p:spPr bwMode="auto">
          <a:xfrm>
            <a:off x="3323749" y="2158208"/>
            <a:ext cx="533400" cy="514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9" name="Рисунок 37" descr="https://ds04.infourok.ru/uploads/ex/130a/0006b641-d5e790f9/img36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646" t="16389" r="51250" b="77083"/>
          <a:stretch>
            <a:fillRect/>
          </a:stretch>
        </p:blipFill>
        <p:spPr bwMode="auto">
          <a:xfrm>
            <a:off x="2589609" y="2230549"/>
            <a:ext cx="466725" cy="4476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8" name="Рисунок 38" descr="https://ds04.infourok.ru/uploads/ex/130a/0006b641-d5e790f9/img36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437" t="76198" r="71979" b="5417"/>
          <a:stretch>
            <a:fillRect/>
          </a:stretch>
        </p:blipFill>
        <p:spPr bwMode="auto">
          <a:xfrm rot="5400000" flipH="1">
            <a:off x="901799" y="2352557"/>
            <a:ext cx="45719" cy="9509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7" name="Рисунок 39" descr="https://ds04.infourok.ru/uploads/ex/130a/0006b641-d5e790f9/img36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501" t="7500" r="47604" b="89305"/>
          <a:stretch>
            <a:fillRect/>
          </a:stretch>
        </p:blipFill>
        <p:spPr bwMode="auto">
          <a:xfrm>
            <a:off x="416639" y="2252150"/>
            <a:ext cx="790097" cy="3866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Рисунок 40" descr="https://ds04.infourok.ru/uploads/ex/130a/0006b641-d5e790f9/img36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437" t="76198" r="71979" b="5417"/>
          <a:stretch>
            <a:fillRect/>
          </a:stretch>
        </p:blipFill>
        <p:spPr bwMode="auto">
          <a:xfrm rot="5400000" flipH="1">
            <a:off x="3122611" y="661223"/>
            <a:ext cx="47625" cy="990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5" name="Рисунок 41" descr="https://ds04.infourok.ru/uploads/ex/130a/0006b641-d5e790f9/img36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855" t="5972" r="58020" b="83749"/>
          <a:stretch>
            <a:fillRect/>
          </a:stretch>
        </p:blipFill>
        <p:spPr bwMode="auto">
          <a:xfrm>
            <a:off x="1133394" y="838199"/>
            <a:ext cx="533400" cy="514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Рисунок 42" descr="https://ds04.infourok.ru/uploads/ex/130a/0006b641-d5e790f9/img36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646" t="16389" r="51250" b="77083"/>
          <a:stretch>
            <a:fillRect/>
          </a:stretch>
        </p:blipFill>
        <p:spPr bwMode="auto">
          <a:xfrm>
            <a:off x="1869361" y="886986"/>
            <a:ext cx="466725" cy="4476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3" name="Рисунок 52" descr="https://ds04.infourok.ru/uploads/ex/0bb9/0010c110-a6d8171a/img35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667" t="20695" r="72916" b="68750"/>
          <a:stretch>
            <a:fillRect/>
          </a:stretch>
        </p:blipFill>
        <p:spPr bwMode="auto">
          <a:xfrm>
            <a:off x="2458478" y="3117904"/>
            <a:ext cx="1183165" cy="8789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Рисунок 53" descr="https://ds04.infourok.ru/uploads/ex/0bb9/0010c110-a6d8171a/img35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209" t="21388" r="34064" b="67778"/>
          <a:stretch>
            <a:fillRect/>
          </a:stretch>
        </p:blipFill>
        <p:spPr bwMode="auto">
          <a:xfrm>
            <a:off x="2427207" y="4198871"/>
            <a:ext cx="1214436" cy="8874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1" name="Рисунок 54" descr="https://ds04.infourok.ru/uploads/ex/0bb9/0010c110-a6d8171a/img35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688" t="49165" r="33855" b="38194"/>
          <a:stretch>
            <a:fillRect/>
          </a:stretch>
        </p:blipFill>
        <p:spPr bwMode="auto">
          <a:xfrm>
            <a:off x="4536126" y="2518286"/>
            <a:ext cx="1318574" cy="7530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Рисунок 62" descr="https://ds05.infourok.ru/uploads/ex/10bf/0010b28e-2a69b2e2/img14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59" t="16667" r="51353" b="66667"/>
          <a:stretch>
            <a:fillRect/>
          </a:stretch>
        </p:blipFill>
        <p:spPr bwMode="auto">
          <a:xfrm>
            <a:off x="4607563" y="3713094"/>
            <a:ext cx="2057991" cy="8970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Рисунок 63" descr="https://ds05.infourok.ru/uploads/ex/10bf/0010b28e-2a69b2e2/img14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647" t="17223" r="7916" b="66112"/>
          <a:stretch>
            <a:fillRect/>
          </a:stretch>
        </p:blipFill>
        <p:spPr bwMode="auto">
          <a:xfrm>
            <a:off x="4586924" y="4706033"/>
            <a:ext cx="2084979" cy="9186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Рисунок 68" descr="http://900igr.net/up/datas/180416/006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772" t="8472" r="2812" b="74028"/>
          <a:stretch>
            <a:fillRect/>
          </a:stretch>
        </p:blipFill>
        <p:spPr bwMode="auto">
          <a:xfrm>
            <a:off x="6986626" y="3368769"/>
            <a:ext cx="1877974" cy="8301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Рисунок 69" descr="http://900igr.net/up/datas/180416/006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875" t="27638" r="3021" b="51250"/>
          <a:stretch>
            <a:fillRect/>
          </a:stretch>
        </p:blipFill>
        <p:spPr bwMode="auto">
          <a:xfrm>
            <a:off x="6986626" y="4283568"/>
            <a:ext cx="1877974" cy="8980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Рисунок 70" descr="http://900igr.net/up/datas/180416/006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979" t="50972" r="3125" b="24306"/>
          <a:stretch>
            <a:fillRect/>
          </a:stretch>
        </p:blipFill>
        <p:spPr bwMode="auto">
          <a:xfrm>
            <a:off x="6986626" y="2517175"/>
            <a:ext cx="1877974" cy="7541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5" name="Рисунок 71" descr="http://900igr.net/up/datas/180416/006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459" t="77501" r="2812" b="12778"/>
          <a:stretch>
            <a:fillRect/>
          </a:stretch>
        </p:blipFill>
        <p:spPr bwMode="auto">
          <a:xfrm>
            <a:off x="6986626" y="5266296"/>
            <a:ext cx="1877974" cy="9440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18"/>
          <p:cNvSpPr>
            <a:spLocks noChangeArrowheads="1"/>
          </p:cNvSpPr>
          <p:nvPr/>
        </p:nvSpPr>
        <p:spPr bwMode="auto">
          <a:xfrm>
            <a:off x="4536126" y="0"/>
            <a:ext cx="3656962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2400" b="1" i="0" u="none" strike="noStrike" cap="none" normalizeH="0" baseline="0" dirty="0" err="1" smtClean="0">
                <a:ln>
                  <a:noFill/>
                </a:ln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Филимоновская</a:t>
            </a:r>
            <a:r>
              <a:rPr kumimoji="0" lang="ru-RU" altLang="ru-RU" sz="2400" b="1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роспись</a:t>
            </a:r>
            <a:endParaRPr kumimoji="0" lang="ru-RU" altLang="ru-RU" sz="2400" b="0" i="0" u="none" strike="noStrike" cap="none" normalizeH="0" baseline="0" dirty="0" smtClean="0">
              <a:ln>
                <a:noFill/>
              </a:ln>
              <a:solidFill>
                <a:srgbClr val="FF0000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491676" y="505458"/>
            <a:ext cx="3521077" cy="3740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07000"/>
              </a:lnSpc>
              <a:spcAft>
                <a:spcPts val="0"/>
              </a:spcAft>
            </a:pPr>
            <a:r>
              <a:rPr lang="ru-RU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Элементы </a:t>
            </a:r>
            <a:r>
              <a:rPr lang="ru-RU" b="1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росписи</a:t>
            </a:r>
            <a:endParaRPr lang="ru-RU" sz="16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22540" y="1306549"/>
            <a:ext cx="634936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Точка      Круг        </a:t>
            </a:r>
            <a:r>
              <a:rPr lang="ru-RU" sz="14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Кольцо      </a:t>
            </a:r>
            <a:r>
              <a:rPr lang="ru-RU" sz="1400" b="1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Линия</a:t>
            </a:r>
            <a:endParaRPr lang="ru-RU" sz="1400" b="1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322540" y="1704328"/>
            <a:ext cx="232858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1-я младшая группа</a:t>
            </a:r>
            <a:endParaRPr lang="ru-RU" sz="14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ru-RU" dirty="0"/>
          </a:p>
        </p:txBody>
      </p:sp>
      <p:sp>
        <p:nvSpPr>
          <p:cNvPr id="10" name="TextBox 9"/>
          <p:cNvSpPr txBox="1"/>
          <p:nvPr/>
        </p:nvSpPr>
        <p:spPr>
          <a:xfrm>
            <a:off x="2401887" y="1790869"/>
            <a:ext cx="208978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2-я младшая группа</a:t>
            </a:r>
            <a:endParaRPr lang="ru-RU" sz="14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ru-RU" dirty="0"/>
          </a:p>
        </p:txBody>
      </p:sp>
      <p:sp>
        <p:nvSpPr>
          <p:cNvPr id="11" name="TextBox 10"/>
          <p:cNvSpPr txBox="1"/>
          <p:nvPr/>
        </p:nvSpPr>
        <p:spPr>
          <a:xfrm>
            <a:off x="4529776" y="1776420"/>
            <a:ext cx="213577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Средняя </a:t>
            </a:r>
            <a:r>
              <a:rPr lang="ru-RU" sz="1400" b="1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группа</a:t>
            </a:r>
            <a:endParaRPr lang="ru-RU" sz="14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6986626" y="1768086"/>
            <a:ext cx="227965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Старшая группа</a:t>
            </a:r>
            <a:endParaRPr lang="ru-RU" sz="14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ru-RU" dirty="0"/>
          </a:p>
        </p:txBody>
      </p:sp>
      <p:sp>
        <p:nvSpPr>
          <p:cNvPr id="13" name="TextBox 12"/>
          <p:cNvSpPr txBox="1"/>
          <p:nvPr/>
        </p:nvSpPr>
        <p:spPr>
          <a:xfrm>
            <a:off x="9587349" y="1789288"/>
            <a:ext cx="235108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Подготовительная группа</a:t>
            </a:r>
            <a:endParaRPr lang="ru-RU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2427206" y="2773593"/>
            <a:ext cx="144621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Полоски</a:t>
            </a:r>
            <a:endParaRPr lang="ru-RU" sz="14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4529775" y="2147353"/>
            <a:ext cx="158114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Елочки</a:t>
            </a:r>
            <a:endParaRPr lang="ru-RU" sz="14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4491676" y="3271371"/>
            <a:ext cx="232727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Филимоновские</a:t>
            </a:r>
            <a:r>
              <a:rPr lang="ru-RU" sz="14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1400" b="1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цветы</a:t>
            </a:r>
            <a:endParaRPr lang="ru-RU" sz="14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6781666" y="2147352"/>
            <a:ext cx="246217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Филимоновский</a:t>
            </a:r>
            <a:r>
              <a:rPr lang="ru-RU" sz="1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орнамент</a:t>
            </a:r>
            <a:endParaRPr lang="ru-RU" sz="1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9564912" y="2138681"/>
            <a:ext cx="20955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Усложнение за счет сочетания элементов в узоре и композиции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1435501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" grpId="0"/>
      <p:bldP spid="8" grpId="0"/>
      <p:bldP spid="9" grpId="0"/>
      <p:bldP spid="10" grpId="0"/>
      <p:bldP spid="11" grpId="0"/>
      <p:bldP spid="12" grpId="0"/>
      <p:bldP spid="13" grpId="0"/>
      <p:bldP spid="14" grpId="0"/>
      <p:bldP spid="15" grpId="0"/>
      <p:bldP spid="16" grpId="0"/>
      <p:bldP spid="17" grpId="0"/>
      <p:bldP spid="18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08020101"/>
              </p:ext>
            </p:extLst>
          </p:nvPr>
        </p:nvGraphicFramePr>
        <p:xfrm>
          <a:off x="235131" y="423690"/>
          <a:ext cx="11691258" cy="6347332"/>
        </p:xfrm>
        <a:graphic>
          <a:graphicData uri="http://schemas.openxmlformats.org/drawingml/2006/table">
            <a:tbl>
              <a:tblPr firstRow="1" firstCol="1" bandRow="1"/>
              <a:tblGrid>
                <a:gridCol w="4007893"/>
                <a:gridCol w="3633879"/>
                <a:gridCol w="4049486"/>
              </a:tblGrid>
              <a:tr h="0">
                <a:tc gridSpan="3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                                          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1200" dirty="0" smtClean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1200" dirty="0" smtClean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1200" dirty="0" smtClean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1200" dirty="0" smtClean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1100" dirty="0" smtClean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618608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      </a:t>
                      </a:r>
                      <a:endParaRPr lang="ru-RU" sz="1200" dirty="0" smtClean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1200" dirty="0" smtClean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1200" dirty="0" smtClean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               </a:t>
                      </a:r>
                      <a:r>
                        <a:rPr lang="ru-RU" sz="1100" dirty="0" smtClean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   </a:t>
                      </a:r>
                      <a:endParaRPr lang="ru-RU" sz="1200" dirty="0" smtClean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1200" dirty="0" smtClean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        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       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pic>
        <p:nvPicPr>
          <p:cNvPr id="2071" name="Рисунок 35" descr="https://ds04.infourok.ru/uploads/ex/0fb4/0000233b-27119e2e/img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500" t="12500" r="41354" b="77222"/>
          <a:stretch>
            <a:fillRect/>
          </a:stretch>
        </p:blipFill>
        <p:spPr bwMode="auto">
          <a:xfrm>
            <a:off x="287313" y="776742"/>
            <a:ext cx="177165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70" name="Рисунок 7" descr="https://ds04.infourok.ru/uploads/ex/0fb4/0000233b-27119e2e/img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272" t="61250" r="63646" b="29861"/>
          <a:stretch>
            <a:fillRect/>
          </a:stretch>
        </p:blipFill>
        <p:spPr bwMode="auto">
          <a:xfrm>
            <a:off x="2143123" y="805412"/>
            <a:ext cx="11811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9" name="Рисунок 43" descr="https://ds04.infourok.ru/uploads/ex/0fb4/0000233b-27119e2e/img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272" t="25694" r="77499" b="62361"/>
          <a:stretch>
            <a:fillRect/>
          </a:stretch>
        </p:blipFill>
        <p:spPr bwMode="auto">
          <a:xfrm>
            <a:off x="3408383" y="781710"/>
            <a:ext cx="457200" cy="400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8" name="Рисунок 45" descr="https://ds04.infourok.ru/uploads/ex/0fb4/0000233b-27119e2e/img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313" t="39722" r="62396" b="47221"/>
          <a:stretch>
            <a:fillRect/>
          </a:stretch>
        </p:blipFill>
        <p:spPr bwMode="auto">
          <a:xfrm>
            <a:off x="4490593" y="758002"/>
            <a:ext cx="952500" cy="4381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7" name="Рисунок 46" descr="https://ds04.infourok.ru/uploads/ex/0fb4/0000233b-27119e2e/img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272" t="39584" r="51459" b="47221"/>
          <a:stretch>
            <a:fillRect/>
          </a:stretch>
        </p:blipFill>
        <p:spPr bwMode="auto">
          <a:xfrm>
            <a:off x="3985768" y="747474"/>
            <a:ext cx="504825" cy="428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6" name="Рисунок 48" descr="https://ds04.infourok.ru/uploads/ex/0fb4/0000233b-27119e2e/img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625" t="73193" r="71564" b="14307"/>
          <a:stretch>
            <a:fillRect/>
          </a:stretch>
        </p:blipFill>
        <p:spPr bwMode="auto">
          <a:xfrm>
            <a:off x="6218908" y="743022"/>
            <a:ext cx="638175" cy="428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5" name="Рисунок 49" descr="https://ds04.infourok.ru/uploads/ex/0fb4/0000233b-27119e2e/img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521" t="74028" r="52812" b="13194"/>
          <a:stretch>
            <a:fillRect/>
          </a:stretch>
        </p:blipFill>
        <p:spPr bwMode="auto">
          <a:xfrm>
            <a:off x="5539196" y="700032"/>
            <a:ext cx="628650" cy="4857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4" name="Рисунок 50" descr="https://ds02.infourok.ru/uploads/ex/0185/0000c4d4-03bcc88b/img3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084" t="66389" r="75937" b="26389"/>
          <a:stretch>
            <a:fillRect/>
          </a:stretch>
        </p:blipFill>
        <p:spPr bwMode="auto">
          <a:xfrm>
            <a:off x="7201107" y="719209"/>
            <a:ext cx="561975" cy="476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3" name="Рисунок 51" descr="https://ds02.infourok.ru/uploads/ex/0185/0000c4d4-03bcc88b/img3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708" t="66527" r="29791" b="26111"/>
          <a:stretch>
            <a:fillRect/>
          </a:stretch>
        </p:blipFill>
        <p:spPr bwMode="auto">
          <a:xfrm>
            <a:off x="7727055" y="677217"/>
            <a:ext cx="561975" cy="4857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2" name="Рисунок 17" descr="https://ds05.infourok.ru/uploads/ex/04fd/000b8a34-8b8762dd/img12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07" t="7364" r="87311" b="82060"/>
          <a:stretch>
            <a:fillRect/>
          </a:stretch>
        </p:blipFill>
        <p:spPr bwMode="auto">
          <a:xfrm>
            <a:off x="324803" y="2563643"/>
            <a:ext cx="638175" cy="5905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1" name="Рисунок 7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458" t="29861" r="27292" b="54445"/>
          <a:stretch>
            <a:fillRect/>
          </a:stretch>
        </p:blipFill>
        <p:spPr bwMode="auto">
          <a:xfrm>
            <a:off x="265303" y="3564412"/>
            <a:ext cx="1086664" cy="10944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0" name="Рисунок 75" descr="https://ds03.infourok.ru/uploads/ex/0707/00054aae-8ac75cad/img10.jpg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483" t="25139" r="26250" b="52917"/>
          <a:stretch/>
        </p:blipFill>
        <p:spPr bwMode="auto">
          <a:xfrm>
            <a:off x="1444906" y="3586039"/>
            <a:ext cx="1104322" cy="10727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9" name="Рисунок 99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26" r="14407" b="9592"/>
          <a:stretch/>
        </p:blipFill>
        <p:spPr bwMode="auto">
          <a:xfrm>
            <a:off x="2716856" y="3514356"/>
            <a:ext cx="1148727" cy="10465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8" name="Рисунок 59" descr="https://ds04.infourok.ru/uploads/ex/11da/000960a9-7802247c/img18.jp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059" t="39722" r="45416" b="38889"/>
          <a:stretch>
            <a:fillRect/>
          </a:stretch>
        </p:blipFill>
        <p:spPr bwMode="auto">
          <a:xfrm>
            <a:off x="4257361" y="2566182"/>
            <a:ext cx="781050" cy="6381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7" name="Рисунок 74" descr="https://ds04.infourok.ru/uploads/ex/0498/001770af-d790f88c/img12.jpg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875" t="30833" r="11874" b="53751"/>
          <a:stretch>
            <a:fillRect/>
          </a:stretch>
        </p:blipFill>
        <p:spPr bwMode="auto">
          <a:xfrm>
            <a:off x="4263072" y="3561230"/>
            <a:ext cx="1119629" cy="11296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Рисунок 76" descr="https://ds03.infourok.ru/uploads/ex/0707/00054aae-8ac75cad/img10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605" t="25972" r="8333" b="51807"/>
          <a:stretch>
            <a:fillRect/>
          </a:stretch>
        </p:blipFill>
        <p:spPr bwMode="auto">
          <a:xfrm>
            <a:off x="5443092" y="3564411"/>
            <a:ext cx="1197261" cy="11512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5" name="Рисунок 19" descr="https://ds03.infourok.ru/uploads/ex/0707/00054aae-8ac75cad/img10.jpg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217" t="59656" r="27131" b="26529"/>
          <a:stretch/>
        </p:blipFill>
        <p:spPr bwMode="auto">
          <a:xfrm>
            <a:off x="6640353" y="3533153"/>
            <a:ext cx="1111909" cy="11256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Рисунок 89" descr="https://ds04.infourok.ru/uploads/ex/0fb4/0000233b-27119e2e/img3.jpg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229" t="18472" r="14688" b="73750"/>
          <a:stretch>
            <a:fillRect/>
          </a:stretch>
        </p:blipFill>
        <p:spPr bwMode="auto">
          <a:xfrm>
            <a:off x="7948465" y="3275930"/>
            <a:ext cx="3337843" cy="6312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Рисунок 91" descr="https://ds04.infourok.ru/uploads/ex/0fb4/0000233b-27119e2e/img3.jpg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272" t="46945" r="49689" b="45833"/>
          <a:stretch>
            <a:fillRect/>
          </a:stretch>
        </p:blipFill>
        <p:spPr bwMode="auto">
          <a:xfrm>
            <a:off x="7927521" y="2585542"/>
            <a:ext cx="3463290" cy="5938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Рисунок 92" descr="https://ds04.infourok.ru/uploads/ex/0fb4/0000233b-27119e2e/img3.jpg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270" t="61111" r="50417" b="29167"/>
          <a:stretch>
            <a:fillRect/>
          </a:stretch>
        </p:blipFill>
        <p:spPr bwMode="auto">
          <a:xfrm>
            <a:off x="7978253" y="3860219"/>
            <a:ext cx="3278266" cy="7591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Рисунок 93" descr="https://ds04.infourok.ru/uploads/ex/0fb4/0000233b-27119e2e/img3.jpg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499" t="47221" r="14063" b="43889"/>
          <a:stretch>
            <a:fillRect/>
          </a:stretch>
        </p:blipFill>
        <p:spPr bwMode="auto">
          <a:xfrm>
            <a:off x="8008042" y="4668367"/>
            <a:ext cx="3278266" cy="7522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49" name="Рисунок 94" descr="https://ds04.infourok.ru/uploads/ex/0fb4/0000233b-27119e2e/img3.jpg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290" t="62917" r="14166" b="29028"/>
          <a:stretch>
            <a:fillRect/>
          </a:stretch>
        </p:blipFill>
        <p:spPr bwMode="auto">
          <a:xfrm>
            <a:off x="8008042" y="5514496"/>
            <a:ext cx="3382769" cy="5858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24"/>
          <p:cNvSpPr>
            <a:spLocks noChangeArrowheads="1"/>
          </p:cNvSpPr>
          <p:nvPr/>
        </p:nvSpPr>
        <p:spPr bwMode="auto">
          <a:xfrm>
            <a:off x="5096828" y="0"/>
            <a:ext cx="2513637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2000" b="1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Городецкая роспись</a:t>
            </a:r>
            <a:endParaRPr kumimoji="0" lang="ru-RU" altLang="ru-RU" sz="2000" b="1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5115605" y="371433"/>
            <a:ext cx="265679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Элементы росписи</a:t>
            </a:r>
            <a:endParaRPr lang="ru-RU" sz="16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ru-RU" dirty="0"/>
          </a:p>
        </p:txBody>
      </p:sp>
      <p:sp>
        <p:nvSpPr>
          <p:cNvPr id="7" name="TextBox 6"/>
          <p:cNvSpPr txBox="1"/>
          <p:nvPr/>
        </p:nvSpPr>
        <p:spPr>
          <a:xfrm>
            <a:off x="119607" y="1136371"/>
            <a:ext cx="1146782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      </a:t>
            </a:r>
            <a:r>
              <a:rPr lang="ru-RU" sz="14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Дуги                            </a:t>
            </a:r>
            <a:r>
              <a:rPr lang="ru-RU" sz="1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Точки       </a:t>
            </a:r>
            <a:r>
              <a:rPr lang="ru-RU" sz="14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</a:t>
            </a:r>
            <a:r>
              <a:rPr lang="ru-RU" sz="1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Спиральки       </a:t>
            </a:r>
            <a:r>
              <a:rPr lang="ru-RU" sz="14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1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Капельки                  </a:t>
            </a:r>
            <a:r>
              <a:rPr lang="ru-RU" sz="14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1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Штрихи                    Травки</a:t>
            </a:r>
            <a:endParaRPr lang="ru-RU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760299" y="1802665"/>
            <a:ext cx="264808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Средняя </a:t>
            </a:r>
            <a:r>
              <a:rPr lang="ru-RU" sz="1400" b="1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группа</a:t>
            </a:r>
            <a:endParaRPr lang="ru-RU" sz="14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238965" y="1741976"/>
            <a:ext cx="263910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Старшая группа</a:t>
            </a:r>
            <a:endParaRPr lang="ru-RU" sz="14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7772400" y="1793619"/>
            <a:ext cx="376210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Подготовительная группа</a:t>
            </a:r>
            <a:endParaRPr lang="ru-RU" sz="14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ru-RU" dirty="0"/>
          </a:p>
        </p:txBody>
      </p:sp>
      <p:sp>
        <p:nvSpPr>
          <p:cNvPr id="11" name="TextBox 10"/>
          <p:cNvSpPr txBox="1"/>
          <p:nvPr/>
        </p:nvSpPr>
        <p:spPr>
          <a:xfrm>
            <a:off x="314870" y="2207798"/>
            <a:ext cx="129621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Листья</a:t>
            </a:r>
            <a:endParaRPr lang="ru-RU" sz="1400" b="1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314253" y="3245869"/>
            <a:ext cx="389613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Розан                Купавка                 Бутон         </a:t>
            </a:r>
          </a:p>
          <a:p>
            <a:endParaRPr lang="ru-RU" dirty="0"/>
          </a:p>
        </p:txBody>
      </p:sp>
      <p:sp>
        <p:nvSpPr>
          <p:cNvPr id="13" name="TextBox 12"/>
          <p:cNvSpPr txBox="1"/>
          <p:nvPr/>
        </p:nvSpPr>
        <p:spPr>
          <a:xfrm>
            <a:off x="4211003" y="2207798"/>
            <a:ext cx="288178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Листья</a:t>
            </a:r>
            <a:endParaRPr lang="ru-RU" sz="1400" b="1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4376057" y="3240766"/>
            <a:ext cx="323440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Розан            Купавка            Бутон</a:t>
            </a:r>
          </a:p>
          <a:p>
            <a:endParaRPr lang="ru-RU" dirty="0"/>
          </a:p>
        </p:txBody>
      </p:sp>
      <p:sp>
        <p:nvSpPr>
          <p:cNvPr id="15" name="TextBox 14"/>
          <p:cNvSpPr txBox="1"/>
          <p:nvPr/>
        </p:nvSpPr>
        <p:spPr>
          <a:xfrm>
            <a:off x="7772400" y="2126883"/>
            <a:ext cx="361841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Украешки</a:t>
            </a:r>
            <a:r>
              <a:rPr lang="ru-RU" sz="14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и </a:t>
            </a:r>
            <a:r>
              <a:rPr lang="ru-RU" sz="1400" b="1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рамки</a:t>
            </a:r>
            <a:endParaRPr lang="ru-RU" sz="1400" b="1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8008042" y="6101185"/>
            <a:ext cx="3762103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Усложнение за счет сочетания элементов в узоре и композиции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0279926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  <p:bldP spid="8" grpId="0"/>
      <p:bldP spid="9" grpId="0"/>
      <p:bldP spid="10" grpId="0"/>
      <p:bldP spid="11" grpId="0"/>
      <p:bldP spid="12" grpId="0"/>
      <p:bldP spid="13" grpId="0"/>
      <p:bldP spid="14" grpId="0"/>
      <p:bldP spid="15" grpId="0"/>
      <p:bldP spid="16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3271416"/>
              </p:ext>
            </p:extLst>
          </p:nvPr>
        </p:nvGraphicFramePr>
        <p:xfrm>
          <a:off x="156755" y="434347"/>
          <a:ext cx="11808822" cy="6219109"/>
        </p:xfrm>
        <a:graphic>
          <a:graphicData uri="http://schemas.openxmlformats.org/drawingml/2006/table">
            <a:tbl>
              <a:tblPr firstRow="1" firstCol="1" bandRow="1"/>
              <a:tblGrid>
                <a:gridCol w="4047014"/>
                <a:gridCol w="3441700"/>
                <a:gridCol w="4320108"/>
              </a:tblGrid>
              <a:tr h="1120133">
                <a:tc gridSpan="3"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3305175" algn="l"/>
                        </a:tabLst>
                      </a:pPr>
                      <a:endParaRPr lang="ru-RU" sz="1200" b="1" dirty="0" smtClean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3305175" algn="l"/>
                        </a:tabLst>
                      </a:pPr>
                      <a:endParaRPr lang="ru-RU" sz="1200" b="1" dirty="0" smtClean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3305175" algn="l"/>
                        </a:tabLst>
                      </a:pPr>
                      <a:endParaRPr lang="ru-RU" sz="1200" b="1" dirty="0" smtClean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3305175" algn="l"/>
                        </a:tabLst>
                      </a:pPr>
                      <a:endParaRPr lang="ru-RU" sz="1200" b="1" dirty="0" smtClean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3305175" algn="l"/>
                        </a:tabLst>
                      </a:pPr>
                      <a:r>
                        <a:rPr lang="ru-RU" sz="1200" b="1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      </a:t>
                      </a:r>
                      <a:r>
                        <a:rPr lang="ru-RU" sz="1100" dirty="0" smtClean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200" b="1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  </a:t>
                      </a:r>
                      <a:r>
                        <a:rPr lang="ru-RU" sz="1100" dirty="0" smtClean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200" b="1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 </a:t>
                      </a:r>
                      <a:r>
                        <a:rPr lang="ru-RU" sz="1100" dirty="0" smtClean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200" b="1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  </a:t>
                      </a:r>
                      <a:r>
                        <a:rPr lang="ru-RU" sz="1100" dirty="0" smtClean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200" b="1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0">
                <a:tc grid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1100" dirty="0" smtClean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686092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3304540" algn="r"/>
                        </a:tabLs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1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	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200" dirty="0" smtClean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1200" dirty="0" smtClean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1200" dirty="0" smtClean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1200" dirty="0" smtClean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1200" dirty="0" smtClean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1200" dirty="0" smtClean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1200" dirty="0" smtClean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1200" dirty="0" smtClean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1200" dirty="0" smtClean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200" dirty="0" smtClean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1200" dirty="0" smtClean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1200" dirty="0" smtClean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1200" dirty="0" smtClean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   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pic>
        <p:nvPicPr>
          <p:cNvPr id="3094" name="Рисунок 130" descr="http://900igr.net/up/datai/112299/0015-011-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76" t="8990" r="20000" b="79449"/>
          <a:stretch>
            <a:fillRect/>
          </a:stretch>
        </p:blipFill>
        <p:spPr bwMode="auto">
          <a:xfrm>
            <a:off x="295343" y="695742"/>
            <a:ext cx="2419350" cy="419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93" name="Рисунок 134" descr="https://ds05.infourok.ru/uploads/ex/05ab/001045d2-064679f3/img1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943" t="31308" r="83218" b="57545"/>
          <a:stretch>
            <a:fillRect/>
          </a:stretch>
        </p:blipFill>
        <p:spPr bwMode="auto">
          <a:xfrm>
            <a:off x="3298439" y="605333"/>
            <a:ext cx="523875" cy="4857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92" name="Рисунок 135" descr="https://ds05.infourok.ru/uploads/ex/05ab/001045d2-064679f3/img1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580" t="31145" r="65520" b="57382"/>
          <a:stretch>
            <a:fillRect/>
          </a:stretch>
        </p:blipFill>
        <p:spPr bwMode="auto">
          <a:xfrm>
            <a:off x="2759938" y="586284"/>
            <a:ext cx="476250" cy="523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91" name="Рисунок 138" descr="http://ezhevika.org/uploads/images/App/Article/85126f-01lab5vph1221278030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51" t="27338" r="80499" b="68784"/>
          <a:stretch>
            <a:fillRect/>
          </a:stretch>
        </p:blipFill>
        <p:spPr bwMode="auto">
          <a:xfrm>
            <a:off x="3838574" y="870616"/>
            <a:ext cx="819150" cy="190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90" name="Рисунок 142" descr="https://ds05.infourok.ru/uploads/ex/12bb/000f06da-5245a966/2/img13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16" t="24167" r="78436" b="64027"/>
          <a:stretch>
            <a:fillRect/>
          </a:stretch>
        </p:blipFill>
        <p:spPr bwMode="auto">
          <a:xfrm>
            <a:off x="4810124" y="678720"/>
            <a:ext cx="790575" cy="419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9" name="Рисунок 146" descr="http://images.myshared.ru/10/984748/slide_8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01" t="75667" r="77875" b="20334"/>
          <a:stretch>
            <a:fillRect/>
          </a:stretch>
        </p:blipFill>
        <p:spPr bwMode="auto">
          <a:xfrm>
            <a:off x="5803035" y="898621"/>
            <a:ext cx="857250" cy="1809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8" name="Рисунок 149" descr="https://ds02.infourok.ru/uploads/ex/12bd/0006a26c-d5ddf177/img22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999" t="14307" r="63229" b="76389"/>
          <a:stretch>
            <a:fillRect/>
          </a:stretch>
        </p:blipFill>
        <p:spPr bwMode="auto">
          <a:xfrm>
            <a:off x="6702606" y="834329"/>
            <a:ext cx="819150" cy="2476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7" name="Рисунок 150" descr="https://ds02.infourok.ru/uploads/ex/12bd/0006a26c-d5ddf177/img22.jp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147" t="25905" r="77812" b="65042"/>
          <a:stretch>
            <a:fillRect/>
          </a:stretch>
        </p:blipFill>
        <p:spPr bwMode="auto">
          <a:xfrm>
            <a:off x="7546519" y="706678"/>
            <a:ext cx="695325" cy="419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6" name="Рисунок 152" descr="https://ds04.infourok.ru/uploads/ex/0ae2/000a5799-c5a97182/img5.jp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33" t="2916" r="70729" b="83057"/>
          <a:stretch>
            <a:fillRect/>
          </a:stretch>
        </p:blipFill>
        <p:spPr bwMode="auto">
          <a:xfrm>
            <a:off x="8326207" y="538659"/>
            <a:ext cx="1485900" cy="571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5" name="Рисунок 171" descr="Гжель роспись для детей. Картинки, шаблоны, поэтапное рисование, история, узоры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4119" y="2400450"/>
            <a:ext cx="952977" cy="8728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4" name="Рисунок 172" descr="Гжель роспись для детей. Картинки, шаблоны, поэтапное рисование, история, узоры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18226" y="2363622"/>
            <a:ext cx="1285262" cy="9576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3" name="Рисунок 175" descr="https://ds05.infourok.ru/uploads/ex/12bb/000f06da-5245a966/2/img13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959" t="36388" r="43854" b="40279"/>
          <a:stretch>
            <a:fillRect/>
          </a:stretch>
        </p:blipFill>
        <p:spPr bwMode="auto">
          <a:xfrm>
            <a:off x="225028" y="3648066"/>
            <a:ext cx="970072" cy="9024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2" name="Рисунок 176" descr="https://ds05.infourok.ru/uploads/ex/12bb/000f06da-5245a966/2/img13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479" t="35834" r="11980" b="37778"/>
          <a:stretch>
            <a:fillRect/>
          </a:stretch>
        </p:blipFill>
        <p:spPr bwMode="auto">
          <a:xfrm>
            <a:off x="1195100" y="3484235"/>
            <a:ext cx="1007304" cy="10176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1" name="Рисунок 178" descr="https://ds02.infourok.ru/uploads/ex/04de/00006685-be507612/4/img14.jpg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59" t="32083" r="51772" b="4445"/>
          <a:stretch>
            <a:fillRect/>
          </a:stretch>
        </p:blipFill>
        <p:spPr bwMode="auto">
          <a:xfrm>
            <a:off x="2255452" y="3501824"/>
            <a:ext cx="1042988" cy="10487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0" name="Рисунок 179" descr="https://ds02.infourok.ru/uploads/ex/04de/00006685-be507612/4/img14.jpg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459" t="38889" r="8125" b="5278"/>
          <a:stretch>
            <a:fillRect/>
          </a:stretch>
        </p:blipFill>
        <p:spPr bwMode="auto">
          <a:xfrm>
            <a:off x="3334770" y="3532867"/>
            <a:ext cx="975088" cy="9245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9" name="Рисунок 181" descr="https://cf2.ppt-online.org/files2/slide/v/vcmeCGbV925BgrQwoLx3IUZKRjyX8tqMAan6OY/slide-11.jpg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980" t="75098" r="52930" b="4823"/>
          <a:stretch>
            <a:fillRect/>
          </a:stretch>
        </p:blipFill>
        <p:spPr bwMode="auto">
          <a:xfrm>
            <a:off x="385116" y="5170352"/>
            <a:ext cx="1870335" cy="13218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Рисунок 165" descr="https://ds05.infourok.ru/uploads/ex/12bb/000f06da-5245a966/2/img12.jpg"/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03" t="18472" r="53542" b="13750"/>
          <a:stretch>
            <a:fillRect/>
          </a:stretch>
        </p:blipFill>
        <p:spPr bwMode="auto">
          <a:xfrm>
            <a:off x="4559958" y="2517853"/>
            <a:ext cx="2961797" cy="23791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7" name="Рисунок 64" descr="https://fsd.multiurok.ru/html/2020/03/01/s_5e5b9129a4767/1371776_9.jpeg"/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453" t="33932" b="51311"/>
          <a:stretch>
            <a:fillRect/>
          </a:stretch>
        </p:blipFill>
        <p:spPr bwMode="auto">
          <a:xfrm>
            <a:off x="7876015" y="4153207"/>
            <a:ext cx="2938599" cy="7437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Рисунок 65" descr="https://fsd.multiurok.ru/html/2020/03/01/s_5e5b9129a4767/1371776_9.jpeg"/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453" t="53241" r="391" b="26897"/>
          <a:stretch>
            <a:fillRect/>
          </a:stretch>
        </p:blipFill>
        <p:spPr bwMode="auto">
          <a:xfrm>
            <a:off x="7768860" y="2252030"/>
            <a:ext cx="3045755" cy="8033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Рисунок 66" descr="https://fsd.multiurok.ru/html/2020/03/01/s_5e5b9129a4767/1371776_9.jpeg"/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355" t="78069" r="2637" b="2896"/>
          <a:stretch>
            <a:fillRect/>
          </a:stretch>
        </p:blipFill>
        <p:spPr bwMode="auto">
          <a:xfrm>
            <a:off x="7768860" y="3204554"/>
            <a:ext cx="3045755" cy="7321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Рисунок 67" descr="https://ds05.infourok.ru/uploads/ex/12bb/000f06da-5245a966/2/img12.jpg"/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252" t="39027" r="8540" b="45972"/>
          <a:stretch>
            <a:fillRect/>
          </a:stretch>
        </p:blipFill>
        <p:spPr bwMode="auto">
          <a:xfrm>
            <a:off x="7876014" y="4980282"/>
            <a:ext cx="1359425" cy="9427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3" name="Рисунок 73" descr="https://ds05.infourok.ru/uploads/ex/12bb/000f06da-5245a966/2/img12.jpg"/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354" t="57085" r="7396" b="28333"/>
          <a:stretch>
            <a:fillRect/>
          </a:stretch>
        </p:blipFill>
        <p:spPr bwMode="auto">
          <a:xfrm>
            <a:off x="9530145" y="5036573"/>
            <a:ext cx="1371600" cy="838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23"/>
          <p:cNvSpPr>
            <a:spLocks noChangeArrowheads="1"/>
          </p:cNvSpPr>
          <p:nvPr/>
        </p:nvSpPr>
        <p:spPr bwMode="auto">
          <a:xfrm>
            <a:off x="5476708" y="36405"/>
            <a:ext cx="2217210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b="1" i="0" u="none" strike="noStrike" cap="none" normalizeH="0" baseline="0" dirty="0" smtClean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Гжельская роспись</a:t>
            </a:r>
            <a:endParaRPr kumimoji="0" lang="ru-RU" altLang="ru-RU" b="0" i="0" u="none" strike="noStrike" cap="none" normalizeH="0" baseline="0" dirty="0" smtClean="0">
              <a:ln>
                <a:noFill/>
              </a:ln>
              <a:solidFill>
                <a:schemeClr val="accent1">
                  <a:lumMod val="75000"/>
                </a:schemeClr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5225143" y="387965"/>
            <a:ext cx="416827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Элементы </a:t>
            </a:r>
            <a:r>
              <a:rPr lang="ru-RU" sz="1400" b="1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росписи</a:t>
            </a:r>
            <a:endParaRPr lang="ru-RU" sz="1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55713" y="1167912"/>
            <a:ext cx="1142204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Усики (завитки)                      </a:t>
            </a:r>
            <a:r>
              <a:rPr lang="ru-RU" sz="1400" b="1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</a:t>
            </a:r>
            <a:r>
              <a:rPr lang="ru-RU" sz="14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Линии             </a:t>
            </a:r>
            <a:r>
              <a:rPr lang="ru-RU" sz="1400" b="1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14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Точки             </a:t>
            </a:r>
            <a:r>
              <a:rPr lang="ru-RU" sz="1400" b="1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Капелька          </a:t>
            </a:r>
            <a:r>
              <a:rPr lang="ru-RU" sz="14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Волна     Петля          Дуга              Мазок </a:t>
            </a:r>
            <a:endParaRPr lang="ru-RU" sz="14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910993" y="1583467"/>
            <a:ext cx="185516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Старшая </a:t>
            </a:r>
            <a:r>
              <a:rPr lang="ru-RU" sz="1400" b="1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группа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225028" y="1952931"/>
            <a:ext cx="246459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Растения</a:t>
            </a:r>
            <a:endParaRPr lang="ru-RU" sz="1400" b="1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385117" y="3321244"/>
            <a:ext cx="304272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Цветы из </a:t>
            </a:r>
            <a:r>
              <a:rPr lang="ru-RU" sz="1400" b="1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капель</a:t>
            </a:r>
            <a:endParaRPr lang="ru-RU" sz="1400" b="1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320955" y="4811109"/>
            <a:ext cx="232957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Гжельские </a:t>
            </a:r>
            <a:r>
              <a:rPr lang="ru-RU" sz="1400" b="1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цветы</a:t>
            </a:r>
            <a:endParaRPr lang="ru-RU" sz="1400" b="1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5225143" y="1985521"/>
            <a:ext cx="176212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Бордюры</a:t>
            </a:r>
          </a:p>
          <a:p>
            <a:endParaRPr lang="ru-RU" dirty="0"/>
          </a:p>
        </p:txBody>
      </p:sp>
      <p:sp>
        <p:nvSpPr>
          <p:cNvPr id="13" name="TextBox 12"/>
          <p:cNvSpPr txBox="1"/>
          <p:nvPr/>
        </p:nvSpPr>
        <p:spPr>
          <a:xfrm>
            <a:off x="7894181" y="1611806"/>
            <a:ext cx="246466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Подготовительная группа</a:t>
            </a:r>
            <a:endParaRPr lang="ru-RU" sz="14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ru-RU" dirty="0"/>
          </a:p>
        </p:txBody>
      </p:sp>
      <p:sp>
        <p:nvSpPr>
          <p:cNvPr id="14" name="TextBox 13"/>
          <p:cNvSpPr txBox="1"/>
          <p:nvPr/>
        </p:nvSpPr>
        <p:spPr>
          <a:xfrm>
            <a:off x="7693918" y="1983819"/>
            <a:ext cx="211818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Орнаменты</a:t>
            </a:r>
          </a:p>
          <a:p>
            <a:endParaRPr lang="ru-RU" dirty="0"/>
          </a:p>
        </p:txBody>
      </p:sp>
      <p:sp>
        <p:nvSpPr>
          <p:cNvPr id="15" name="TextBox 14"/>
          <p:cNvSpPr txBox="1"/>
          <p:nvPr/>
        </p:nvSpPr>
        <p:spPr>
          <a:xfrm>
            <a:off x="7876014" y="6023933"/>
            <a:ext cx="420920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Усложнение за счет сочетания элементов в узоре и </a:t>
            </a:r>
            <a:r>
              <a:rPr lang="ru-RU" sz="14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композиции</a:t>
            </a:r>
            <a:endParaRPr lang="ru-RU" sz="1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358923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  <p:bldP spid="8" grpId="0"/>
      <p:bldP spid="9" grpId="0"/>
      <p:bldP spid="10" grpId="0"/>
      <p:bldP spid="11" grpId="0"/>
      <p:bldP spid="12" grpId="0"/>
      <p:bldP spid="13" grpId="0"/>
      <p:bldP spid="14" grpId="0"/>
      <p:bldP spid="15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55218685"/>
              </p:ext>
            </p:extLst>
          </p:nvPr>
        </p:nvGraphicFramePr>
        <p:xfrm>
          <a:off x="203200" y="496996"/>
          <a:ext cx="11807825" cy="6259404"/>
        </p:xfrm>
        <a:graphic>
          <a:graphicData uri="http://schemas.openxmlformats.org/drawingml/2006/table">
            <a:tbl>
              <a:tblPr firstRow="1" firstCol="1" bandRow="1"/>
              <a:tblGrid>
                <a:gridCol w="5493238"/>
                <a:gridCol w="6314587"/>
              </a:tblGrid>
              <a:tr h="1332946">
                <a:tc grid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1200" b="1" dirty="0" smtClean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1100" dirty="0" smtClean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1100" dirty="0" smtClean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1100" dirty="0" smtClean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1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0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1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                    </a:t>
                      </a: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       </a:t>
                      </a:r>
                      <a:r>
                        <a:rPr lang="ru-RU" sz="11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   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  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361095">
                <a:tc grid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1100" dirty="0" smtClean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4565363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1390650" algn="l"/>
                        </a:tabLst>
                      </a:pPr>
                      <a:r>
                        <a:rPr lang="ru-RU" sz="1100" dirty="0" smtClean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 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1390650" algn="l"/>
                        </a:tabLs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1390650" algn="l"/>
                        </a:tabLst>
                      </a:pPr>
                      <a:r>
                        <a:rPr lang="ru-RU" sz="12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1390650" algn="l"/>
                        </a:tabLs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pic>
        <p:nvPicPr>
          <p:cNvPr id="1040" name="Рисунок 100" descr="https://pickimage.ru/wp-content/uploads/images/detskie/khokhlomapainting/hohlomskayarospis1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428" t="19810" r="69286" b="73523"/>
          <a:stretch>
            <a:fillRect/>
          </a:stretch>
        </p:blipFill>
        <p:spPr bwMode="auto">
          <a:xfrm>
            <a:off x="280198" y="847821"/>
            <a:ext cx="485775" cy="3333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9" name="Рисунок 101" descr="https://pickimage.ru/wp-content/uploads/images/detskie/khokhlomapainting/hohlomskayarospis1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285" t="27429" r="66000" b="64000"/>
          <a:stretch>
            <a:fillRect/>
          </a:stretch>
        </p:blipFill>
        <p:spPr bwMode="auto">
          <a:xfrm>
            <a:off x="1033072" y="816937"/>
            <a:ext cx="781050" cy="428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8" name="Рисунок 102" descr="https://pickimage.ru/wp-content/uploads/images/detskie/khokhlomapainting/hohlomskayarospis1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714" t="37524" r="80144" b="54475"/>
          <a:stretch>
            <a:fillRect/>
          </a:stretch>
        </p:blipFill>
        <p:spPr bwMode="auto">
          <a:xfrm>
            <a:off x="2125269" y="848076"/>
            <a:ext cx="476250" cy="400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7" name="Рисунок 103" descr="https://pickimage.ru/wp-content/uploads/images/detskie/khokhlomapainting/hohlomskayarospis1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344" t="46095" r="67519" b="44571"/>
          <a:stretch>
            <a:fillRect/>
          </a:stretch>
        </p:blipFill>
        <p:spPr bwMode="auto">
          <a:xfrm>
            <a:off x="2814239" y="804610"/>
            <a:ext cx="685800" cy="4667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Рисунок 104" descr="https://pickimage.ru/wp-content/uploads/images/detskie/khokhlomapainting/hohlomskayarospis1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287" t="55811" r="54713" b="32951"/>
          <a:stretch>
            <a:fillRect/>
          </a:stretch>
        </p:blipFill>
        <p:spPr bwMode="auto">
          <a:xfrm>
            <a:off x="3621089" y="675709"/>
            <a:ext cx="933450" cy="5619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5" name="Рисунок 108" descr="http://cdn01.ru/files/users/images/f6/d8/f6d8d1da899db5407473210dd9331b82.jpe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700" t="68420" r="71017" b="22470"/>
          <a:stretch>
            <a:fillRect/>
          </a:stretch>
        </p:blipFill>
        <p:spPr bwMode="auto">
          <a:xfrm>
            <a:off x="4689475" y="848264"/>
            <a:ext cx="457200" cy="428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Рисунок 111" descr="https://ds04.infourok.ru/uploads/ex/0fb4/0000233b-27119e2e/img2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272" t="61250" r="79495" b="30695"/>
          <a:stretch>
            <a:fillRect/>
          </a:stretch>
        </p:blipFill>
        <p:spPr bwMode="auto">
          <a:xfrm>
            <a:off x="5086350" y="904481"/>
            <a:ext cx="333375" cy="276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3" name="Рисунок 132" descr="http://900igr.net/up/datas/237688/010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000" t="28889" r="12291" b="51250"/>
          <a:stretch>
            <a:fillRect/>
          </a:stretch>
        </p:blipFill>
        <p:spPr bwMode="auto">
          <a:xfrm>
            <a:off x="5564187" y="766414"/>
            <a:ext cx="504825" cy="457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Рисунок 133" descr="https://ds04.infourok.ru/uploads/ex/130a/0006b641-d5e790f9/img36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437" t="76198" r="71979" b="5417"/>
          <a:stretch>
            <a:fillRect/>
          </a:stretch>
        </p:blipFill>
        <p:spPr bwMode="auto">
          <a:xfrm rot="5400000" flipH="1">
            <a:off x="6807599" y="702072"/>
            <a:ext cx="47625" cy="990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1" name="Рисунок 105" descr="https://ds04.infourok.ru/uploads/ex/0fb4/0000233b-27119e2e/img2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500" t="12500" r="41354" b="77222"/>
          <a:stretch>
            <a:fillRect/>
          </a:stretch>
        </p:blipFill>
        <p:spPr bwMode="auto">
          <a:xfrm>
            <a:off x="7561262" y="1019943"/>
            <a:ext cx="1285875" cy="238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Рисунок 137" descr="https://studfile.net/html/2706/1118/html_Z3de5WTL6n.V9i4/img-lhzwse.pn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75" t="4443" r="10970" b="5927"/>
          <a:stretch>
            <a:fillRect/>
          </a:stretch>
        </p:blipFill>
        <p:spPr bwMode="auto">
          <a:xfrm>
            <a:off x="334971" y="2595901"/>
            <a:ext cx="2895997" cy="9357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Рисунок 15" descr="https://ds05.infourok.ru/uploads/ex/0d90/000d8e97-8558f306/hello_html_11129052.jpg"/>
          <p:cNvPicPr/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999" t="52829" r="76859" b="34399"/>
          <a:stretch/>
        </p:blipFill>
        <p:spPr bwMode="auto">
          <a:xfrm rot="16200000">
            <a:off x="3278637" y="2647840"/>
            <a:ext cx="935725" cy="831849"/>
          </a:xfrm>
          <a:prstGeom prst="rect">
            <a:avLst/>
          </a:prstGeom>
          <a:noFill/>
          <a:ln>
            <a:noFill/>
          </a:ln>
          <a:effectLst>
            <a:softEdge rad="63500"/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028" name="Рисунок 144" descr="https://i2.wp.com/shkolala.ru/wp-content/uploads/2017/05/uzoryi-min.jpg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169" t="68343" r="41013" b="2071"/>
          <a:stretch>
            <a:fillRect/>
          </a:stretch>
        </p:blipFill>
        <p:spPr bwMode="auto">
          <a:xfrm>
            <a:off x="402840" y="4042946"/>
            <a:ext cx="3097199" cy="11386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Рисунок 156" descr="https://shkolala.ru/wp-content/uploads/2017/05/uzoryi-min.jpg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920" t="67749" r="6752" b="2516"/>
          <a:stretch>
            <a:fillRect/>
          </a:stretch>
        </p:blipFill>
        <p:spPr bwMode="auto">
          <a:xfrm>
            <a:off x="581423" y="5191124"/>
            <a:ext cx="2918616" cy="12350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Рисунок 3" descr="https://ds05.infourok.ru/uploads/ex/04fd/000b8a34-8b8762dd/img12.jpg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80" t="6717" r="57928" b="46968"/>
          <a:stretch>
            <a:fillRect/>
          </a:stretch>
        </p:blipFill>
        <p:spPr bwMode="auto">
          <a:xfrm>
            <a:off x="5645151" y="2480231"/>
            <a:ext cx="3632199" cy="19393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5" name="Рисунок 148" descr="https://chieneva.ru/ssl/u/25/24f31ace5c11e5b5608cc3f82848b5/-/Page7.jpg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42" t="7509" r="32047" b="27254"/>
          <a:stretch>
            <a:fillRect/>
          </a:stretch>
        </p:blipFill>
        <p:spPr bwMode="auto">
          <a:xfrm>
            <a:off x="5645151" y="4831836"/>
            <a:ext cx="4108449" cy="18356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17"/>
          <p:cNvSpPr>
            <a:spLocks noChangeArrowheads="1"/>
          </p:cNvSpPr>
          <p:nvPr/>
        </p:nvSpPr>
        <p:spPr bwMode="auto">
          <a:xfrm>
            <a:off x="4497799" y="28545"/>
            <a:ext cx="2574102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2000" b="1" i="0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Хохломская роспись</a:t>
            </a:r>
            <a:endParaRPr kumimoji="0" lang="ru-RU" altLang="ru-RU" sz="2000" b="0" i="0" u="none" strike="noStrike" cap="none" normalizeH="0" baseline="0" dirty="0" smtClean="0">
              <a:ln>
                <a:noFill/>
              </a:ln>
              <a:solidFill>
                <a:srgbClr val="C00000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6" name="Rectangle 18"/>
          <p:cNvSpPr>
            <a:spLocks noChangeArrowheads="1"/>
          </p:cNvSpPr>
          <p:nvPr/>
        </p:nvSpPr>
        <p:spPr bwMode="auto">
          <a:xfrm>
            <a:off x="831850" y="276860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altLang="ru-RU" sz="12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ea typeface="Times New Roman" panose="02020603050405020304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12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  </a:t>
            </a:r>
            <a:endParaRPr kumimoji="0" lang="ru-RU" alt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851401" y="467548"/>
            <a:ext cx="358774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Элементы </a:t>
            </a:r>
            <a:r>
              <a:rPr lang="ru-RU" sz="1600" b="1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росписи</a:t>
            </a:r>
            <a:endParaRPr lang="ru-RU" sz="1600" b="1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38113" y="1286909"/>
            <a:ext cx="1149350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Осочки</a:t>
            </a:r>
            <a:r>
              <a:rPr lang="ru-RU" sz="14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</a:t>
            </a:r>
            <a:r>
              <a:rPr lang="ru-RU" sz="1400" b="1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Травинки   </a:t>
            </a:r>
            <a:r>
              <a:rPr lang="ru-RU" sz="14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Капельки     </a:t>
            </a:r>
            <a:r>
              <a:rPr lang="ru-RU" sz="1400" b="1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14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Усики      </a:t>
            </a:r>
            <a:r>
              <a:rPr lang="ru-RU" sz="1400" b="1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14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Завитки      </a:t>
            </a:r>
            <a:r>
              <a:rPr lang="ru-RU" sz="1400" b="1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Точки        Листик      Линия                Дуги</a:t>
            </a:r>
            <a:endParaRPr lang="ru-RU" sz="1400" dirty="0"/>
          </a:p>
        </p:txBody>
      </p:sp>
      <p:sp>
        <p:nvSpPr>
          <p:cNvPr id="9" name="TextBox 8"/>
          <p:cNvSpPr txBox="1"/>
          <p:nvPr/>
        </p:nvSpPr>
        <p:spPr>
          <a:xfrm>
            <a:off x="4399361" y="1801806"/>
            <a:ext cx="387349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Подготовительная </a:t>
            </a:r>
            <a:r>
              <a:rPr lang="ru-RU" sz="1400" b="1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группа</a:t>
            </a:r>
            <a:endParaRPr lang="ru-RU" sz="1400" b="1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334971" y="2158956"/>
            <a:ext cx="124896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Кустики</a:t>
            </a:r>
            <a:endParaRPr lang="ru-RU" sz="14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461368" y="3717157"/>
            <a:ext cx="183554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Ягодки </a:t>
            </a:r>
            <a:endParaRPr lang="ru-RU" sz="1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5645151" y="2131314"/>
            <a:ext cx="286067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Узор «Листочки</a:t>
            </a:r>
            <a:r>
              <a:rPr lang="ru-RU" sz="1400" b="1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»</a:t>
            </a:r>
            <a:endParaRPr lang="ru-RU" sz="1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5674917" y="4462503"/>
            <a:ext cx="231298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Травный </a:t>
            </a:r>
            <a:r>
              <a:rPr lang="ru-RU" sz="1400" b="1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орнам</a:t>
            </a:r>
            <a:r>
              <a:rPr lang="ru-RU" b="1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ент</a:t>
            </a:r>
            <a:endParaRPr lang="ru-RU" sz="16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310766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" grpId="0"/>
      <p:bldP spid="8" grpId="0"/>
      <p:bldP spid="9" grpId="0"/>
      <p:bldP spid="10" grpId="0"/>
      <p:bldP spid="12" grpId="0"/>
      <p:bldP spid="13" grpId="0"/>
      <p:bldP spid="14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26823928"/>
              </p:ext>
            </p:extLst>
          </p:nvPr>
        </p:nvGraphicFramePr>
        <p:xfrm>
          <a:off x="320918" y="519403"/>
          <a:ext cx="11540156" cy="5814060"/>
        </p:xfrm>
        <a:graphic>
          <a:graphicData uri="http://schemas.openxmlformats.org/drawingml/2006/table">
            <a:tbl>
              <a:tblPr firstRow="1" firstCol="1" bandRow="1"/>
              <a:tblGrid>
                <a:gridCol w="5374458"/>
                <a:gridCol w="6165698"/>
              </a:tblGrid>
              <a:tr h="806368">
                <a:tc gridSpan="2"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 b="1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100" dirty="0" smtClean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000" b="1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100" dirty="0" smtClean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            </a:t>
                      </a:r>
                      <a:r>
                        <a:rPr lang="ru-RU" sz="1200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       </a:t>
                      </a:r>
                      <a:r>
                        <a:rPr lang="ru-RU" sz="1100" dirty="0" smtClean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200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    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6858000" algn="l"/>
                        </a:tabLst>
                      </a:pPr>
                      <a:endParaRPr lang="ru-RU" sz="1200" b="1" dirty="0" smtClean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6858000" algn="l"/>
                        </a:tabLst>
                      </a:pPr>
                      <a:endParaRPr lang="ru-RU" sz="1200" b="1" dirty="0" smtClean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6858000" algn="l"/>
                        </a:tabLst>
                      </a:pPr>
                      <a:endParaRPr lang="ru-RU" sz="1200" b="1" dirty="0" smtClean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6858000" algn="l"/>
                        </a:tabLst>
                      </a:pPr>
                      <a:endParaRPr lang="ru-RU" sz="1200" b="1" dirty="0" smtClean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6858000" algn="l"/>
                        </a:tabLst>
                      </a:pPr>
                      <a:endParaRPr lang="ru-RU" sz="1200" b="1" dirty="0" smtClean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6858000" algn="l"/>
                        </a:tabLst>
                      </a:pPr>
                      <a:endParaRPr lang="ru-RU" sz="1200" b="1" dirty="0" smtClean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0">
                <a:tc grid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1100" dirty="0" smtClean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838200" algn="l"/>
                        </a:tabLst>
                      </a:pPr>
                      <a:endParaRPr lang="ru-RU" sz="1200" b="1" dirty="0" smtClean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838200" algn="l"/>
                        </a:tabLst>
                      </a:pPr>
                      <a:r>
                        <a:rPr lang="ru-RU" sz="12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838200" algn="l"/>
                        </a:tabLst>
                      </a:pPr>
                      <a:r>
                        <a:rPr lang="ru-RU" sz="12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1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               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838200" algn="l"/>
                        </a:tabLst>
                      </a:pPr>
                      <a:r>
                        <a:rPr lang="ru-RU" sz="12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838200" algn="l"/>
                        </a:tabLst>
                      </a:pPr>
                      <a:r>
                        <a:rPr lang="ru-RU" sz="12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838200" algn="l"/>
                        </a:tabLst>
                      </a:pPr>
                      <a:r>
                        <a:rPr lang="ru-RU" sz="12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838200" algn="l"/>
                        </a:tabLst>
                      </a:pPr>
                      <a:r>
                        <a:rPr lang="ru-RU" sz="115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 </a:t>
                      </a:r>
                      <a:r>
                        <a:rPr lang="ru-RU" sz="1150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   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838200" algn="l"/>
                        </a:tabLst>
                      </a:pPr>
                      <a:r>
                        <a:rPr lang="ru-RU" sz="12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838200" algn="l"/>
                        </a:tabLst>
                      </a:pPr>
                      <a:r>
                        <a:rPr lang="ru-RU" sz="12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838200" algn="l"/>
                        </a:tabLs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200" dirty="0" smtClean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838200" algn="l"/>
                        </a:tabLst>
                      </a:pPr>
                      <a:endParaRPr lang="ru-RU" sz="1200" dirty="0" smtClean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838200" algn="l"/>
                        </a:tabLst>
                      </a:pPr>
                      <a:endParaRPr lang="ru-RU" sz="1200" dirty="0" smtClean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838200" algn="l"/>
                        </a:tabLst>
                      </a:pPr>
                      <a:endParaRPr lang="ru-RU" sz="1200" dirty="0" smtClean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838200" algn="l"/>
                        </a:tabLst>
                      </a:pPr>
                      <a:endParaRPr lang="ru-RU" sz="1200" dirty="0" smtClean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838200" algn="l"/>
                        </a:tabLst>
                      </a:pPr>
                      <a:endParaRPr lang="ru-RU" sz="1200" dirty="0" smtClean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838200" algn="l"/>
                        </a:tabLst>
                      </a:pPr>
                      <a:endParaRPr lang="ru-RU" sz="1200" dirty="0" smtClean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838200" algn="l"/>
                        </a:tabLst>
                      </a:pPr>
                      <a:endParaRPr lang="ru-RU" sz="1200" dirty="0" smtClean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838200" algn="l"/>
                        </a:tabLst>
                      </a:pPr>
                      <a:endParaRPr lang="ru-RU" sz="1200" dirty="0" smtClean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838200" algn="l"/>
                        </a:tabLst>
                      </a:pPr>
                      <a:endParaRPr lang="ru-RU" sz="1200" dirty="0" smtClean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838200" algn="l"/>
                        </a:tabLst>
                      </a:pPr>
                      <a:endParaRPr lang="ru-RU" sz="1200" dirty="0" smtClean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838200" algn="l"/>
                        </a:tabLst>
                      </a:pPr>
                      <a:endParaRPr lang="ru-RU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pic>
        <p:nvPicPr>
          <p:cNvPr id="2069" name="Рисунок 20" descr="https://pickimage.ru/wp-content/uploads/images/detskie/khokhlomapainting/hohlomskayarospis1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428" t="19810" r="69286" b="73523"/>
          <a:stretch>
            <a:fillRect/>
          </a:stretch>
        </p:blipFill>
        <p:spPr bwMode="auto">
          <a:xfrm>
            <a:off x="575037" y="883937"/>
            <a:ext cx="485775" cy="3333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8" name="Рисунок 112" descr="https://ds04.infourok.ru/uploads/ex/0fb4/0000233b-27119e2e/img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313" t="39722" r="62396" b="47221"/>
          <a:stretch>
            <a:fillRect/>
          </a:stretch>
        </p:blipFill>
        <p:spPr bwMode="auto">
          <a:xfrm>
            <a:off x="1314994" y="857949"/>
            <a:ext cx="952500" cy="4381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7" name="Рисунок 25" descr="https://pickimage.ru/wp-content/uploads/images/detskie/khokhlomapainting/hohlomskayarospis1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344" t="46095" r="67519" b="44571"/>
          <a:stretch>
            <a:fillRect/>
          </a:stretch>
        </p:blipFill>
        <p:spPr bwMode="auto">
          <a:xfrm>
            <a:off x="2465069" y="817261"/>
            <a:ext cx="685800" cy="4667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6" name="Рисунок 26" descr="https://pickimage.ru/wp-content/uploads/images/detskie/khokhlomapainting/hohlomskayarospis1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287" t="55811" r="54713" b="32951"/>
          <a:stretch>
            <a:fillRect/>
          </a:stretch>
        </p:blipFill>
        <p:spPr bwMode="auto">
          <a:xfrm>
            <a:off x="3383687" y="818352"/>
            <a:ext cx="933450" cy="5619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5" name="Рисунок 27" descr="http://cdn01.ru/files/users/images/f6/d8/f6d8d1da899db5407473210dd9331b82.jpe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700" t="68420" r="71017" b="22470"/>
          <a:stretch>
            <a:fillRect/>
          </a:stretch>
        </p:blipFill>
        <p:spPr bwMode="auto">
          <a:xfrm>
            <a:off x="4463551" y="885026"/>
            <a:ext cx="457200" cy="428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4" name="Рисунок 28" descr="https://ds04.infourok.ru/uploads/ex/0fb4/0000233b-27119e2e/img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272" t="61250" r="79495" b="30695"/>
          <a:stretch>
            <a:fillRect/>
          </a:stretch>
        </p:blipFill>
        <p:spPr bwMode="auto">
          <a:xfrm>
            <a:off x="4967288" y="949047"/>
            <a:ext cx="333375" cy="276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3" name="Рисунок 29" descr="http://900igr.net/up/datas/237688/010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000" t="28889" r="12291" b="51250"/>
          <a:stretch>
            <a:fillRect/>
          </a:stretch>
        </p:blipFill>
        <p:spPr bwMode="auto">
          <a:xfrm>
            <a:off x="5655129" y="908209"/>
            <a:ext cx="504825" cy="457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2" name="Рисунок 30" descr="https://ds04.infourok.ru/uploads/ex/130a/0006b641-d5e790f9/img36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437" t="76198" r="71979" b="5417"/>
          <a:stretch>
            <a:fillRect/>
          </a:stretch>
        </p:blipFill>
        <p:spPr bwMode="auto">
          <a:xfrm rot="5400000" flipH="1">
            <a:off x="6870519" y="665321"/>
            <a:ext cx="47625" cy="990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1" name="Рисунок 106" descr="https://ds04.infourok.ru/uploads/ex/0fb4/0000233b-27119e2e/img2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500" t="12500" r="41354" b="77222"/>
          <a:stretch>
            <a:fillRect/>
          </a:stretch>
        </p:blipFill>
        <p:spPr bwMode="auto">
          <a:xfrm>
            <a:off x="7497946" y="1041558"/>
            <a:ext cx="962025" cy="238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0" name="Рисунок 107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3" t="3125" r="-793" b="37500"/>
          <a:stretch>
            <a:fillRect/>
          </a:stretch>
        </p:blipFill>
        <p:spPr bwMode="auto">
          <a:xfrm>
            <a:off x="8701087" y="1156875"/>
            <a:ext cx="752475" cy="114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9" name="Рисунок 113" descr="https://ds02.infourok.ru/uploads/ex/0185/0000c4d4-03bcc88b/img3.jp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708" t="66527" r="29791" b="26111"/>
          <a:stretch>
            <a:fillRect/>
          </a:stretch>
        </p:blipFill>
        <p:spPr bwMode="auto">
          <a:xfrm>
            <a:off x="9705087" y="807735"/>
            <a:ext cx="561975" cy="4857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8" name="Рисунок 61" descr="https://kladraz.ru/upload/blogs2/2016/5/13430_8d86be9228801698004f3ceb837b56be.jp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282" t="8061" r="16055" b="14297"/>
          <a:stretch>
            <a:fillRect/>
          </a:stretch>
        </p:blipFill>
        <p:spPr bwMode="auto">
          <a:xfrm>
            <a:off x="461552" y="2659245"/>
            <a:ext cx="1458688" cy="12955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7" name="Рисунок 84" descr="https://kladraz.ru/upload/blogs2/2016/5/13430_952ccfac8829bbbb0b4606313c8ec52a.jpg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006" t="13678" b="20874"/>
          <a:stretch>
            <a:fillRect/>
          </a:stretch>
        </p:blipFill>
        <p:spPr bwMode="auto">
          <a:xfrm>
            <a:off x="2037805" y="2659245"/>
            <a:ext cx="1481273" cy="13175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Рисунок 86" descr="https://kladraz.ru/upload/blogs2/2016/5/13430_7809ff9082a1488b2bb30b947d6ec419.jpg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339" t="27541" r="5861" b="28723"/>
          <a:stretch>
            <a:fillRect/>
          </a:stretch>
        </p:blipFill>
        <p:spPr bwMode="auto">
          <a:xfrm>
            <a:off x="3616845" y="2659246"/>
            <a:ext cx="1330644" cy="12955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5" name="Рисунок 95" descr="https://kladraz.ru/upload/blogs2/2016/5/13430_0a03a07333291f9f6e0a2b63c4b71019.jpg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061" t="56319" r="7538"/>
          <a:stretch>
            <a:fillRect/>
          </a:stretch>
        </p:blipFill>
        <p:spPr bwMode="auto">
          <a:xfrm>
            <a:off x="5045256" y="2659245"/>
            <a:ext cx="1476648" cy="12955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Рисунок 97" descr="https://kladraz.ru/upload/blogs2/2016/5/13430_9da3d5f3b0fac2010a0006631d1d9e99.jpg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528" t="53342" r="36272"/>
          <a:stretch>
            <a:fillRect/>
          </a:stretch>
        </p:blipFill>
        <p:spPr bwMode="auto">
          <a:xfrm>
            <a:off x="6683148" y="2650550"/>
            <a:ext cx="1657350" cy="13239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3" name="Рисунок 114" descr="https://ds05.infourok.ru/uploads/ex/04fd/000b8a34-8b8762dd/img12.jpg"/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07" t="7364" r="87311" b="82060"/>
          <a:stretch>
            <a:fillRect/>
          </a:stretch>
        </p:blipFill>
        <p:spPr bwMode="auto">
          <a:xfrm>
            <a:off x="403586" y="4915178"/>
            <a:ext cx="1085580" cy="10876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Рисунок 127" descr="https://kladraz.ru/upload/blogs2/2016/5/13430_67da16ece562d1e72e7542c3fbd543b1.jpg"/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347" t="51169" r="4408" b="10867"/>
          <a:stretch>
            <a:fillRect/>
          </a:stretch>
        </p:blipFill>
        <p:spPr bwMode="auto">
          <a:xfrm>
            <a:off x="1670140" y="4915178"/>
            <a:ext cx="1269137" cy="12444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Рисунок 139" descr="https://kladraz.ru/upload/blogs2/2016/5/13430_5aba75e8b4d848aca6e81da4270fc6ac.jpg"/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291" t="28622" r="8566" b="17711"/>
          <a:stretch>
            <a:fillRect/>
          </a:stretch>
        </p:blipFill>
        <p:spPr bwMode="auto">
          <a:xfrm>
            <a:off x="3203461" y="4915178"/>
            <a:ext cx="1394462" cy="12444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Рисунок 151" descr="https://kladraz.ru/upload/blogs2/2016/5/13430_c128042c145b020fbbd68ecbdcebec63.jpg"/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708" t="52246" r="3917" b="13004"/>
          <a:stretch>
            <a:fillRect/>
          </a:stretch>
        </p:blipFill>
        <p:spPr bwMode="auto">
          <a:xfrm>
            <a:off x="4833155" y="4915178"/>
            <a:ext cx="2112881" cy="12444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49" name="Рисунок 98" descr="http://xn----7sbb3aaldicno5bm3eh.xn--p1ai/84/39.jpg"/>
          <p:cNvPicPr>
            <a:picLocks noChangeAspect="1" noChangeArrowheads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43" t="11838" r="50499" b="13115"/>
          <a:stretch>
            <a:fillRect/>
          </a:stretch>
        </p:blipFill>
        <p:spPr bwMode="auto">
          <a:xfrm>
            <a:off x="8604682" y="2763964"/>
            <a:ext cx="3114675" cy="29908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22"/>
          <p:cNvSpPr>
            <a:spLocks noChangeArrowheads="1"/>
          </p:cNvSpPr>
          <p:nvPr/>
        </p:nvSpPr>
        <p:spPr bwMode="auto">
          <a:xfrm>
            <a:off x="5786907" y="54685"/>
            <a:ext cx="2328330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b="1" i="0" u="none" strike="noStrike" cap="none" normalizeH="0" baseline="0" dirty="0" err="1" smtClean="0">
                <a:ln>
                  <a:noFill/>
                </a:ln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Жостовская</a:t>
            </a:r>
            <a:r>
              <a:rPr kumimoji="0" lang="ru-RU" altLang="ru-RU" b="1" i="0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роспись</a:t>
            </a:r>
            <a:endParaRPr kumimoji="0" lang="ru-RU" altLang="ru-RU" b="0" i="0" u="none" strike="noStrike" cap="none" normalizeH="0" baseline="0" dirty="0" smtClean="0">
              <a:ln>
                <a:noFill/>
              </a:ln>
              <a:solidFill>
                <a:srgbClr val="C00000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5300663" y="519966"/>
            <a:ext cx="237389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Элементы </a:t>
            </a:r>
            <a:r>
              <a:rPr lang="ru-RU" b="1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росписи</a:t>
            </a:r>
            <a:endParaRPr lang="ru-RU" sz="16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61552" y="1413117"/>
            <a:ext cx="1099457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Осочки</a:t>
            </a:r>
            <a:r>
              <a:rPr lang="ru-RU" sz="14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 Капельки            Усики         Завитки        </a:t>
            </a:r>
            <a:r>
              <a:rPr lang="ru-RU" sz="1400" b="1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</a:t>
            </a:r>
            <a:r>
              <a:rPr lang="ru-RU" sz="14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Точки           </a:t>
            </a:r>
            <a:r>
              <a:rPr lang="ru-RU" sz="1400" b="1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Листик        Линия             Дуги</a:t>
            </a:r>
            <a:r>
              <a:rPr lang="ru-RU" sz="14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	  </a:t>
            </a:r>
            <a:r>
              <a:rPr lang="ru-RU" sz="1400" b="1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Волна        Травка</a:t>
            </a:r>
            <a:endParaRPr lang="ru-RU" sz="14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4692151" y="1829305"/>
            <a:ext cx="308256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Подготовительная </a:t>
            </a:r>
            <a:r>
              <a:rPr lang="ru-RU" sz="1400" b="1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групп</a:t>
            </a:r>
            <a:r>
              <a:rPr lang="ru-RU" b="1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а</a:t>
            </a:r>
            <a:endParaRPr lang="ru-RU" b="1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363446" y="2244713"/>
            <a:ext cx="257583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Цветы</a:t>
            </a:r>
            <a:endParaRPr lang="ru-RU" sz="1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418959" y="4025265"/>
            <a:ext cx="652707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Георгины             </a:t>
            </a:r>
            <a:r>
              <a:rPr lang="ru-RU" sz="1400" b="1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     Мак                        </a:t>
            </a:r>
            <a:r>
              <a:rPr lang="ru-RU" sz="14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Ромашка           </a:t>
            </a:r>
            <a:r>
              <a:rPr lang="ru-RU" sz="1400" b="1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     Клевер</a:t>
            </a:r>
            <a:endParaRPr lang="ru-RU" sz="1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6595722" y="4036430"/>
            <a:ext cx="348955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Незабудки</a:t>
            </a:r>
            <a:endParaRPr lang="ru-RU" sz="1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418959" y="4561755"/>
            <a:ext cx="167082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Листья</a:t>
            </a:r>
            <a:endParaRPr lang="ru-RU" sz="1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8604682" y="2254980"/>
            <a:ext cx="291418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Жостовский</a:t>
            </a:r>
            <a:r>
              <a:rPr lang="ru-RU" sz="14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1400" b="1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орнамент</a:t>
            </a:r>
            <a:endParaRPr lang="ru-RU" sz="1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364200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/>
      <p:bldP spid="9" grpId="0"/>
      <p:bldP spid="10" grpId="0"/>
      <p:bldP spid="11" grpId="0"/>
      <p:bldP spid="12" grpId="0"/>
      <p:bldP spid="13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16052627"/>
              </p:ext>
            </p:extLst>
          </p:nvPr>
        </p:nvGraphicFramePr>
        <p:xfrm>
          <a:off x="195943" y="406267"/>
          <a:ext cx="11821885" cy="6172287"/>
        </p:xfrm>
        <a:graphic>
          <a:graphicData uri="http://schemas.openxmlformats.org/drawingml/2006/table">
            <a:tbl>
              <a:tblPr firstRow="1" firstCol="1" bandRow="1"/>
              <a:tblGrid>
                <a:gridCol w="5458716"/>
                <a:gridCol w="6363169"/>
              </a:tblGrid>
              <a:tr h="1422533">
                <a:tc gridSpan="2"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   </a:t>
                      </a:r>
                      <a:r>
                        <a:rPr lang="ru-RU" sz="950" dirty="0">
                          <a:solidFill>
                            <a:srgbClr val="454545"/>
                          </a:solidFill>
                          <a:effectLst/>
                          <a:latin typeface="Tahoma" panose="020B060403050404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2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 </a:t>
                      </a:r>
                      <a:r>
                        <a:rPr lang="ru-RU" sz="11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2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 </a:t>
                      </a:r>
                      <a:r>
                        <a:rPr lang="ru-RU" sz="11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2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950" dirty="0">
                          <a:solidFill>
                            <a:srgbClr val="454545"/>
                          </a:solidFill>
                          <a:effectLst/>
                          <a:latin typeface="Tahoma" panose="020B060403050404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   </a:t>
                      </a: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1000" b="1" dirty="0" smtClean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1000" b="1" dirty="0" smtClean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0">
                <a:tc grid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1100" dirty="0" smtClean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4390979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454545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                                                          </a:t>
                      </a:r>
                      <a:r>
                        <a:rPr lang="ru-RU" sz="950" dirty="0" smtClean="0">
                          <a:solidFill>
                            <a:srgbClr val="454545"/>
                          </a:solidFill>
                          <a:effectLst/>
                          <a:latin typeface="Tahoma" panose="020B060403050404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                                                                                                       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                                          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pic>
        <p:nvPicPr>
          <p:cNvPr id="3097" name="Рисунок 115" descr="Искуство-детям. Мезенская роспись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99" t="10992" r="86250" b="77306"/>
          <a:stretch>
            <a:fillRect/>
          </a:stretch>
        </p:blipFill>
        <p:spPr bwMode="auto">
          <a:xfrm>
            <a:off x="334327" y="779873"/>
            <a:ext cx="466725" cy="495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96" name="Рисунок 116" descr="Искуство-детям. Мезенская роспись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99" t="28369" r="86375" b="60106"/>
          <a:stretch>
            <a:fillRect/>
          </a:stretch>
        </p:blipFill>
        <p:spPr bwMode="auto">
          <a:xfrm>
            <a:off x="997740" y="777061"/>
            <a:ext cx="438150" cy="514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95" name="Рисунок 117" descr="Искуство-детям. Мезенская роспись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99" t="81204" r="86125" b="6738"/>
          <a:stretch>
            <a:fillRect/>
          </a:stretch>
        </p:blipFill>
        <p:spPr bwMode="auto">
          <a:xfrm>
            <a:off x="1719716" y="736406"/>
            <a:ext cx="561975" cy="533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94" name="Рисунок 118" descr="https://fsd.multiurok.ru/html/2018/12/10/s_5c0e8a3d83a8a/1023021_13.jpe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571" t="30394" r="39508" b="60130"/>
          <a:stretch>
            <a:fillRect/>
          </a:stretch>
        </p:blipFill>
        <p:spPr bwMode="auto">
          <a:xfrm>
            <a:off x="2485924" y="777061"/>
            <a:ext cx="609600" cy="533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93" name="Рисунок 119" descr="https://fsd.multiurok.ru/html/2018/12/10/s_5c0e8a3d83a8a/1023021_13.jpe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525" t="29778" r="29466" b="60008"/>
          <a:stretch>
            <a:fillRect/>
          </a:stretch>
        </p:blipFill>
        <p:spPr bwMode="auto">
          <a:xfrm>
            <a:off x="3307888" y="737698"/>
            <a:ext cx="638175" cy="5619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92" name="Рисунок 120" descr="Искуство-детям. Мезенская роспись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14" t="8688" r="81390" b="79256"/>
          <a:stretch>
            <a:fillRect/>
          </a:stretch>
        </p:blipFill>
        <p:spPr bwMode="auto">
          <a:xfrm>
            <a:off x="4034927" y="736406"/>
            <a:ext cx="600075" cy="5619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91" name="Рисунок 121" descr="Искуство-детям. Мезенская роспись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104" t="8156" r="33408" b="79610"/>
          <a:stretch>
            <a:fillRect/>
          </a:stretch>
        </p:blipFill>
        <p:spPr bwMode="auto">
          <a:xfrm>
            <a:off x="4809391" y="750870"/>
            <a:ext cx="676275" cy="5429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90" name="Рисунок 122" descr="Искуство-детям. Мезенская роспись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14" t="25354" r="80270" b="64894"/>
          <a:stretch>
            <a:fillRect/>
          </a:stretch>
        </p:blipFill>
        <p:spPr bwMode="auto">
          <a:xfrm>
            <a:off x="5606640" y="751298"/>
            <a:ext cx="647700" cy="523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9" name="Рисунок 123" descr="Искуство-детям. Мезенская роспись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534" t="25177" r="34081" b="63121"/>
          <a:stretch>
            <a:fillRect/>
          </a:stretch>
        </p:blipFill>
        <p:spPr bwMode="auto">
          <a:xfrm>
            <a:off x="6314757" y="742074"/>
            <a:ext cx="781050" cy="552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8" name="Рисунок 124" descr="Искуство-детям. Мезенская роспись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14" t="42023" r="78252" b="45921"/>
          <a:stretch>
            <a:fillRect/>
          </a:stretch>
        </p:blipFill>
        <p:spPr bwMode="auto">
          <a:xfrm>
            <a:off x="7334970" y="713499"/>
            <a:ext cx="704850" cy="571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7" name="Рисунок 125" descr="Искуство-детям. Мезенская роспись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430" t="41666" r="32512" b="46809"/>
          <a:stretch>
            <a:fillRect/>
          </a:stretch>
        </p:blipFill>
        <p:spPr bwMode="auto">
          <a:xfrm>
            <a:off x="8040843" y="560262"/>
            <a:ext cx="809625" cy="685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6" name="Рисунок 126" descr="Искуство-детям. Мезенская роспись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39" t="59929" r="77803" b="28723"/>
          <a:stretch>
            <a:fillRect/>
          </a:stretch>
        </p:blipFill>
        <p:spPr bwMode="auto">
          <a:xfrm>
            <a:off x="8864329" y="626719"/>
            <a:ext cx="809625" cy="609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5" name="Рисунок 128" descr="https://ds04.infourok.ru/uploads/ex/0fb4/0000233b-27119e2e/img2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749" t="13464" r="75096" b="77542"/>
          <a:stretch>
            <a:fillRect/>
          </a:stretch>
        </p:blipFill>
        <p:spPr bwMode="auto">
          <a:xfrm>
            <a:off x="9820910" y="973063"/>
            <a:ext cx="466725" cy="266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4" name="Рисунок 129" descr="https://ds04.infourok.ru/uploads/ex/0fb4/0000233b-27119e2e/img2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272" t="61250" r="79495" b="30695"/>
          <a:stretch>
            <a:fillRect/>
          </a:stretch>
        </p:blipFill>
        <p:spPr bwMode="auto">
          <a:xfrm>
            <a:off x="10417137" y="936499"/>
            <a:ext cx="333375" cy="276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3" name="Рисунок 131" descr="https://ds04.infourok.ru/uploads/ex/130a/0006b641-d5e790f9/img36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646" t="16389" r="51250" b="77083"/>
          <a:stretch>
            <a:fillRect/>
          </a:stretch>
        </p:blipFill>
        <p:spPr bwMode="auto">
          <a:xfrm>
            <a:off x="11009515" y="903162"/>
            <a:ext cx="438150" cy="342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2" name="Рисунок 140" descr="Искуство-детям. Мезенская роспись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69" t="8511" r="84955" b="5852"/>
          <a:stretch>
            <a:fillRect/>
          </a:stretch>
        </p:blipFill>
        <p:spPr bwMode="auto">
          <a:xfrm rot="5400000">
            <a:off x="1402822" y="1761326"/>
            <a:ext cx="571500" cy="2743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1" name="Рисунок 141" descr="Искуство-детям. Мезенская роспись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000" t="8511" r="51125" b="5852"/>
          <a:stretch>
            <a:fillRect/>
          </a:stretch>
        </p:blipFill>
        <p:spPr bwMode="auto">
          <a:xfrm rot="5400000">
            <a:off x="1420378" y="2531944"/>
            <a:ext cx="619125" cy="2762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0" name="Рисунок 143" descr="Искуство-детям. Мезенская роспись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125" t="8511" r="17000" b="5852"/>
          <a:stretch>
            <a:fillRect/>
          </a:stretch>
        </p:blipFill>
        <p:spPr bwMode="auto">
          <a:xfrm rot="5400000">
            <a:off x="1371499" y="3354016"/>
            <a:ext cx="714375" cy="27336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9" name="Рисунок 153" descr="Искуство-детям. Мезенская роспись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25" t="9929" r="51500" b="6560"/>
          <a:stretch>
            <a:fillRect/>
          </a:stretch>
        </p:blipFill>
        <p:spPr bwMode="auto">
          <a:xfrm>
            <a:off x="3638232" y="2809424"/>
            <a:ext cx="2676525" cy="23431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Рисунок 154" descr="Искуство-детям. Мезенская роспись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50" t="7977" r="49875" b="5498"/>
          <a:stretch>
            <a:fillRect/>
          </a:stretch>
        </p:blipFill>
        <p:spPr bwMode="auto">
          <a:xfrm>
            <a:off x="7696884" y="2698419"/>
            <a:ext cx="3095625" cy="2971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7" name="Рисунок 164" descr="Искуство-детям. Мезенская роспись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250" t="10815" r="63374" b="76241"/>
          <a:stretch>
            <a:fillRect/>
          </a:stretch>
        </p:blipFill>
        <p:spPr bwMode="auto">
          <a:xfrm>
            <a:off x="488152" y="5628581"/>
            <a:ext cx="1019175" cy="6953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Рисунок 166" descr="Искуство-детям. Мезенская роспись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250" t="24821" r="62250" b="63121"/>
          <a:stretch>
            <a:fillRect/>
          </a:stretch>
        </p:blipFill>
        <p:spPr bwMode="auto">
          <a:xfrm>
            <a:off x="4333141" y="5670219"/>
            <a:ext cx="952500" cy="647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Рисунок 167" descr="Искуство-детям. Мезенская роспись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250" t="38298" r="60249" b="45212"/>
          <a:stretch>
            <a:fillRect/>
          </a:stretch>
        </p:blipFill>
        <p:spPr bwMode="auto">
          <a:xfrm>
            <a:off x="1613142" y="5558744"/>
            <a:ext cx="876300" cy="8858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Рисунок 169" descr="Искуство-детям. Мезенская роспись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499" t="56029" r="57875" b="26064"/>
          <a:stretch>
            <a:fillRect/>
          </a:stretch>
        </p:blipFill>
        <p:spPr bwMode="auto">
          <a:xfrm>
            <a:off x="2914745" y="5444935"/>
            <a:ext cx="1114425" cy="9620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3" name="Рисунок 173" descr="Искуство-детям. Мезенская роспись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375" t="75177" r="58000" b="8156"/>
          <a:stretch>
            <a:fillRect/>
          </a:stretch>
        </p:blipFill>
        <p:spPr bwMode="auto">
          <a:xfrm>
            <a:off x="5505132" y="5478272"/>
            <a:ext cx="1200150" cy="895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26"/>
          <p:cNvSpPr>
            <a:spLocks noChangeArrowheads="1"/>
          </p:cNvSpPr>
          <p:nvPr/>
        </p:nvSpPr>
        <p:spPr bwMode="auto">
          <a:xfrm>
            <a:off x="5498910" y="0"/>
            <a:ext cx="2197974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b="1" i="0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Мезенская роспись</a:t>
            </a:r>
            <a:endParaRPr kumimoji="0" lang="ru-RU" altLang="ru-RU" b="0" i="0" u="none" strike="noStrike" cap="none" normalizeH="0" baseline="0" dirty="0" smtClean="0">
              <a:ln>
                <a:noFill/>
              </a:ln>
              <a:solidFill>
                <a:srgbClr val="C00000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75272" y="1268477"/>
            <a:ext cx="1191672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0"/>
              </a:spcAft>
            </a:pPr>
            <a:r>
              <a:rPr lang="ru-RU" sz="12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Линии прямые     </a:t>
            </a:r>
            <a:r>
              <a:rPr lang="ru-RU" sz="1200" b="1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  Волны      </a:t>
            </a:r>
            <a:r>
              <a:rPr lang="ru-RU" sz="12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Крестик      </a:t>
            </a:r>
            <a:r>
              <a:rPr lang="ru-RU" sz="1200" b="1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Снежинка    Зигзаг    </a:t>
            </a:r>
            <a:r>
              <a:rPr lang="ru-RU" sz="12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Перышко      </a:t>
            </a:r>
            <a:r>
              <a:rPr lang="ru-RU" sz="1200" b="1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Завиток     </a:t>
            </a:r>
            <a:r>
              <a:rPr lang="ru-RU" sz="12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Стихийка</a:t>
            </a:r>
            <a:r>
              <a:rPr lang="ru-RU" sz="12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     </a:t>
            </a:r>
            <a:r>
              <a:rPr lang="ru-RU" sz="1200" b="1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Двойной      </a:t>
            </a:r>
            <a:r>
              <a:rPr lang="ru-RU" sz="12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Парный      </a:t>
            </a:r>
            <a:r>
              <a:rPr lang="ru-RU" sz="1200" b="1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</a:t>
            </a:r>
            <a:r>
              <a:rPr lang="ru-RU" sz="12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Знак             </a:t>
            </a:r>
            <a:r>
              <a:rPr lang="ru-RU" sz="1200" b="1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Дуги     </a:t>
            </a:r>
            <a:r>
              <a:rPr lang="ru-RU" sz="12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Точки     Кольца</a:t>
            </a:r>
          </a:p>
          <a:p>
            <a:pPr>
              <a:spcAft>
                <a:spcPts val="0"/>
              </a:spcAft>
            </a:pPr>
            <a:r>
              <a:rPr lang="ru-RU" sz="12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и наклонные                                                                                                                                                                 </a:t>
            </a:r>
            <a:r>
              <a:rPr lang="ru-RU" sz="1200" b="1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завиток        </a:t>
            </a:r>
            <a:r>
              <a:rPr lang="ru-RU" sz="12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завиток</a:t>
            </a:r>
            <a:r>
              <a:rPr lang="ru-RU" sz="12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     </a:t>
            </a:r>
            <a:r>
              <a:rPr lang="ru-RU" sz="1200" b="1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коловорота    </a:t>
            </a:r>
            <a:endParaRPr lang="ru-RU" sz="12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5202457" y="390332"/>
            <a:ext cx="299139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Элементы росписи</a:t>
            </a:r>
            <a:endParaRPr lang="ru-RU" sz="16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ru-RU" dirty="0"/>
          </a:p>
        </p:txBody>
      </p:sp>
      <p:sp>
        <p:nvSpPr>
          <p:cNvPr id="8" name="TextBox 7"/>
          <p:cNvSpPr txBox="1"/>
          <p:nvPr/>
        </p:nvSpPr>
        <p:spPr>
          <a:xfrm>
            <a:off x="4809391" y="1792897"/>
            <a:ext cx="28922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Подготовительная </a:t>
            </a:r>
            <a:r>
              <a:rPr lang="ru-RU" b="1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группа</a:t>
            </a:r>
            <a:endParaRPr lang="ru-RU" b="1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66390" y="2246868"/>
            <a:ext cx="35192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>
                <a:solidFill>
                  <a:srgbClr val="454545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Узор в прямой клетке   </a:t>
            </a:r>
            <a:endParaRPr lang="ru-RU" sz="16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7521837" y="2260921"/>
            <a:ext cx="430423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Ленточный </a:t>
            </a:r>
            <a:r>
              <a:rPr lang="ru-RU" b="1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орнамент</a:t>
            </a:r>
            <a:endParaRPr lang="ru-RU" sz="16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3747162" y="2246119"/>
            <a:ext cx="31688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Узор в косой </a:t>
            </a:r>
            <a:r>
              <a:rPr lang="ru-RU" b="1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клетке</a:t>
            </a:r>
            <a:endParaRPr lang="ru-RU" sz="16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411680" y="5135920"/>
            <a:ext cx="324885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Уточки и </a:t>
            </a:r>
            <a:r>
              <a:rPr lang="ru-RU" b="1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лебеди</a:t>
            </a:r>
            <a:endParaRPr lang="ru-RU" sz="16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119503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  <p:bldP spid="8" grpId="0"/>
      <p:bldP spid="9" grpId="0"/>
      <p:bldP spid="10" grpId="0"/>
      <p:bldP spid="11" grpId="0"/>
      <p:bldP spid="1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62788355"/>
              </p:ext>
            </p:extLst>
          </p:nvPr>
        </p:nvGraphicFramePr>
        <p:xfrm>
          <a:off x="319221" y="660665"/>
          <a:ext cx="11573691" cy="5387438"/>
        </p:xfrm>
        <a:graphic>
          <a:graphicData uri="http://schemas.openxmlformats.org/drawingml/2006/table">
            <a:tbl>
              <a:tblPr firstRow="1" firstCol="1" bandRow="1"/>
              <a:tblGrid>
                <a:gridCol w="7180305"/>
                <a:gridCol w="4393386"/>
              </a:tblGrid>
              <a:tr h="449678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1200" b="1" dirty="0" smtClean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937760">
                <a:tc>
                  <a:txBody>
                    <a:bodyPr/>
                    <a:lstStyle/>
                    <a:p>
                      <a:pPr fontAlgn="base">
                        <a:spcAft>
                          <a:spcPts val="0"/>
                        </a:spcAft>
                      </a:pPr>
                      <a:r>
                        <a:rPr lang="ru-RU" sz="1100" dirty="0" smtClean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</a:rPr>
                        <a:t>     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</a:endParaRPr>
                    </a:p>
                    <a:p>
                      <a:pPr fontAlgn="base">
                        <a:spcAft>
                          <a:spcPts val="0"/>
                        </a:spcAft>
                      </a:pPr>
                      <a:r>
                        <a:rPr lang="ru-RU" sz="11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 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</a:endParaRPr>
                    </a:p>
                    <a:p>
                      <a:pPr fontAlgn="base">
                        <a:spcAft>
                          <a:spcPts val="0"/>
                        </a:spcAft>
                      </a:pPr>
                      <a:r>
                        <a:rPr lang="ru-RU" sz="1100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   </a:t>
                      </a:r>
                      <a:r>
                        <a:rPr lang="ru-RU" sz="1100" dirty="0" smtClean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</a:rPr>
                        <a:t>  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</a:endParaRPr>
                    </a:p>
                    <a:p>
                      <a:pPr fontAlgn="base">
                        <a:spcAft>
                          <a:spcPts val="0"/>
                        </a:spcAft>
                      </a:pPr>
                      <a:r>
                        <a:rPr lang="ru-RU" sz="11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 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</a:endParaRPr>
                    </a:p>
                    <a:p>
                      <a:pPr fontAlgn="base">
                        <a:spcAft>
                          <a:spcPts val="0"/>
                        </a:spcAft>
                      </a:pPr>
                      <a:r>
                        <a:rPr lang="ru-RU" sz="11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 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</a:endParaRPr>
                    </a:p>
                    <a:p>
                      <a:pPr fontAlgn="base"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</a:rPr>
                        <a:t>      </a:t>
                      </a:r>
                      <a:r>
                        <a:rPr lang="ru-RU" sz="11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  </a:t>
                      </a:r>
                      <a:r>
                        <a:rPr lang="ru-RU" sz="1100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</a:rPr>
                        <a:t> </a:t>
                      </a:r>
                    </a:p>
                    <a:p>
                      <a:pPr fontAlgn="base">
                        <a:spcAft>
                          <a:spcPts val="0"/>
                        </a:spcAft>
                      </a:pPr>
                      <a:r>
                        <a:rPr lang="ru-RU" sz="11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 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pic>
        <p:nvPicPr>
          <p:cNvPr id="4108" name="Рисунок 185" descr="https://img.labirint.ru/rcimg/99eb224a62e0df4d419fa6aae4346435/1920x1080/comments_pic/0836/01lab7a1m1220710252.jpg?122071027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077" t="9233" r="5045" b="69513"/>
          <a:stretch>
            <a:fillRect/>
          </a:stretch>
        </p:blipFill>
        <p:spPr bwMode="auto">
          <a:xfrm>
            <a:off x="531246" y="1372803"/>
            <a:ext cx="1070508" cy="10795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7" name="Рисунок 77" descr="https://img.labirint.ru/rcimg/99eb224a62e0df4d419fa6aae4346435/1920x1080/comments_pic/0836/01lab7a1m1220710252.jpg?122071027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27" t="39722" r="88272" b="37805"/>
          <a:stretch>
            <a:fillRect/>
          </a:stretch>
        </p:blipFill>
        <p:spPr bwMode="auto">
          <a:xfrm>
            <a:off x="1641630" y="1409706"/>
            <a:ext cx="1175520" cy="10795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6" name="Рисунок 78" descr="https://img.labirint.ru/rcimg/99eb224a62e0df4d419fa6aae4346435/1920x1080/comments_pic/0836/01lab7a1m1220710252.jpg?122071027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540" t="39372" r="42245" b="35715"/>
          <a:stretch>
            <a:fillRect/>
          </a:stretch>
        </p:blipFill>
        <p:spPr bwMode="auto">
          <a:xfrm>
            <a:off x="2953730" y="1409706"/>
            <a:ext cx="928895" cy="10795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5" name="Рисунок 201" descr="http://dshi.koch.edu54.ru/images/p141_img-20200326-wa0016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218" t="3363" r="6094" b="73767"/>
          <a:stretch>
            <a:fillRect/>
          </a:stretch>
        </p:blipFill>
        <p:spPr bwMode="auto">
          <a:xfrm>
            <a:off x="391886" y="2853692"/>
            <a:ext cx="1126940" cy="12349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4" name="Рисунок 202" descr="http://dshi.koch.edu54.ru/images/p141_img-20200326-wa0016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37" t="21526" r="75937" b="48430"/>
          <a:stretch>
            <a:fillRect/>
          </a:stretch>
        </p:blipFill>
        <p:spPr bwMode="auto">
          <a:xfrm>
            <a:off x="1601754" y="2853692"/>
            <a:ext cx="1215397" cy="12349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3" name="Рисунок 203" descr="http://dshi.koch.edu54.ru/images/p141_img-20200326-wa0016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63" t="59193" r="76599" b="10762"/>
          <a:stretch>
            <a:fillRect/>
          </a:stretch>
        </p:blipFill>
        <p:spPr bwMode="auto">
          <a:xfrm>
            <a:off x="2992276" y="2860766"/>
            <a:ext cx="1153885" cy="12279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2" name="Рисунок 80" descr="https://cloud.prezentacii.org/18/10/81598/images/screen9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266" t="69270" r="31252" b="7031"/>
          <a:stretch>
            <a:fillRect/>
          </a:stretch>
        </p:blipFill>
        <p:spPr bwMode="auto">
          <a:xfrm>
            <a:off x="474815" y="4608177"/>
            <a:ext cx="1044011" cy="12301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1" name="Рисунок 208" descr="https://cloud.prezentacii.org/18/10/81598/images/screen9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110" t="8594" r="3700" b="69920"/>
          <a:stretch>
            <a:fillRect/>
          </a:stretch>
        </p:blipFill>
        <p:spPr bwMode="auto">
          <a:xfrm>
            <a:off x="1641629" y="4608178"/>
            <a:ext cx="1175521" cy="12301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Рисунок 213" descr="https://cloud.prezentacii.org/18/10/81598/images/screen9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34" t="35938" r="81738" b="40234"/>
          <a:stretch>
            <a:fillRect/>
          </a:stretch>
        </p:blipFill>
        <p:spPr bwMode="auto">
          <a:xfrm>
            <a:off x="2953730" y="4608177"/>
            <a:ext cx="1192431" cy="12301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9" name="Рисунок 214" descr="https://cloud.prezentacii.org/18/10/81598/images/screen9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391" t="35938" r="35156" b="39713"/>
          <a:stretch>
            <a:fillRect/>
          </a:stretch>
        </p:blipFill>
        <p:spPr bwMode="auto">
          <a:xfrm>
            <a:off x="4324519" y="4608177"/>
            <a:ext cx="1054475" cy="12301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7" name="Рисунок 8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03"/>
          <a:stretch>
            <a:fillRect/>
          </a:stretch>
        </p:blipFill>
        <p:spPr bwMode="auto">
          <a:xfrm>
            <a:off x="7677421" y="2458780"/>
            <a:ext cx="1767025" cy="10551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13"/>
          <p:cNvSpPr>
            <a:spLocks noChangeArrowheads="1"/>
          </p:cNvSpPr>
          <p:nvPr/>
        </p:nvSpPr>
        <p:spPr bwMode="auto">
          <a:xfrm>
            <a:off x="2286000" y="23894"/>
            <a:ext cx="7861118" cy="461665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2400" b="1" i="0" u="none" strike="noStrike" cap="none" normalizeH="0" baseline="0" dirty="0" err="1" smtClean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Полохов</a:t>
            </a:r>
            <a:r>
              <a:rPr kumimoji="0" lang="ru-RU" altLang="ru-RU" sz="2400" b="1" i="0" u="none" strike="noStrike" cap="none" normalizeH="0" baseline="0" dirty="0" smtClean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kumimoji="0" lang="ru-RU" altLang="ru-RU" sz="2400" b="1" i="0" u="none" strike="noStrike" cap="none" normalizeH="0" baseline="0" dirty="0" err="1" smtClean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Майданская</a:t>
            </a:r>
            <a:r>
              <a:rPr kumimoji="0" lang="ru-RU" altLang="ru-RU" sz="2400" b="1" i="0" u="none" strike="noStrike" cap="none" normalizeH="0" baseline="0" dirty="0" smtClean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роспись</a:t>
            </a:r>
            <a:endParaRPr kumimoji="0" lang="ru-RU" altLang="ru-RU" sz="2400" b="0" i="0" u="none" strike="noStrike" cap="none" normalizeH="0" baseline="0" dirty="0" smtClean="0">
              <a:ln>
                <a:noFill/>
              </a:ln>
              <a:solidFill>
                <a:schemeClr val="accent6">
                  <a:lumMod val="50000"/>
                </a:schemeClr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623726" y="683770"/>
            <a:ext cx="251779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Старшая группа</a:t>
            </a:r>
            <a:endParaRPr lang="ru-RU" dirty="0"/>
          </a:p>
        </p:txBody>
      </p:sp>
      <p:sp>
        <p:nvSpPr>
          <p:cNvPr id="7" name="TextBox 6"/>
          <p:cNvSpPr txBox="1"/>
          <p:nvPr/>
        </p:nvSpPr>
        <p:spPr>
          <a:xfrm>
            <a:off x="7942352" y="683770"/>
            <a:ext cx="337021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Подготовительная группа</a:t>
            </a:r>
            <a:endParaRPr lang="ru-RU" sz="16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ru-RU" dirty="0"/>
          </a:p>
        </p:txBody>
      </p:sp>
      <p:sp>
        <p:nvSpPr>
          <p:cNvPr id="8" name="TextBox 7"/>
          <p:cNvSpPr txBox="1"/>
          <p:nvPr/>
        </p:nvSpPr>
        <p:spPr>
          <a:xfrm>
            <a:off x="391886" y="1053102"/>
            <a:ext cx="26967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Листья</a:t>
            </a:r>
            <a:endParaRPr lang="ru-RU" b="1" dirty="0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07424" y="2521263"/>
            <a:ext cx="214891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Цветы</a:t>
            </a:r>
            <a:endParaRPr lang="ru-RU" b="1" dirty="0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391886" y="4238845"/>
            <a:ext cx="31416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Ягода и </a:t>
            </a:r>
            <a:r>
              <a:rPr lang="ru-RU" b="1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бутоны</a:t>
            </a:r>
            <a:endParaRPr lang="ru-RU" b="1" dirty="0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7531619" y="1205146"/>
            <a:ext cx="419168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Усложнение за счет сочетания элементов в узоре и композиции</a:t>
            </a:r>
            <a:endParaRPr lang="ru-RU" dirty="0"/>
          </a:p>
        </p:txBody>
      </p:sp>
      <p:sp>
        <p:nvSpPr>
          <p:cNvPr id="12" name="TextBox 11"/>
          <p:cNvSpPr txBox="1"/>
          <p:nvPr/>
        </p:nvSpPr>
        <p:spPr>
          <a:xfrm>
            <a:off x="7601767" y="2003521"/>
            <a:ext cx="258644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Гирлянда</a:t>
            </a:r>
            <a:endParaRPr lang="ru-RU" sz="16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25" name="Рисунок 8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03"/>
          <a:stretch>
            <a:fillRect/>
          </a:stretch>
        </p:blipFill>
        <p:spPr bwMode="auto">
          <a:xfrm>
            <a:off x="9304699" y="2458780"/>
            <a:ext cx="1767025" cy="10551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417203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/>
      <p:bldP spid="7" grpId="0"/>
      <p:bldP spid="8" grpId="0"/>
      <p:bldP spid="9" grpId="0"/>
      <p:bldP spid="10" grpId="0"/>
      <p:bldP spid="11" grpId="0"/>
      <p:bldP spid="12" grpId="0"/>
    </p:bld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222</TotalTime>
  <Words>276</Words>
  <Application>Microsoft Office PowerPoint</Application>
  <PresentationFormat>Широкоэкранный</PresentationFormat>
  <Paragraphs>238</Paragraphs>
  <Slides>8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8</vt:i4>
      </vt:variant>
    </vt:vector>
  </HeadingPairs>
  <TitlesOfParts>
    <vt:vector size="14" baseType="lpstr">
      <vt:lpstr>Arial</vt:lpstr>
      <vt:lpstr>Calibri</vt:lpstr>
      <vt:lpstr>Calibri Light</vt:lpstr>
      <vt:lpstr>Tahoma</vt:lpstr>
      <vt:lpstr>Times New Roman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Ольга</dc:creator>
  <cp:lastModifiedBy>Ольга</cp:lastModifiedBy>
  <cp:revision>26</cp:revision>
  <dcterms:created xsi:type="dcterms:W3CDTF">2021-10-09T08:53:37Z</dcterms:created>
  <dcterms:modified xsi:type="dcterms:W3CDTF">2021-10-10T12:13:22Z</dcterms:modified>
</cp:coreProperties>
</file>