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58"/>
    <p:restoredTop sz="94747"/>
  </p:normalViewPr>
  <p:slideViewPr>
    <p:cSldViewPr snapToGrid="0" snapToObjects="1">
      <p:cViewPr varScale="1">
        <p:scale>
          <a:sx n="109" d="100"/>
          <a:sy n="109" d="100"/>
        </p:scale>
        <p:origin x="4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ергей Зверев" userId="6f7aad5db621e506" providerId="LiveId" clId="{265D3FD9-B206-5B4A-A897-F0D5D478D629}"/>
    <pc:docChg chg="modSld">
      <pc:chgData name="Сергей Зверев" userId="6f7aad5db621e506" providerId="LiveId" clId="{265D3FD9-B206-5B4A-A897-F0D5D478D629}" dt="2020-11-27T06:34:14.519" v="5" actId="20577"/>
      <pc:docMkLst>
        <pc:docMk/>
      </pc:docMkLst>
      <pc:sldChg chg="modSp mod">
        <pc:chgData name="Сергей Зверев" userId="6f7aad5db621e506" providerId="LiveId" clId="{265D3FD9-B206-5B4A-A897-F0D5D478D629}" dt="2020-11-27T06:34:14.519" v="5" actId="20577"/>
        <pc:sldMkLst>
          <pc:docMk/>
          <pc:sldMk cId="2268135913" sldId="266"/>
        </pc:sldMkLst>
        <pc:spChg chg="mod">
          <ac:chgData name="Сергей Зверев" userId="6f7aad5db621e506" providerId="LiveId" clId="{265D3FD9-B206-5B4A-A897-F0D5D478D629}" dt="2020-11-27T06:34:14.519" v="5" actId="20577"/>
          <ac:spMkLst>
            <pc:docMk/>
            <pc:sldMk cId="2268135913" sldId="266"/>
            <ac:spMk id="3" creationId="{19638264-452E-9146-891B-A72562B96C6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C690725-BEE3-EA40-82F7-4F8EF6159B62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2E373E2-EBFF-794F-86A2-22D85D16E551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786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90725-BEE3-EA40-82F7-4F8EF6159B62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73E2-EBFF-794F-86A2-22D85D16E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066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90725-BEE3-EA40-82F7-4F8EF6159B62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73E2-EBFF-794F-86A2-22D85D16E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90725-BEE3-EA40-82F7-4F8EF6159B62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73E2-EBFF-794F-86A2-22D85D16E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707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C690725-BEE3-EA40-82F7-4F8EF6159B62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E373E2-EBFF-794F-86A2-22D85D16E551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15478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90725-BEE3-EA40-82F7-4F8EF6159B62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73E2-EBFF-794F-86A2-22D85D16E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5183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90725-BEE3-EA40-82F7-4F8EF6159B62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73E2-EBFF-794F-86A2-22D85D16E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3926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90725-BEE3-EA40-82F7-4F8EF6159B62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73E2-EBFF-794F-86A2-22D85D16E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05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90725-BEE3-EA40-82F7-4F8EF6159B62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73E2-EBFF-794F-86A2-22D85D16E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449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0C690725-BEE3-EA40-82F7-4F8EF6159B62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C2E373E2-EBFF-794F-86A2-22D85D16E55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55539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0C690725-BEE3-EA40-82F7-4F8EF6159B62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C2E373E2-EBFF-794F-86A2-22D85D16E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333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C690725-BEE3-EA40-82F7-4F8EF6159B62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2E373E2-EBFF-794F-86A2-22D85D16E55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69791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toopt.ru/search/catalog/?q=%EA%F3%E7%EE%E2%25&amp;set_filter=y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utoopt.ru/search/catalog/?q=%F0%E0%EC%E0%25&amp;set_filter=y&amp;sn=%CF%EE%E8%F1%E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3271CF-BCAD-F44E-ADB5-C0E2815F0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5023" y="1400813"/>
            <a:ext cx="9966960" cy="3035808"/>
          </a:xfrm>
        </p:spPr>
        <p:txBody>
          <a:bodyPr/>
          <a:lstStyle/>
          <a:p>
            <a:r>
              <a:rPr lang="ru-RU" dirty="0"/>
              <a:t>Подвеска автомобиля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CB148B-01FA-B342-9C34-07FBAB187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1034" y="5054138"/>
            <a:ext cx="2690949" cy="1069848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dirty="0"/>
              <a:t>Работу </a:t>
            </a:r>
            <a:r>
              <a:rPr lang="ru-RU" dirty="0" smtClean="0"/>
              <a:t>выполнил</a:t>
            </a:r>
            <a:r>
              <a:rPr lang="ru-RU" dirty="0"/>
              <a:t>а</a:t>
            </a:r>
            <a:r>
              <a:rPr lang="ru-RU" dirty="0" smtClean="0"/>
              <a:t> </a:t>
            </a:r>
            <a:r>
              <a:rPr lang="ru-RU" dirty="0"/>
              <a:t>:</a:t>
            </a:r>
          </a:p>
          <a:p>
            <a:pPr algn="r"/>
            <a:r>
              <a:rPr lang="ru-RU" dirty="0" err="1"/>
              <a:t>Хархавкина</a:t>
            </a:r>
            <a:r>
              <a:rPr lang="ru-RU" dirty="0"/>
              <a:t> Екатерина Дмитриевна </a:t>
            </a:r>
            <a:endParaRPr lang="ru-RU" dirty="0"/>
          </a:p>
          <a:p>
            <a:pPr algn="r"/>
            <a:r>
              <a:rPr lang="ru-RU" dirty="0"/>
              <a:t>Группа </a:t>
            </a:r>
            <a:r>
              <a:rPr lang="en-US" dirty="0"/>
              <a:t>3</a:t>
            </a:r>
            <a:r>
              <a:rPr lang="en-US" dirty="0" smtClean="0"/>
              <a:t>2</a:t>
            </a:r>
            <a:r>
              <a:rPr lang="ru-RU" dirty="0" smtClean="0"/>
              <a:t>АТ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6121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7CEADFA-FEF6-754F-866F-00F8D1A5F199}"/>
              </a:ext>
            </a:extLst>
          </p:cNvPr>
          <p:cNvSpPr/>
          <p:nvPr/>
        </p:nvSpPr>
        <p:spPr>
          <a:xfrm>
            <a:off x="546339" y="1653870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b="1" dirty="0">
                <a:latin typeface="Roboto"/>
              </a:rPr>
              <a:t>Техническое обслуживание ходовой части автомобиля включает в себя: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latin typeface="inherit"/>
              </a:rPr>
              <a:t>периодическую проверку и регулировку углов установки передних колес;</a:t>
            </a:r>
          </a:p>
          <a:p>
            <a:pPr fontAlgn="base"/>
            <a:endParaRPr lang="ru-RU" dirty="0"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latin typeface="inherit"/>
              </a:rPr>
              <a:t>проверку зазоров в подшипниках ступиц передних и задних колес и шкворневых соединениях передней подвески;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ru-RU" dirty="0"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latin typeface="inherit"/>
              </a:rPr>
              <a:t>проверку состояния рамы и рессорной подвески, включая амортизаторы;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ru-RU" dirty="0"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latin typeface="inherit"/>
              </a:rPr>
              <a:t>проверку состояния шин и создание нормального внутреннего давления воздуха в них;</a:t>
            </a:r>
          </a:p>
          <a:p>
            <a:pPr fontAlgn="base"/>
            <a:endParaRPr lang="ru-RU" dirty="0"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latin typeface="inherit"/>
              </a:rPr>
              <a:t>крепление и смазку деталей ходовой части.</a:t>
            </a:r>
            <a:endParaRPr lang="ru-RU" b="0" i="0" u="none" strike="noStrike" dirty="0">
              <a:effectLst/>
              <a:latin typeface="inherit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49FDC24-D9D4-B542-980C-ED9412F31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Техническое обслуживание ходовой части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87374E9-F5E5-A246-9298-4A9405BBD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082" y="2246427"/>
            <a:ext cx="3996371" cy="37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562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5A5CC7-6987-7A4C-BDE8-4EF43F5FA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Ежедневное техническое обслуживание (</a:t>
            </a:r>
            <a:r>
              <a:rPr lang="ru-RU" dirty="0" err="1"/>
              <a:t>ео</a:t>
            </a:r>
            <a:r>
              <a:rPr lang="ru-RU" dirty="0"/>
              <a:t>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9638264-452E-9146-891B-A72562B96C62}"/>
              </a:ext>
            </a:extLst>
          </p:cNvPr>
          <p:cNvSpPr/>
          <p:nvPr/>
        </p:nvSpPr>
        <p:spPr>
          <a:xfrm>
            <a:off x="1251678" y="2192017"/>
            <a:ext cx="9855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3D3D3D"/>
                </a:solidFill>
                <a:latin typeface="inherit"/>
              </a:rPr>
              <a:t>Ежедневное техническое обслуживание </a:t>
            </a:r>
            <a:r>
              <a:rPr lang="ru-RU" sz="2000" b="1" dirty="0">
                <a:solidFill>
                  <a:srgbClr val="3D3D3D"/>
                </a:solidFill>
                <a:latin typeface="Roboto"/>
              </a:rPr>
              <a:t>(ЕО)</a:t>
            </a:r>
            <a:r>
              <a:rPr lang="ru-RU" sz="2000" dirty="0">
                <a:solidFill>
                  <a:srgbClr val="3D3D3D"/>
                </a:solidFill>
                <a:latin typeface="Roboto"/>
              </a:rPr>
              <a:t> подвески автомобиля заключается в визуальном осмотре ее элементов. При осмотре упругих элементов необходимо обращать внимание на целостность упругих элементов, стремянок рессор, стяжных хомутов, пальцев и втулок, опорных подушек, потерю упругости пружинами и листами рессоры. Проверяется надежность крепления рессор. У амортизатора не должно быть потеков технической жидкости. У автомобилей с независимой подвеской проверяется техническое состояние верхних и нижних рычагов, стоек, резьбовых соединительных пальцев и втулок. У независимой подвески, не имеющей шкворневого соединения, проверяется состояние шаровых шарниров и шаровых опор. Реактивные штанги должны быть надежно закреплены. Пальцы реактивных штанг и вкладыши шарниров не должны быть изношены. Проверяется геометрия реактивных штанг и стабилизатора поперечной устойчивости, целостность его опорных втулок.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68135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490B3F-C7D0-7C46-B736-002536D34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Техническое обслуживание №1 То-1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0BC0BD9-447E-244A-8AE2-EC7AAFC1F5C5}"/>
              </a:ext>
            </a:extLst>
          </p:cNvPr>
          <p:cNvSpPr/>
          <p:nvPr/>
        </p:nvSpPr>
        <p:spPr>
          <a:xfrm>
            <a:off x="1251678" y="2433900"/>
            <a:ext cx="979732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3D3D3D"/>
                </a:solidFill>
                <a:latin typeface="inherit"/>
              </a:rPr>
              <a:t>При техническом обслуживании №1 </a:t>
            </a:r>
            <a:r>
              <a:rPr lang="ru-RU" sz="2000" b="1" dirty="0">
                <a:solidFill>
                  <a:srgbClr val="3D3D3D"/>
                </a:solidFill>
                <a:latin typeface="Roboto"/>
              </a:rPr>
              <a:t>(ТО-1)</a:t>
            </a:r>
            <a:r>
              <a:rPr lang="ru-RU" sz="2000" dirty="0">
                <a:solidFill>
                  <a:srgbClr val="3D3D3D"/>
                </a:solidFill>
                <a:latin typeface="Roboto"/>
              </a:rPr>
              <a:t> производят тщательный осмотр всех элементов подвески автомобиля. Проверяется надежность их крепления, производятся крепежные работы. В регламентные работы проведения технического обслуживания №1 включена проверка люфтов в подшипниках ступиц колес. При наличии люфта или повышенном нагревании ступицы колеса при движении автомобиля, необходима его регулировка. Проведя регулировку (колесо должно вращаться без заеданий) нужно удалить старую пластичную смазку и заложить новую. Смазка трущихся поверхностей производится согласно </a:t>
            </a:r>
            <a:r>
              <a:rPr lang="ru-RU" sz="2000" dirty="0" err="1">
                <a:solidFill>
                  <a:srgbClr val="3D3D3D"/>
                </a:solidFill>
                <a:latin typeface="Roboto"/>
              </a:rPr>
              <a:t>химмотологической</a:t>
            </a:r>
            <a:r>
              <a:rPr lang="ru-RU" sz="2000" dirty="0">
                <a:solidFill>
                  <a:srgbClr val="3D3D3D"/>
                </a:solidFill>
                <a:latin typeface="Roboto"/>
              </a:rPr>
              <a:t> карте смазки автомобиля. При наличии люфтов в резьбовых или шаровых соединениях (независимая подвеска) производят их замену.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11151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156EB-2F93-FD42-825D-784167D89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Техническое обслуживание №2 то-2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32F6306-3C44-9C4D-80A0-D80EA0C4DF12}"/>
              </a:ext>
            </a:extLst>
          </p:cNvPr>
          <p:cNvSpPr/>
          <p:nvPr/>
        </p:nvSpPr>
        <p:spPr>
          <a:xfrm>
            <a:off x="1213578" y="2965440"/>
            <a:ext cx="101783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3D3D3D"/>
                </a:solidFill>
                <a:latin typeface="inherit"/>
              </a:rPr>
              <a:t>Техническое обслуживание №2 </a:t>
            </a:r>
            <a:r>
              <a:rPr lang="ru-RU" sz="2000" b="1" dirty="0">
                <a:solidFill>
                  <a:srgbClr val="3D3D3D"/>
                </a:solidFill>
                <a:latin typeface="Roboto"/>
              </a:rPr>
              <a:t>(ТО-2)</a:t>
            </a:r>
            <a:r>
              <a:rPr lang="ru-RU" sz="2000" dirty="0">
                <a:solidFill>
                  <a:srgbClr val="3D3D3D"/>
                </a:solidFill>
                <a:latin typeface="Roboto"/>
              </a:rPr>
              <a:t> включает все работы, производимые при техническом обслуживании №1. В обязательном порядке проверяются углы развала и схождения колес, продольный наклон шкворня. Проверку углов производят специальной линейкой или прибором, в конструкции которого имеется ватерпас. Для точного измерения углов используются установки, имеющие индикаторы или оптическую систему. Для увеличения срока службы шин рекомендуется производить перестановку колес автомобиля в порядке, указанном заводом-изготовителем.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98978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B00541-5978-C745-82C3-ED0372011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Диагностика ходовой части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C176FDA-EB7E-6D47-92B0-3CF533B95F3F}"/>
              </a:ext>
            </a:extLst>
          </p:cNvPr>
          <p:cNvSpPr/>
          <p:nvPr/>
        </p:nvSpPr>
        <p:spPr>
          <a:xfrm>
            <a:off x="1251678" y="1582341"/>
            <a:ext cx="78923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IBM Plex Sans"/>
              </a:rPr>
              <a:t>Профилактическая (плановая) диагностика проводится не зависимо от состояния автомобиля. Она планируется на определенную дату. К примеру, перед зимними холодами, перед длительным путешествием.</a:t>
            </a:r>
          </a:p>
          <a:p>
            <a:pPr>
              <a:buFont typeface="+mj-lt"/>
              <a:buAutoNum type="arabicPeriod"/>
            </a:pPr>
            <a:endParaRPr lang="ru-RU" sz="2000" dirty="0">
              <a:solidFill>
                <a:srgbClr val="000000"/>
              </a:solidFill>
              <a:latin typeface="IBM Plex Sans"/>
            </a:endParaRPr>
          </a:p>
          <a:p>
            <a:pPr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IBM Plex Sans"/>
              </a:rPr>
              <a:t>Экстренная (аварийная) проверка ходовой проводится, если при движении авто слышен гул, непривычный шум или лязганье при поворотах руля. Неустойчивость машины при больших скоростях, заносы на поворотах, «прыгание» на кочках и ямах. При торможении транспорт отклоняется в сторону, а при разгоне руль «уходит» в сторону. Это означает, что подвеска износилась, а водить такой автомобиль опасно и некомфортно. Необходим срочный ремонт.</a:t>
            </a:r>
            <a:endParaRPr lang="ru-RU" sz="2000" b="0" i="0" u="none" strike="noStrike" dirty="0">
              <a:solidFill>
                <a:srgbClr val="000000"/>
              </a:solidFill>
              <a:effectLst/>
              <a:latin typeface="IBM Plex Sans"/>
            </a:endParaRPr>
          </a:p>
        </p:txBody>
      </p:sp>
    </p:spTree>
    <p:extLst>
      <p:ext uri="{BB962C8B-B14F-4D97-AF65-F5344CB8AC3E}">
        <p14:creationId xmlns:p14="http://schemas.microsoft.com/office/powerpoint/2010/main" val="1394796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2E371-F029-034D-9F07-BE696EC53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Диагностика ходовой части на вибростенде </a:t>
            </a:r>
          </a:p>
        </p:txBody>
      </p:sp>
      <p:pic>
        <p:nvPicPr>
          <p:cNvPr id="3074" name="Picture 2" descr="Диагностика подвески на вибростенде ">
            <a:extLst>
              <a:ext uri="{FF2B5EF4-FFF2-40B4-BE49-F238E27FC236}">
                <a16:creationId xmlns:a16="http://schemas.microsoft.com/office/drawing/2014/main" id="{B7A2D504-446D-7B43-A10B-AAB1A38DF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99" y="1874518"/>
            <a:ext cx="5954701" cy="377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AB70459-C0F4-584A-AF50-4F1C4F173A3F}"/>
              </a:ext>
            </a:extLst>
          </p:cNvPr>
          <p:cNvSpPr/>
          <p:nvPr/>
        </p:nvSpPr>
        <p:spPr>
          <a:xfrm>
            <a:off x="1251678" y="1982738"/>
            <a:ext cx="437442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IBM Plex Sans"/>
              </a:rPr>
              <a:t>Конструкция вибростенда для диагностики подвески включает раскачивающую платформу, которая имеет специальные датчики, подключенные к компьютеру. Когда площадка, на которой установлен автомобиль, раскачивается, датчики считывают информацию об отклонениях подвески и передают ее компьютерной программе. После этого система сравнивает полученные данные со стандартными значениями.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47431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6663C-FC5D-B349-B6BF-2FDD46924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вибростенда и основные узлы проверки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0224306-32BB-A747-8E52-E2522279331F}"/>
              </a:ext>
            </a:extLst>
          </p:cNvPr>
          <p:cNvSpPr/>
          <p:nvPr/>
        </p:nvSpPr>
        <p:spPr>
          <a:xfrm>
            <a:off x="1155700" y="1874517"/>
            <a:ext cx="49403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IBM Plex Sans"/>
              </a:rPr>
              <a:t>Вибрация платформы, на которую устанавливается диагностируемый автомобиль, необходима для того, чтобы создать такие условия работы ходовой части, которые бы максимально совпадали с реальными процессами, происходящими в процессе езды по сложной дороге. Платформа создает колебания в диапазоне 0–25 Гц, которые постепенно возрастают. При этом замеряется динамический вес каждого колеса. Этот показатель сравнивается со стандартным.</a:t>
            </a:r>
          </a:p>
          <a:p>
            <a:r>
              <a:rPr lang="ru-RU" dirty="0">
                <a:solidFill>
                  <a:srgbClr val="000000"/>
                </a:solidFill>
                <a:latin typeface="IBM Plex Sans"/>
              </a:rPr>
              <a:t>При исправной подвеске будет наблюдаться меньшее значение динамического или статического веса. В ходе диагностики последовательно проводят проверку передней и задней оси.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E954DFE-2670-4B49-9B06-33891EFAEA27}"/>
              </a:ext>
            </a:extLst>
          </p:cNvPr>
          <p:cNvSpPr/>
          <p:nvPr/>
        </p:nvSpPr>
        <p:spPr>
          <a:xfrm>
            <a:off x="7436578" y="2243848"/>
            <a:ext cx="39934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IBM Plex Sans"/>
              </a:rPr>
              <a:t>Диагностика подвески автомобиля на вибростенде позволяет проверить работу следующих элементов: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0000"/>
                </a:solidFill>
                <a:latin typeface="IBM Plex Sans"/>
              </a:rPr>
              <a:t>сайлентблоков</a:t>
            </a:r>
            <a:r>
              <a:rPr lang="ru-RU" sz="2000" dirty="0">
                <a:solidFill>
                  <a:srgbClr val="000000"/>
                </a:solidFill>
                <a:latin typeface="IBM Plex Sans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IBM Plex Sans"/>
              </a:rPr>
              <a:t>амортизаторов;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IBM Plex Sans"/>
              </a:rPr>
              <a:t>пружин;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IBM Plex Sans"/>
              </a:rPr>
              <a:t>рычагов;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IBM Plex Sans"/>
              </a:rPr>
              <a:t>тормозных колодок;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IBM Plex Sans"/>
              </a:rPr>
              <a:t>рулевых наконечников;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IBM Plex Sans"/>
              </a:rPr>
              <a:t>ступичных подшипников;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IBM Plex Sans"/>
              </a:rPr>
              <a:t>шаровых опор;</a:t>
            </a:r>
            <a:endParaRPr lang="ru-RU" sz="2000" b="0" i="0" u="none" strike="noStrike" dirty="0">
              <a:solidFill>
                <a:srgbClr val="000000"/>
              </a:solidFill>
              <a:effectLst/>
              <a:latin typeface="IBM Plex Sans"/>
            </a:endParaRPr>
          </a:p>
        </p:txBody>
      </p:sp>
    </p:spTree>
    <p:extLst>
      <p:ext uri="{BB962C8B-B14F-4D97-AF65-F5344CB8AC3E}">
        <p14:creationId xmlns:p14="http://schemas.microsoft.com/office/powerpoint/2010/main" val="3211276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301DE21D-AF35-EC4A-B148-67EA1A17E5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14756" y="278991"/>
            <a:ext cx="3511966" cy="2013527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6C9083-5109-ED44-AC9E-23438F038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800386"/>
            <a:ext cx="10178322" cy="1492132"/>
          </a:xfrm>
        </p:spPr>
        <p:txBody>
          <a:bodyPr/>
          <a:lstStyle/>
          <a:p>
            <a:r>
              <a:rPr lang="ru-RU" dirty="0"/>
              <a:t>Назначение подвески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1FC18D0-C584-384E-BD42-D525AB9AD11B}"/>
              </a:ext>
            </a:extLst>
          </p:cNvPr>
          <p:cNvSpPr/>
          <p:nvPr/>
        </p:nvSpPr>
        <p:spPr>
          <a:xfrm>
            <a:off x="949785" y="2292518"/>
            <a:ext cx="10569280" cy="494892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666666"/>
                </a:solidFill>
                <a:latin typeface="Verdana" panose="020B0604030504040204" pitchFamily="34" charset="0"/>
              </a:rPr>
              <a:t>Подвеска — одна из основных систем ходовой части автомобиля, она необходима для соединения </a:t>
            </a:r>
            <a:r>
              <a:rPr lang="ru-RU" sz="2400" u="sng" dirty="0">
                <a:solidFill>
                  <a:srgbClr val="0F4E93"/>
                </a:solidFill>
                <a:latin typeface="Verdana" panose="020B0604030504040204" pitchFamily="34" charset="0"/>
                <a:hlinkClick r:id="rId3" tooltip="кузова"/>
              </a:rPr>
              <a:t>кузова</a:t>
            </a:r>
            <a:r>
              <a:rPr lang="ru-RU" sz="2400" dirty="0">
                <a:solidFill>
                  <a:srgbClr val="666666"/>
                </a:solidFill>
                <a:latin typeface="Verdana" panose="020B0604030504040204" pitchFamily="34" charset="0"/>
              </a:rPr>
              <a:t> (или рамы) автомобиля с колесами. Подвеска выступает в качестве промежуточного звена между автомобилем и дорогой и решает несколько задач:</a:t>
            </a:r>
          </a:p>
          <a:p>
            <a:r>
              <a:rPr lang="ru-RU" sz="2400" dirty="0"/>
              <a:t>- Передачу на раму или кузов сил и моментов, возникающих при взаимодействии колес с дорожным покрытием; </a:t>
            </a:r>
            <a:br>
              <a:rPr lang="ru-RU" sz="2400" dirty="0"/>
            </a:br>
            <a:r>
              <a:rPr lang="ru-RU" sz="2400" dirty="0"/>
              <a:t>- Связь колес с кузовом или рамой; </a:t>
            </a:r>
            <a:br>
              <a:rPr lang="ru-RU" sz="2400" dirty="0"/>
            </a:br>
            <a:r>
              <a:rPr lang="ru-RU" sz="2400" dirty="0"/>
              <a:t>- Обеспечивает необходимые для нормального движения положения колес относительно </a:t>
            </a:r>
            <a:r>
              <a:rPr lang="ru-RU" sz="2400" u="sng" dirty="0">
                <a:hlinkClick r:id="rId4" tooltip="Рамы"/>
              </a:rPr>
              <a:t>рамы</a:t>
            </a:r>
            <a:r>
              <a:rPr lang="ru-RU" sz="2400" dirty="0"/>
              <a:t> или кузова и дороги; </a:t>
            </a:r>
            <a:br>
              <a:rPr lang="ru-RU" sz="2400" dirty="0"/>
            </a:br>
            <a:r>
              <a:rPr lang="ru-RU" sz="2400" dirty="0"/>
              <a:t>- Обеспечивает приемлемую плавность хода, компенсирует неровности дорожного покрытия.</a:t>
            </a:r>
          </a:p>
        </p:txBody>
      </p:sp>
    </p:spTree>
    <p:extLst>
      <p:ext uri="{BB962C8B-B14F-4D97-AF65-F5344CB8AC3E}">
        <p14:creationId xmlns:p14="http://schemas.microsoft.com/office/powerpoint/2010/main" val="1233173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F846E15-8B78-714D-9617-D8329B2FE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839" y="1874517"/>
            <a:ext cx="5474898" cy="410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7DB905-1725-0747-BE77-1AD3AAFB5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Общее устройство подвески автомобиля и ее основные компоненты</a:t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9533A89-0054-5D4D-BBA0-6F4F2DF8E3B9}"/>
              </a:ext>
            </a:extLst>
          </p:cNvPr>
          <p:cNvSpPr/>
          <p:nvPr/>
        </p:nvSpPr>
        <p:spPr>
          <a:xfrm>
            <a:off x="869363" y="2703016"/>
            <a:ext cx="637682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666666"/>
                </a:solidFill>
                <a:latin typeface="Verdana" panose="020B0604030504040204" pitchFamily="34" charset="0"/>
              </a:rPr>
              <a:t>К основным элементам подвески относятся:</a:t>
            </a:r>
          </a:p>
          <a:p>
            <a:r>
              <a:rPr lang="ru-RU" sz="2400" dirty="0">
                <a:solidFill>
                  <a:srgbClr val="666666"/>
                </a:solidFill>
                <a:latin typeface="Verdana" panose="020B0604030504040204" pitchFamily="34" charset="0"/>
              </a:rPr>
              <a:t>- Направляющие элементы; </a:t>
            </a:r>
            <a:br>
              <a:rPr lang="ru-RU" sz="2400" dirty="0">
                <a:solidFill>
                  <a:srgbClr val="666666"/>
                </a:solidFill>
                <a:latin typeface="Verdana" panose="020B0604030504040204" pitchFamily="34" charset="0"/>
              </a:rPr>
            </a:br>
            <a:r>
              <a:rPr lang="ru-RU" sz="2400" dirty="0">
                <a:solidFill>
                  <a:srgbClr val="666666"/>
                </a:solidFill>
                <a:latin typeface="Verdana" panose="020B0604030504040204" pitchFamily="34" charset="0"/>
              </a:rPr>
              <a:t>- Упругие элементы; </a:t>
            </a:r>
            <a:br>
              <a:rPr lang="ru-RU" sz="2400" dirty="0">
                <a:solidFill>
                  <a:srgbClr val="666666"/>
                </a:solidFill>
                <a:latin typeface="Verdana" panose="020B0604030504040204" pitchFamily="34" charset="0"/>
              </a:rPr>
            </a:br>
            <a:r>
              <a:rPr lang="ru-RU" sz="2400" dirty="0">
                <a:solidFill>
                  <a:srgbClr val="666666"/>
                </a:solidFill>
                <a:latin typeface="Verdana" panose="020B0604030504040204" pitchFamily="34" charset="0"/>
              </a:rPr>
              <a:t>- Гасящие устройства; </a:t>
            </a:r>
            <a:br>
              <a:rPr lang="ru-RU" sz="2400" dirty="0">
                <a:solidFill>
                  <a:srgbClr val="666666"/>
                </a:solidFill>
                <a:latin typeface="Verdana" panose="020B0604030504040204" pitchFamily="34" charset="0"/>
              </a:rPr>
            </a:br>
            <a:r>
              <a:rPr lang="ru-RU" sz="2400" dirty="0">
                <a:solidFill>
                  <a:srgbClr val="666666"/>
                </a:solidFill>
                <a:latin typeface="Verdana" panose="020B0604030504040204" pitchFamily="34" charset="0"/>
              </a:rPr>
              <a:t>- Опоры колес; </a:t>
            </a:r>
            <a:br>
              <a:rPr lang="ru-RU" sz="2400" dirty="0">
                <a:solidFill>
                  <a:srgbClr val="666666"/>
                </a:solidFill>
                <a:latin typeface="Verdana" panose="020B0604030504040204" pitchFamily="34" charset="0"/>
              </a:rPr>
            </a:br>
            <a:r>
              <a:rPr lang="ru-RU" sz="2400" dirty="0">
                <a:solidFill>
                  <a:srgbClr val="666666"/>
                </a:solidFill>
                <a:latin typeface="Verdana" panose="020B0604030504040204" pitchFamily="34" charset="0"/>
              </a:rPr>
              <a:t>- Стабилизаторы поперечной устойчивости; </a:t>
            </a:r>
            <a:br>
              <a:rPr lang="ru-RU" sz="2400" dirty="0">
                <a:solidFill>
                  <a:srgbClr val="666666"/>
                </a:solidFill>
                <a:latin typeface="Verdana" panose="020B0604030504040204" pitchFamily="34" charset="0"/>
              </a:rPr>
            </a:br>
            <a:r>
              <a:rPr lang="ru-RU" sz="2400" dirty="0">
                <a:solidFill>
                  <a:srgbClr val="666666"/>
                </a:solidFill>
                <a:latin typeface="Verdana" panose="020B0604030504040204" pitchFamily="34" charset="0"/>
              </a:rPr>
              <a:t>- Элементы крепления. </a:t>
            </a:r>
          </a:p>
          <a:p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73788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5DF67E-CF3A-C640-B3D4-6D7F62A2E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8665" y="2629207"/>
            <a:ext cx="3257939" cy="258532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6C18B7-20EE-BC46-937B-CA1BE489D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04543"/>
          </a:xfrm>
        </p:spPr>
        <p:txBody>
          <a:bodyPr>
            <a:normAutofit fontScale="90000"/>
          </a:bodyPr>
          <a:lstStyle/>
          <a:p>
            <a:r>
              <a:rPr lang="ru-RU" dirty="0"/>
              <a:t>Виды подвесок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8B82814-521A-2246-807D-BB18F57D9703}"/>
              </a:ext>
            </a:extLst>
          </p:cNvPr>
          <p:cNvSpPr/>
          <p:nvPr/>
        </p:nvSpPr>
        <p:spPr>
          <a:xfrm>
            <a:off x="4293965" y="1318437"/>
            <a:ext cx="42002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YS Text Fallback"/>
              </a:rPr>
              <a:t>- Подвеска </a:t>
            </a:r>
            <a:r>
              <a:rPr lang="en" b="1" i="1" dirty="0">
                <a:solidFill>
                  <a:srgbClr val="000000"/>
                </a:solidFill>
                <a:latin typeface="YS Text Fallback"/>
              </a:rPr>
              <a:t>McPherson;</a:t>
            </a:r>
            <a:endParaRPr lang="en" dirty="0">
              <a:solidFill>
                <a:srgbClr val="000000"/>
              </a:solidFill>
              <a:latin typeface="YS Text Fallback"/>
            </a:endParaRPr>
          </a:p>
          <a:p>
            <a:r>
              <a:rPr lang="en" b="1" i="1" dirty="0">
                <a:solidFill>
                  <a:srgbClr val="000000"/>
                </a:solidFill>
                <a:latin typeface="YS Text Fallback"/>
              </a:rPr>
              <a:t>- </a:t>
            </a:r>
            <a:r>
              <a:rPr lang="ru-RU" b="1" i="1" dirty="0" err="1">
                <a:solidFill>
                  <a:srgbClr val="000000"/>
                </a:solidFill>
                <a:latin typeface="YS Text Fallback"/>
              </a:rPr>
              <a:t>Двухрычажная</a:t>
            </a:r>
            <a:r>
              <a:rPr lang="ru-RU" b="1" i="1" dirty="0">
                <a:solidFill>
                  <a:srgbClr val="000000"/>
                </a:solidFill>
                <a:latin typeface="YS Text Fallback"/>
              </a:rPr>
              <a:t> подвеска;</a:t>
            </a:r>
            <a:endParaRPr lang="ru-RU" dirty="0">
              <a:solidFill>
                <a:srgbClr val="000000"/>
              </a:solidFill>
              <a:latin typeface="YS Text Fallback"/>
            </a:endParaRPr>
          </a:p>
          <a:p>
            <a:r>
              <a:rPr lang="ru-RU" b="1" i="1" dirty="0">
                <a:solidFill>
                  <a:srgbClr val="000000"/>
                </a:solidFill>
                <a:latin typeface="YS Text Fallback"/>
              </a:rPr>
              <a:t>- Многорычажная подвеска;</a:t>
            </a:r>
            <a:endParaRPr lang="ru-RU" dirty="0">
              <a:solidFill>
                <a:srgbClr val="000000"/>
              </a:solidFill>
              <a:latin typeface="YS Text Fallback"/>
            </a:endParaRPr>
          </a:p>
          <a:p>
            <a:r>
              <a:rPr lang="ru-RU" b="1" i="1" dirty="0">
                <a:solidFill>
                  <a:srgbClr val="000000"/>
                </a:solidFill>
                <a:latin typeface="YS Text Fallback"/>
              </a:rPr>
              <a:t>- Адаптивная подвеска;</a:t>
            </a:r>
            <a:endParaRPr lang="ru-RU" dirty="0">
              <a:solidFill>
                <a:srgbClr val="000000"/>
              </a:solidFill>
              <a:latin typeface="YS Text Fallback"/>
            </a:endParaRPr>
          </a:p>
          <a:p>
            <a:r>
              <a:rPr lang="ru-RU" b="1" i="1" dirty="0">
                <a:solidFill>
                  <a:srgbClr val="000000"/>
                </a:solidFill>
                <a:latin typeface="YS Text Fallback"/>
              </a:rPr>
              <a:t>- Подвеска типа «Де </a:t>
            </a:r>
            <a:r>
              <a:rPr lang="ru-RU" b="1" i="1" dirty="0" err="1">
                <a:solidFill>
                  <a:srgbClr val="000000"/>
                </a:solidFill>
                <a:latin typeface="YS Text Fallback"/>
              </a:rPr>
              <a:t>Дион</a:t>
            </a:r>
            <a:r>
              <a:rPr lang="ru-RU" b="1" i="1" dirty="0">
                <a:solidFill>
                  <a:srgbClr val="000000"/>
                </a:solidFill>
                <a:latin typeface="YS Text Fallback"/>
              </a:rPr>
              <a:t>»;</a:t>
            </a:r>
            <a:endParaRPr lang="ru-RU" dirty="0">
              <a:solidFill>
                <a:srgbClr val="000000"/>
              </a:solidFill>
              <a:latin typeface="YS Text Fallback"/>
            </a:endParaRPr>
          </a:p>
          <a:p>
            <a:r>
              <a:rPr lang="ru-RU" b="1" i="1" dirty="0">
                <a:solidFill>
                  <a:srgbClr val="000000"/>
                </a:solidFill>
                <a:latin typeface="YS Text Fallback"/>
              </a:rPr>
              <a:t>- Задняя зависимая схема подвески;</a:t>
            </a:r>
            <a:endParaRPr lang="ru-RU" dirty="0">
              <a:solidFill>
                <a:srgbClr val="000000"/>
              </a:solidFill>
              <a:latin typeface="YS Text Fallback"/>
            </a:endParaRPr>
          </a:p>
          <a:p>
            <a:r>
              <a:rPr lang="ru-RU" b="1" i="1" dirty="0">
                <a:solidFill>
                  <a:srgbClr val="000000"/>
                </a:solidFill>
                <a:latin typeface="YS Text Fallback"/>
              </a:rPr>
              <a:t>- Полузависимая задняя подвеска;</a:t>
            </a:r>
            <a:endParaRPr lang="ru-RU" dirty="0">
              <a:solidFill>
                <a:srgbClr val="000000"/>
              </a:solidFill>
              <a:latin typeface="YS Text Fallback"/>
            </a:endParaRPr>
          </a:p>
          <a:p>
            <a:r>
              <a:rPr lang="ru-RU" b="1" i="1" dirty="0">
                <a:solidFill>
                  <a:srgbClr val="000000"/>
                </a:solidFill>
                <a:latin typeface="YS Text Fallback"/>
              </a:rPr>
              <a:t>- Подвески пикапов и внедорожников;</a:t>
            </a:r>
            <a:endParaRPr lang="ru-RU" dirty="0">
              <a:solidFill>
                <a:srgbClr val="000000"/>
              </a:solidFill>
              <a:latin typeface="YS Text Fallback"/>
            </a:endParaRPr>
          </a:p>
          <a:p>
            <a:r>
              <a:rPr lang="ru-RU" b="1" i="1" dirty="0">
                <a:solidFill>
                  <a:srgbClr val="000000"/>
                </a:solidFill>
                <a:latin typeface="YS Text Fallback"/>
              </a:rPr>
              <a:t>- Подвески грузовиков.</a:t>
            </a:r>
            <a:endParaRPr lang="ru-RU" b="0" i="0" u="none" strike="noStrike" dirty="0">
              <a:solidFill>
                <a:srgbClr val="000000"/>
              </a:solidFill>
              <a:effectLst/>
              <a:latin typeface="YS Text Fallback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ECDF2B-851C-6846-B4EF-F9E99E013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8666" y="33325"/>
            <a:ext cx="3257939" cy="23648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2E225C-0C3C-7142-A4DA-F87F10298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506" y="3921868"/>
            <a:ext cx="2881822" cy="267972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2B021C6-A103-C842-8C8D-22C5A14539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1678" y="1371907"/>
            <a:ext cx="2660650" cy="25146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4941727-CCC2-7F47-8527-2E6D928F03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8449" y="3998157"/>
            <a:ext cx="3818579" cy="256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28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3B0CE8-C5FF-2447-B251-CD064E559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631" y="88900"/>
            <a:ext cx="6578600" cy="668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08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4CFD06-13AC-5C49-A3C7-BA43FF0BE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882" y="88900"/>
            <a:ext cx="6578600" cy="668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64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C55CAA-6864-7240-A166-CFEBDB045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404" y="129396"/>
            <a:ext cx="6082544" cy="659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90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87E75DF-4C99-9B4D-B5AB-4B19D4B99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122" y="241300"/>
            <a:ext cx="6578600" cy="63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62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70E9E5-D5D7-C243-8CF3-9F2412DB9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790" y="2032000"/>
            <a:ext cx="62103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69642"/>
      </p:ext>
    </p:extLst>
  </p:cSld>
  <p:clrMapOvr>
    <a:masterClrMapping/>
  </p:clrMapOvr>
</p:sld>
</file>

<file path=ppt/theme/theme1.xml><?xml version="1.0" encoding="utf-8"?>
<a:theme xmlns:a="http://schemas.openxmlformats.org/drawingml/2006/main" name="Эмблема">
  <a:themeElements>
    <a:clrScheme name="Эмблема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Эмблема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{E5505D97-2452-324F-80CA-8BAA0DDC7FBD}tf10001071</Template>
  <TotalTime>198</TotalTime>
  <Words>472</Words>
  <Application>Microsoft Office PowerPoint</Application>
  <PresentationFormat>Широкоэкранный</PresentationFormat>
  <Paragraphs>56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Corbel</vt:lpstr>
      <vt:lpstr>Gill Sans MT</vt:lpstr>
      <vt:lpstr>IBM Plex Sans</vt:lpstr>
      <vt:lpstr>Impact</vt:lpstr>
      <vt:lpstr>inherit</vt:lpstr>
      <vt:lpstr>Roboto</vt:lpstr>
      <vt:lpstr>Verdana</vt:lpstr>
      <vt:lpstr>YS Text Fallback</vt:lpstr>
      <vt:lpstr>Эмблема</vt:lpstr>
      <vt:lpstr>Подвеска автомобиля </vt:lpstr>
      <vt:lpstr>Назначение подвески</vt:lpstr>
      <vt:lpstr>Общее устройство подвески автомобиля и ее основные компоненты  </vt:lpstr>
      <vt:lpstr>Виды подвесок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Техническое обслуживание ходовой части</vt:lpstr>
      <vt:lpstr>Ежедневное техническое обслуживание (ео)</vt:lpstr>
      <vt:lpstr>Техническое обслуживание №1 То-1</vt:lpstr>
      <vt:lpstr>Техническое обслуживание №2 то-2</vt:lpstr>
      <vt:lpstr>Диагностика ходовой части</vt:lpstr>
      <vt:lpstr>Диагностика ходовой части на вибростенде </vt:lpstr>
      <vt:lpstr>Работа вибростенда и основные узлы проверки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Подвеска автомобиля </dc:title>
  <dc:creator>Сергей Зверев</dc:creator>
  <cp:lastModifiedBy>User</cp:lastModifiedBy>
  <cp:revision>10</cp:revision>
  <dcterms:created xsi:type="dcterms:W3CDTF">2020-11-26T20:22:28Z</dcterms:created>
  <dcterms:modified xsi:type="dcterms:W3CDTF">2022-09-29T11:17:42Z</dcterms:modified>
</cp:coreProperties>
</file>