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75" r:id="rId4"/>
    <p:sldId id="260" r:id="rId5"/>
    <p:sldId id="262" r:id="rId6"/>
    <p:sldId id="264" r:id="rId7"/>
    <p:sldId id="265" r:id="rId8"/>
    <p:sldId id="267" r:id="rId9"/>
    <p:sldId id="268" r:id="rId10"/>
    <p:sldId id="271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39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0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1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5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9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08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6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27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6606-90A9-4B87-8133-5BAF747154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4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7" y="3656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646" y="1556792"/>
            <a:ext cx="704718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Родительское собрание на тему</a:t>
            </a: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+mj-lt"/>
              </a:rPr>
              <a:t>Возрастные </a:t>
            </a:r>
            <a:r>
              <a:rPr lang="ru-RU" sz="4400" b="1" i="1" dirty="0">
                <a:solidFill>
                  <a:srgbClr val="7030A0"/>
                </a:solidFill>
                <a:latin typeface="+mj-lt"/>
              </a:rPr>
              <a:t>особенности</a:t>
            </a:r>
          </a:p>
          <a:p>
            <a:pPr algn="ctr"/>
            <a:r>
              <a:rPr lang="ru-RU" sz="4400" b="1" i="1" dirty="0">
                <a:solidFill>
                  <a:srgbClr val="7030A0"/>
                </a:solidFill>
                <a:latin typeface="+mj-lt"/>
              </a:rPr>
              <a:t>детей 4-5 </a:t>
            </a:r>
            <a:r>
              <a:rPr lang="ru-RU" sz="4400" b="1" i="1" dirty="0" smtClean="0">
                <a:solidFill>
                  <a:srgbClr val="7030A0"/>
                </a:solidFill>
                <a:latin typeface="+mj-lt"/>
              </a:rPr>
              <a:t>лет</a:t>
            </a:r>
          </a:p>
          <a:p>
            <a:pPr algn="ctr"/>
            <a:endParaRPr lang="ru-RU" sz="4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44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МАДОУ « Детский сад № 304»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г. Ростов-на-Дону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воспитатели: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Желтоножская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О.Г.</a:t>
            </a:r>
          </a:p>
          <a:p>
            <a:pPr algn="r"/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Донцова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Е.В.</a:t>
            </a:r>
          </a:p>
          <a:p>
            <a:pPr algn="r"/>
            <a:endParaRPr lang="ru-RU" sz="2000" b="1" i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5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4016"/>
            <a:ext cx="734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Мультстудия</a:t>
            </a:r>
            <a:r>
              <a:rPr lang="ru-RU" sz="2800" b="1" dirty="0" smtClean="0">
                <a:solidFill>
                  <a:srgbClr val="7030A0"/>
                </a:solidFill>
              </a:rPr>
              <a:t> «Я творю мир»</a:t>
            </a:r>
            <a:endParaRPr lang="ru-RU" sz="2800" b="1" dirty="0"/>
          </a:p>
        </p:txBody>
      </p:sp>
      <p:pic>
        <p:nvPicPr>
          <p:cNvPr id="5" name="Рисунок 4" descr="1663484758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52736"/>
            <a:ext cx="6120680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2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8069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1663484758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3959424" cy="5039283"/>
          </a:xfrm>
          <a:prstGeom prst="rect">
            <a:avLst/>
          </a:prstGeom>
        </p:spPr>
      </p:pic>
      <p:pic>
        <p:nvPicPr>
          <p:cNvPr id="7" name="Рисунок 6" descr="1663484758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809365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663484758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528392" cy="4939749"/>
          </a:xfrm>
          <a:prstGeom prst="rect">
            <a:avLst/>
          </a:prstGeom>
        </p:spPr>
      </p:pic>
      <p:pic>
        <p:nvPicPr>
          <p:cNvPr id="6" name="Рисунок 5" descr="1663484758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3312368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1663484758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3744416" cy="4920692"/>
          </a:xfrm>
          <a:prstGeom prst="rect">
            <a:avLst/>
          </a:prstGeom>
        </p:spPr>
      </p:pic>
      <p:pic>
        <p:nvPicPr>
          <p:cNvPr id="5" name="Рисунок 4" descr="1663484758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44824"/>
            <a:ext cx="3456384" cy="4320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 Ежегодные </a:t>
            </a:r>
            <a:r>
              <a:rPr lang="ru-RU" sz="2800" b="1" u="sng" dirty="0" smtClean="0">
                <a:solidFill>
                  <a:srgbClr val="7030A0"/>
                </a:solidFill>
              </a:rPr>
              <a:t>мероприятия ДОУ: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66843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- « </a:t>
            </a:r>
            <a:r>
              <a:rPr lang="ru-RU" dirty="0" smtClean="0">
                <a:solidFill>
                  <a:srgbClr val="7030A0"/>
                </a:solidFill>
              </a:rPr>
              <a:t>Именины»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 акция </a:t>
            </a:r>
            <a:r>
              <a:rPr lang="ru-RU" dirty="0" smtClean="0">
                <a:solidFill>
                  <a:srgbClr val="7030A0"/>
                </a:solidFill>
              </a:rPr>
              <a:t>« Покормим птиц»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 </a:t>
            </a:r>
            <a:r>
              <a:rPr lang="ru-RU" dirty="0" smtClean="0">
                <a:solidFill>
                  <a:srgbClr val="7030A0"/>
                </a:solidFill>
              </a:rPr>
              <a:t>Осень»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 </a:t>
            </a:r>
            <a:r>
              <a:rPr lang="ru-RU" dirty="0" smtClean="0">
                <a:solidFill>
                  <a:srgbClr val="7030A0"/>
                </a:solidFill>
              </a:rPr>
              <a:t>День птиц»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 </a:t>
            </a:r>
            <a:r>
              <a:rPr lang="ru-RU" dirty="0" smtClean="0">
                <a:solidFill>
                  <a:srgbClr val="7030A0"/>
                </a:solidFill>
              </a:rPr>
              <a:t>День древонасаждения»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книги»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театра»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знаний»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 </a:t>
            </a:r>
            <a:r>
              <a:rPr lang="ru-RU" dirty="0" smtClean="0">
                <a:solidFill>
                  <a:srgbClr val="7030A0"/>
                </a:solidFill>
              </a:rPr>
              <a:t>День матери»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Новый год»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8 Марта»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защитника Отечества»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Победы»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семьи»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России»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«</a:t>
            </a:r>
            <a:r>
              <a:rPr lang="ru-RU" dirty="0" smtClean="0">
                <a:solidFill>
                  <a:srgbClr val="7030A0"/>
                </a:solidFill>
              </a:rPr>
              <a:t>День Памяти и скорби»</a:t>
            </a:r>
          </a:p>
        </p:txBody>
      </p:sp>
    </p:spTree>
    <p:extLst>
      <p:ext uri="{BB962C8B-B14F-4D97-AF65-F5344CB8AC3E}">
        <p14:creationId xmlns="" xmlns:p14="http://schemas.microsoft.com/office/powerpoint/2010/main" val="3217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283" y="980728"/>
            <a:ext cx="416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СПАСИБО ЗА </a:t>
            </a:r>
            <a:r>
              <a:rPr lang="ru-RU" sz="2800" b="1" u="sng" dirty="0" smtClean="0">
                <a:solidFill>
                  <a:srgbClr val="7030A0"/>
                </a:solidFill>
              </a:rPr>
              <a:t>ВНИМАНИЕ!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do.ngs24.ru/preview/do/019cc156b3cb5382e3db5254f9703f83_1442243804_1000_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968552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9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18949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Игра - основной вид </a:t>
            </a:r>
            <a:r>
              <a:rPr lang="ru-RU" sz="3600" b="1" i="1" dirty="0" smtClean="0">
                <a:solidFill>
                  <a:srgbClr val="7030A0"/>
                </a:solidFill>
              </a:rPr>
              <a:t>деятельности детей дошкольного возраста.</a:t>
            </a:r>
            <a:endParaRPr lang="ru-RU" sz="36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chudnovskaya-bal-ds33.edumsko.ru/uploads/8000/27169/persona/folders/27251339-Children-play-with-a-board-game-on-the-floor-Stock-Photo.jpg?1485610230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968552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1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234" y="193957"/>
            <a:ext cx="8064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</a:rPr>
              <a:t>Возраст </a:t>
            </a:r>
            <a:r>
              <a:rPr lang="ru-RU" sz="2800" b="1" i="1" dirty="0">
                <a:solidFill>
                  <a:srgbClr val="7030A0"/>
                </a:solidFill>
              </a:rPr>
              <a:t>4-5 лет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— </a:t>
            </a:r>
            <a:r>
              <a:rPr lang="ru-RU" sz="2800" i="1" dirty="0">
                <a:solidFill>
                  <a:srgbClr val="7030A0"/>
                </a:solidFill>
              </a:rPr>
              <a:t>это период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относительного </a:t>
            </a:r>
            <a:r>
              <a:rPr lang="ru-RU" sz="2800" i="1" dirty="0">
                <a:solidFill>
                  <a:srgbClr val="7030A0"/>
                </a:solidFill>
              </a:rPr>
              <a:t>спокойствия</a:t>
            </a:r>
            <a:r>
              <a:rPr lang="ru-RU" sz="2800" i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который проходит без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резких </a:t>
            </a:r>
            <a:r>
              <a:rPr lang="ru-RU" sz="2800" i="1" dirty="0">
                <a:solidFill>
                  <a:srgbClr val="7030A0"/>
                </a:solidFill>
              </a:rPr>
              <a:t>скачков или кризисов.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Вместе </a:t>
            </a:r>
            <a:r>
              <a:rPr lang="ru-RU" sz="2800" i="1" dirty="0">
                <a:solidFill>
                  <a:srgbClr val="7030A0"/>
                </a:solidFill>
              </a:rPr>
              <a:t>с тем, темпы </a:t>
            </a:r>
            <a:r>
              <a:rPr lang="ru-RU" sz="2800" i="1" dirty="0" smtClean="0">
                <a:solidFill>
                  <a:srgbClr val="7030A0"/>
                </a:solidFill>
              </a:rPr>
              <a:t>развития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ребенка не снижаются</a:t>
            </a:r>
            <a:r>
              <a:rPr lang="ru-RU" sz="2800" i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Происходят изменения во всех сферах его жизни.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s://image.jimcdn.com/app/cms/image/transf/none/path/s4b8b41c365737880/image/i78978c3916387d61/version/149249677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73448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2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7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876301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Образовательные </a:t>
            </a:r>
            <a:r>
              <a:rPr lang="ru-RU" sz="2800" b="1" dirty="0" smtClean="0">
                <a:solidFill>
                  <a:srgbClr val="7030A0"/>
                </a:solidFill>
              </a:rPr>
              <a:t>области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физическое развитие;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 художественно-эстетическое развитие;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 речевое развитие;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 познавательное развитие;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 социально-коммуникативное развитие.</a:t>
            </a: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9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70543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  <a:p>
            <a:pPr marL="285750" lvl="0" indent="-285750"/>
            <a:r>
              <a:rPr lang="ru-RU" sz="2800" b="1" dirty="0" smtClean="0">
                <a:solidFill>
                  <a:srgbClr val="7030A0"/>
                </a:solidFill>
              </a:rPr>
              <a:t>Что должен знать и уметь ребенок 4-5 лет</a:t>
            </a:r>
            <a:endParaRPr lang="ru-RU" sz="2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473" y="332656"/>
            <a:ext cx="71939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r>
              <a:rPr lang="ru-RU" u="sng" dirty="0" smtClean="0"/>
              <a:t> </a:t>
            </a:r>
          </a:p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smtClean="0">
                <a:solidFill>
                  <a:srgbClr val="7030A0"/>
                </a:solidFill>
              </a:rPr>
              <a:t>Речевое </a:t>
            </a:r>
            <a:r>
              <a:rPr lang="ru-RU" sz="2800" b="1" u="sng" dirty="0" smtClean="0">
                <a:solidFill>
                  <a:srgbClr val="7030A0"/>
                </a:solidFill>
              </a:rPr>
              <a:t>развитие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равильно </a:t>
            </a:r>
            <a:r>
              <a:rPr lang="ru-RU" sz="2000" dirty="0" smtClean="0">
                <a:solidFill>
                  <a:srgbClr val="7030A0"/>
                </a:solidFill>
              </a:rPr>
              <a:t>произносить все звуки родного языка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согласовывать </a:t>
            </a:r>
            <a:r>
              <a:rPr lang="ru-RU" sz="2000" dirty="0" smtClean="0">
                <a:solidFill>
                  <a:srgbClr val="7030A0"/>
                </a:solidFill>
              </a:rPr>
              <a:t>слова в роде, числе, падеже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пересказывать </a:t>
            </a:r>
            <a:r>
              <a:rPr lang="ru-RU" sz="2000" dirty="0" smtClean="0">
                <a:solidFill>
                  <a:srgbClr val="7030A0"/>
                </a:solidFill>
              </a:rPr>
              <a:t>небольшие литературные </a:t>
            </a:r>
            <a:r>
              <a:rPr lang="ru-RU" sz="2000" dirty="0" smtClean="0">
                <a:solidFill>
                  <a:srgbClr val="7030A0"/>
                </a:solidFill>
              </a:rPr>
              <a:t>тексты;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составлять </a:t>
            </a:r>
            <a:r>
              <a:rPr lang="ru-RU" sz="2000" dirty="0" smtClean="0">
                <a:solidFill>
                  <a:srgbClr val="7030A0"/>
                </a:solidFill>
              </a:rPr>
              <a:t>рассказ по сюжетной картине, </a:t>
            </a:r>
            <a:r>
              <a:rPr lang="ru-RU" sz="2000" dirty="0" smtClean="0">
                <a:solidFill>
                  <a:srgbClr val="7030A0"/>
                </a:solidFill>
              </a:rPr>
              <a:t>игрушке;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уметь </a:t>
            </a:r>
            <a:r>
              <a:rPr lang="ru-RU" sz="2000" dirty="0" smtClean="0">
                <a:solidFill>
                  <a:srgbClr val="7030A0"/>
                </a:solidFill>
              </a:rPr>
              <a:t>отвечать на вопросы по содержанию прочитанного;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читать </a:t>
            </a:r>
            <a:r>
              <a:rPr lang="ru-RU" sz="2000" dirty="0" smtClean="0">
                <a:solidFill>
                  <a:srgbClr val="7030A0"/>
                </a:solidFill>
              </a:rPr>
              <a:t>наизусть небольшие стихотворения, </a:t>
            </a:r>
            <a:r>
              <a:rPr lang="ru-RU" sz="2000" dirty="0" err="1" smtClean="0">
                <a:solidFill>
                  <a:srgbClr val="7030A0"/>
                </a:solidFill>
              </a:rPr>
              <a:t>потешки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воспроизводить </a:t>
            </a:r>
            <a:r>
              <a:rPr lang="ru-RU" sz="2000" dirty="0" smtClean="0">
                <a:solidFill>
                  <a:srgbClr val="7030A0"/>
                </a:solidFill>
              </a:rPr>
              <a:t>содержание художественных произведений с помощью вопросов воспитателя.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2" descr="http://ds26penza.ucoz.ru/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67687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Познавательное развитие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считать </a:t>
            </a:r>
            <a:r>
              <a:rPr lang="ru-RU" sz="2000" dirty="0" smtClean="0">
                <a:solidFill>
                  <a:srgbClr val="7030A0"/>
                </a:solidFill>
              </a:rPr>
              <a:t>в пределах </a:t>
            </a:r>
            <a:r>
              <a:rPr lang="ru-RU" sz="2000" dirty="0" smtClean="0">
                <a:solidFill>
                  <a:srgbClr val="7030A0"/>
                </a:solidFill>
              </a:rPr>
              <a:t>5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называть и различать геометрические фигуры треугольник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круг, квадрат;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р</a:t>
            </a:r>
            <a:r>
              <a:rPr lang="ru-RU" sz="2000" dirty="0" smtClean="0">
                <a:solidFill>
                  <a:srgbClr val="7030A0"/>
                </a:solidFill>
              </a:rPr>
              <a:t>азличать </a:t>
            </a:r>
            <a:r>
              <a:rPr lang="ru-RU" sz="2000" dirty="0" smtClean="0">
                <a:solidFill>
                  <a:srgbClr val="7030A0"/>
                </a:solidFill>
              </a:rPr>
              <a:t>и называть части суток;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знать </a:t>
            </a:r>
            <a:r>
              <a:rPr lang="ru-RU" sz="2000" dirty="0" smtClean="0">
                <a:solidFill>
                  <a:srgbClr val="7030A0"/>
                </a:solidFill>
              </a:rPr>
              <a:t>правую и левую руку;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уметь </a:t>
            </a:r>
            <a:r>
              <a:rPr lang="ru-RU" sz="2000" dirty="0" smtClean="0">
                <a:solidFill>
                  <a:srgbClr val="7030A0"/>
                </a:solidFill>
              </a:rPr>
              <a:t>вычленять признаки предметов </a:t>
            </a:r>
            <a:r>
              <a:rPr lang="ru-RU" sz="2000" i="1" dirty="0" smtClean="0">
                <a:solidFill>
                  <a:srgbClr val="7030A0"/>
                </a:solidFill>
              </a:rPr>
              <a:t>(цвет, форму, величину)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определять </a:t>
            </a:r>
            <a:r>
              <a:rPr lang="ru-RU" sz="2000" dirty="0" smtClean="0">
                <a:solidFill>
                  <a:srgbClr val="7030A0"/>
                </a:solidFill>
              </a:rPr>
              <a:t>материал, из которого изготовлена вещь </a:t>
            </a:r>
            <a:r>
              <a:rPr lang="ru-RU" sz="2000" i="1" dirty="0" smtClean="0">
                <a:solidFill>
                  <a:srgbClr val="7030A0"/>
                </a:solidFill>
              </a:rPr>
              <a:t>(дерево, металл, бумага, ткань)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знать </a:t>
            </a:r>
            <a:r>
              <a:rPr lang="ru-RU" sz="2000" dirty="0" smtClean="0">
                <a:solidFill>
                  <a:srgbClr val="7030A0"/>
                </a:solidFill>
              </a:rPr>
              <a:t>предметы мебели, одежды, </a:t>
            </a:r>
            <a:r>
              <a:rPr lang="ru-RU" sz="2000" dirty="0" smtClean="0">
                <a:solidFill>
                  <a:srgbClr val="7030A0"/>
                </a:solidFill>
              </a:rPr>
              <a:t>посуды, транспорт;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различать </a:t>
            </a:r>
            <a:r>
              <a:rPr lang="ru-RU" sz="2000" dirty="0" smtClean="0">
                <a:solidFill>
                  <a:srgbClr val="7030A0"/>
                </a:solidFill>
              </a:rPr>
              <a:t>и называть части тела животного и человека;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называть насекомых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" name="Picture 14" descr="http://chstrana.detkin-club.ru/images/teachers/2_1-768x668_59db32450ad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31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74168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Художественно </a:t>
            </a:r>
            <a:r>
              <a:rPr lang="ru-RU" sz="2800" b="1" u="sng" dirty="0" smtClean="0">
                <a:solidFill>
                  <a:srgbClr val="7030A0"/>
                </a:solidFill>
              </a:rPr>
              <a:t>– эстетическое развитие: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правильно </a:t>
            </a:r>
            <a:r>
              <a:rPr lang="ru-RU" sz="2000" dirty="0" smtClean="0">
                <a:solidFill>
                  <a:srgbClr val="7030A0"/>
                </a:solidFill>
              </a:rPr>
              <a:t>передавать в рисунке форму, строение предметов, расположение частей, отношение по величине;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изображать </a:t>
            </a:r>
            <a:r>
              <a:rPr lang="ru-RU" sz="2000" dirty="0" smtClean="0">
                <a:solidFill>
                  <a:srgbClr val="7030A0"/>
                </a:solidFill>
              </a:rPr>
              <a:t>в одном рисунке несколько предметов, располагая их на одной линии, на всём листе, связывать их единым содержанием;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создавать </a:t>
            </a:r>
            <a:r>
              <a:rPr lang="ru-RU" sz="2000" dirty="0" smtClean="0">
                <a:solidFill>
                  <a:srgbClr val="7030A0"/>
                </a:solidFill>
              </a:rPr>
              <a:t>узоры на полосе, квадрате, </a:t>
            </a:r>
            <a:r>
              <a:rPr lang="ru-RU" sz="2000" dirty="0" smtClean="0">
                <a:solidFill>
                  <a:srgbClr val="7030A0"/>
                </a:solidFill>
              </a:rPr>
              <a:t>круге;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лепить </a:t>
            </a:r>
            <a:r>
              <a:rPr lang="ru-RU" sz="2000" dirty="0" smtClean="0">
                <a:solidFill>
                  <a:srgbClr val="7030A0"/>
                </a:solidFill>
              </a:rPr>
              <a:t>предметы, состоящие из нескольких частей;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правильно </a:t>
            </a:r>
            <a:r>
              <a:rPr lang="ru-RU" sz="2000" dirty="0" smtClean="0">
                <a:solidFill>
                  <a:srgbClr val="7030A0"/>
                </a:solidFill>
              </a:rPr>
              <a:t>держать ножницы и действовать ими;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раскладывать </a:t>
            </a:r>
            <a:r>
              <a:rPr lang="ru-RU" sz="2000" dirty="0" smtClean="0">
                <a:solidFill>
                  <a:srgbClr val="7030A0"/>
                </a:solidFill>
              </a:rPr>
              <a:t>и наклеивать предметы, состоящие из отдельных </a:t>
            </a:r>
            <a:r>
              <a:rPr lang="ru-RU" sz="2000" dirty="0" smtClean="0">
                <a:solidFill>
                  <a:srgbClr val="7030A0"/>
                </a:solidFill>
              </a:rPr>
              <a:t>частей.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pic>
        <p:nvPicPr>
          <p:cNvPr id="6" name="Picture 2" descr="https://image.jimcdn.com/app/cms/image/transf/none/path/s4b8b41c365737880/image/i78978c3916387d61/version/149249677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00" r="32000"/>
          <a:stretch>
            <a:fillRect/>
          </a:stretch>
        </p:blipFill>
        <p:spPr bwMode="auto">
          <a:xfrm>
            <a:off x="5148064" y="3645024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5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899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Социально – коммуникативное развитие: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уметь </a:t>
            </a:r>
            <a:r>
              <a:rPr lang="ru-RU" sz="2000" dirty="0" smtClean="0">
                <a:solidFill>
                  <a:srgbClr val="7030A0"/>
                </a:solidFill>
              </a:rPr>
              <a:t>договариваться с </a:t>
            </a:r>
            <a:r>
              <a:rPr lang="ru-RU" sz="2000" dirty="0" smtClean="0">
                <a:solidFill>
                  <a:srgbClr val="7030A0"/>
                </a:solidFill>
              </a:rPr>
              <a:t>детьми и распределять роли в </a:t>
            </a:r>
            <a:r>
              <a:rPr lang="ru-RU" sz="2000" dirty="0" smtClean="0">
                <a:solidFill>
                  <a:srgbClr val="7030A0"/>
                </a:solidFill>
              </a:rPr>
              <a:t>игре;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и</a:t>
            </a:r>
            <a:r>
              <a:rPr lang="ru-RU" sz="2000" dirty="0" smtClean="0">
                <a:solidFill>
                  <a:srgbClr val="7030A0"/>
                </a:solidFill>
              </a:rPr>
              <a:t>спользовать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«вежливые»</a:t>
            </a:r>
            <a:r>
              <a:rPr lang="ru-RU" sz="2000" dirty="0" smtClean="0">
                <a:solidFill>
                  <a:srgbClr val="7030A0"/>
                </a:solidFill>
              </a:rPr>
              <a:t> слова;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иметь </a:t>
            </a:r>
            <a:r>
              <a:rPr lang="ru-RU" sz="2000" dirty="0" smtClean="0">
                <a:solidFill>
                  <a:srgbClr val="7030A0"/>
                </a:solidFill>
              </a:rPr>
              <a:t>представление о работе своих </a:t>
            </a:r>
            <a:r>
              <a:rPr lang="ru-RU" sz="2000" b="1" dirty="0" smtClean="0">
                <a:solidFill>
                  <a:srgbClr val="7030A0"/>
                </a:solidFill>
              </a:rPr>
              <a:t>родителей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знать </a:t>
            </a:r>
            <a:r>
              <a:rPr lang="ru-RU" sz="2000" dirty="0" smtClean="0">
                <a:solidFill>
                  <a:srgbClr val="7030A0"/>
                </a:solidFill>
              </a:rPr>
              <a:t>название своей </a:t>
            </a:r>
            <a:r>
              <a:rPr lang="ru-RU" sz="2000" b="1" dirty="0" smtClean="0">
                <a:solidFill>
                  <a:srgbClr val="7030A0"/>
                </a:solidFill>
              </a:rPr>
              <a:t>Родины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знать </a:t>
            </a:r>
            <a:r>
              <a:rPr lang="ru-RU" sz="2000" dirty="0" smtClean="0">
                <a:solidFill>
                  <a:srgbClr val="7030A0"/>
                </a:solidFill>
              </a:rPr>
              <a:t>название </a:t>
            </a:r>
            <a:r>
              <a:rPr lang="ru-RU" sz="2000" dirty="0" smtClean="0">
                <a:solidFill>
                  <a:srgbClr val="7030A0"/>
                </a:solidFill>
              </a:rPr>
              <a:t>своего города, улицы;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Соблюдать элементарные правила организованного поведения в детском саду;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соблюдать </a:t>
            </a:r>
            <a:r>
              <a:rPr lang="ru-RU" sz="2000" dirty="0" smtClean="0">
                <a:solidFill>
                  <a:srgbClr val="7030A0"/>
                </a:solidFill>
              </a:rPr>
              <a:t>правила поведения на улице и в транспорте;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знать ПДД (улицу </a:t>
            </a:r>
            <a:r>
              <a:rPr lang="ru-RU" sz="2000" dirty="0" smtClean="0">
                <a:solidFill>
                  <a:srgbClr val="7030A0"/>
                </a:solidFill>
              </a:rPr>
              <a:t>переходят в специальных местах, переходить только на зелёный сигнал светофора);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ds68.detsad.tver.ru/wp-content/uploads/sites/64/2017/01/850_6e1974263a6556c8482e0f45e944f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7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304" y="260648"/>
            <a:ext cx="648072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Физическое развитие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ходить и </a:t>
            </a:r>
            <a:r>
              <a:rPr lang="ru-RU" sz="2000" dirty="0" smtClean="0">
                <a:solidFill>
                  <a:srgbClr val="7030A0"/>
                </a:solidFill>
              </a:rPr>
              <a:t>бегать, согласуя движения рук и ног;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-прыгать </a:t>
            </a:r>
            <a:r>
              <a:rPr lang="ru-RU" sz="2000" dirty="0" smtClean="0">
                <a:solidFill>
                  <a:srgbClr val="7030A0"/>
                </a:solidFill>
              </a:rPr>
              <a:t>на 2-х ногах на месте и с продвижением </a:t>
            </a:r>
            <a:r>
              <a:rPr lang="ru-RU" sz="2000" dirty="0" smtClean="0">
                <a:solidFill>
                  <a:srgbClr val="7030A0"/>
                </a:solidFill>
              </a:rPr>
              <a:t>вперед;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прыгать </a:t>
            </a:r>
            <a:r>
              <a:rPr lang="ru-RU" sz="2000" dirty="0" smtClean="0">
                <a:solidFill>
                  <a:srgbClr val="7030A0"/>
                </a:solidFill>
              </a:rPr>
              <a:t>в длину с места не менее 70 см;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брать</a:t>
            </a:r>
            <a:r>
              <a:rPr lang="ru-RU" sz="2000" dirty="0" smtClean="0">
                <a:solidFill>
                  <a:srgbClr val="7030A0"/>
                </a:solidFill>
              </a:rPr>
              <a:t>, держать, переносить, класть, катать, бросать мяч из-за головы, от груди;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лазать </a:t>
            </a:r>
            <a:r>
              <a:rPr lang="ru-RU" sz="2000" dirty="0" smtClean="0">
                <a:solidFill>
                  <a:srgbClr val="7030A0"/>
                </a:solidFill>
              </a:rPr>
              <a:t>по </a:t>
            </a:r>
            <a:r>
              <a:rPr lang="ru-RU" sz="2000" dirty="0" smtClean="0">
                <a:solidFill>
                  <a:srgbClr val="7030A0"/>
                </a:solidFill>
              </a:rPr>
              <a:t>лесенке, </a:t>
            </a:r>
            <a:r>
              <a:rPr lang="ru-RU" sz="2000" dirty="0" smtClean="0">
                <a:solidFill>
                  <a:srgbClr val="7030A0"/>
                </a:solidFill>
              </a:rPr>
              <a:t>гимнастической </a:t>
            </a:r>
            <a:r>
              <a:rPr lang="ru-RU" sz="2000" dirty="0" smtClean="0">
                <a:solidFill>
                  <a:srgbClr val="7030A0"/>
                </a:solidFill>
              </a:rPr>
              <a:t>стене;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строиться </a:t>
            </a:r>
            <a:r>
              <a:rPr lang="ru-RU" sz="2000" dirty="0" smtClean="0">
                <a:solidFill>
                  <a:srgbClr val="7030A0"/>
                </a:solidFill>
              </a:rPr>
              <a:t>в колонну по одному, парами, в круг, шеренгу;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кататься </a:t>
            </a:r>
            <a:r>
              <a:rPr lang="ru-RU" sz="2000" dirty="0" smtClean="0">
                <a:solidFill>
                  <a:srgbClr val="7030A0"/>
                </a:solidFill>
              </a:rPr>
              <a:t>на двухколёсном </a:t>
            </a:r>
            <a:r>
              <a:rPr lang="ru-RU" sz="2000" dirty="0" smtClean="0">
                <a:solidFill>
                  <a:srgbClr val="7030A0"/>
                </a:solidFill>
              </a:rPr>
              <a:t>велосипеде.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s://pylcynae-shat-dou20.edumsko.ru/uploads/3000/10389/persona/news/untitled_folder/.thumbs/depositphotos_49080315-stock-illustration-children-playing-a-ball.jpg?15027367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5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400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15</cp:lastModifiedBy>
  <cp:revision>29</cp:revision>
  <dcterms:created xsi:type="dcterms:W3CDTF">2018-01-28T07:52:33Z</dcterms:created>
  <dcterms:modified xsi:type="dcterms:W3CDTF">2022-09-20T12:01:29Z</dcterms:modified>
</cp:coreProperties>
</file>