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87" r:id="rId11"/>
    <p:sldId id="266" r:id="rId12"/>
    <p:sldId id="285" r:id="rId13"/>
    <p:sldId id="267" r:id="rId14"/>
    <p:sldId id="281" r:id="rId15"/>
    <p:sldId id="268" r:id="rId16"/>
    <p:sldId id="270" r:id="rId17"/>
    <p:sldId id="269" r:id="rId18"/>
    <p:sldId id="271" r:id="rId19"/>
    <p:sldId id="272" r:id="rId20"/>
    <p:sldId id="273" r:id="rId21"/>
    <p:sldId id="274" r:id="rId22"/>
    <p:sldId id="275" r:id="rId23"/>
    <p:sldId id="302" r:id="rId24"/>
    <p:sldId id="276" r:id="rId25"/>
    <p:sldId id="278" r:id="rId26"/>
    <p:sldId id="277" r:id="rId27"/>
    <p:sldId id="294" r:id="rId28"/>
    <p:sldId id="295" r:id="rId29"/>
    <p:sldId id="296" r:id="rId30"/>
    <p:sldId id="303" r:id="rId31"/>
    <p:sldId id="288" r:id="rId32"/>
    <p:sldId id="290" r:id="rId33"/>
    <p:sldId id="304" r:id="rId34"/>
    <p:sldId id="282" r:id="rId35"/>
    <p:sldId id="284" r:id="rId36"/>
    <p:sldId id="293" r:id="rId37"/>
    <p:sldId id="291" r:id="rId38"/>
    <p:sldId id="292" r:id="rId39"/>
    <p:sldId id="298" r:id="rId40"/>
    <p:sldId id="299" r:id="rId41"/>
    <p:sldId id="300" r:id="rId42"/>
    <p:sldId id="301" r:id="rId43"/>
    <p:sldId id="286" r:id="rId44"/>
    <p:sldId id="279" r:id="rId45"/>
    <p:sldId id="305" r:id="rId46"/>
    <p:sldId id="306" r:id="rId47"/>
    <p:sldId id="307" r:id="rId48"/>
    <p:sldId id="308" r:id="rId49"/>
    <p:sldId id="310" r:id="rId50"/>
    <p:sldId id="309" r:id="rId51"/>
    <p:sldId id="312" r:id="rId52"/>
    <p:sldId id="311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8AEF5-F624-4C7A-A883-B4DCD58BD09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910272-6595-4FD5-AA44-C47F68D760D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ГРАЖДАНСКИЕ ПРАВООТНОШЕНИЯ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A5798E-2FCD-48EA-9736-B1C0899A7F78}" type="parTrans" cxnId="{42DEE039-A3D8-485B-8A6A-DD1A218FC710}">
      <dgm:prSet/>
      <dgm:spPr/>
      <dgm:t>
        <a:bodyPr/>
        <a:lstStyle/>
        <a:p>
          <a:endParaRPr lang="ru-RU"/>
        </a:p>
      </dgm:t>
    </dgm:pt>
    <dgm:pt modelId="{B4C849F6-374D-40E8-8083-04193C73151A}" type="sibTrans" cxnId="{42DEE039-A3D8-485B-8A6A-DD1A218FC710}">
      <dgm:prSet/>
      <dgm:spPr/>
      <dgm:t>
        <a:bodyPr/>
        <a:lstStyle/>
        <a:p>
          <a:endParaRPr lang="ru-RU"/>
        </a:p>
      </dgm:t>
    </dgm:pt>
    <dgm:pt modelId="{C903FD69-41BB-4F0F-BF8C-61A45FC25813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ИМУЩЕСТВЕННЫЕ ОТНОШЕНИЯ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FEC23-D4E2-40EC-A2B1-54750DFC894F}" type="parTrans" cxnId="{7F76C766-7218-478B-A052-ABCB1E4BBD3B}">
      <dgm:prSet/>
      <dgm:spPr/>
      <dgm:t>
        <a:bodyPr/>
        <a:lstStyle/>
        <a:p>
          <a:endParaRPr lang="ru-RU"/>
        </a:p>
      </dgm:t>
    </dgm:pt>
    <dgm:pt modelId="{D46DA921-F62E-4A53-B053-E955B38CD4E5}" type="sibTrans" cxnId="{7F76C766-7218-478B-A052-ABCB1E4BBD3B}">
      <dgm:prSet/>
      <dgm:spPr/>
      <dgm:t>
        <a:bodyPr/>
        <a:lstStyle/>
        <a:p>
          <a:endParaRPr lang="ru-RU"/>
        </a:p>
      </dgm:t>
    </dgm:pt>
    <dgm:pt modelId="{2E521582-EB21-4A29-9012-8D25D23FE43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НЕИМУЩЕСТВЕННЫЕ ОТНОШЕНИЯ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D1AA9-A753-416F-9092-93DC5CD3CA2A}" type="parTrans" cxnId="{138B8449-6527-4D08-9194-1821C2AF7746}">
      <dgm:prSet/>
      <dgm:spPr/>
      <dgm:t>
        <a:bodyPr/>
        <a:lstStyle/>
        <a:p>
          <a:endParaRPr lang="ru-RU"/>
        </a:p>
      </dgm:t>
    </dgm:pt>
    <dgm:pt modelId="{0333DA2B-D3B1-4801-8DD5-1C08B9B19EBE}" type="sibTrans" cxnId="{138B8449-6527-4D08-9194-1821C2AF7746}">
      <dgm:prSet/>
      <dgm:spPr/>
      <dgm:t>
        <a:bodyPr/>
        <a:lstStyle/>
        <a:p>
          <a:endParaRPr lang="ru-RU"/>
        </a:p>
      </dgm:t>
    </dgm:pt>
    <dgm:pt modelId="{46082286-6273-4095-BEC5-D96A653D639A}" type="pres">
      <dgm:prSet presAssocID="{D218AEF5-F624-4C7A-A883-B4DCD58BD0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45F229-A04E-4B0B-AA6D-93906D4E80EA}" type="pres">
      <dgm:prSet presAssocID="{D0910272-6595-4FD5-AA44-C47F68D760DB}" presName="hierRoot1" presStyleCnt="0"/>
      <dgm:spPr/>
    </dgm:pt>
    <dgm:pt modelId="{E84026B4-66EB-4983-B0A3-D494328FD4FD}" type="pres">
      <dgm:prSet presAssocID="{D0910272-6595-4FD5-AA44-C47F68D760DB}" presName="composite" presStyleCnt="0"/>
      <dgm:spPr/>
    </dgm:pt>
    <dgm:pt modelId="{E7F7CD52-689B-4BF4-9F41-EC96DF0D9F4B}" type="pres">
      <dgm:prSet presAssocID="{D0910272-6595-4FD5-AA44-C47F68D760DB}" presName="background" presStyleLbl="node0" presStyleIdx="0" presStyleCnt="1"/>
      <dgm:spPr/>
    </dgm:pt>
    <dgm:pt modelId="{7EDC0515-1183-4B7D-AAED-578B6953BE74}" type="pres">
      <dgm:prSet presAssocID="{D0910272-6595-4FD5-AA44-C47F68D760DB}" presName="text" presStyleLbl="fgAcc0" presStyleIdx="0" presStyleCnt="1" custScaleX="138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262317-EAB8-430C-8FEB-BCF179777C4C}" type="pres">
      <dgm:prSet presAssocID="{D0910272-6595-4FD5-AA44-C47F68D760DB}" presName="hierChild2" presStyleCnt="0"/>
      <dgm:spPr/>
    </dgm:pt>
    <dgm:pt modelId="{B56E9C5F-8A34-4262-A552-E4106AAF4CD6}" type="pres">
      <dgm:prSet presAssocID="{839FEC23-D4E2-40EC-A2B1-54750DFC894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BDA2499-F59E-49BF-95E0-2ED9C525F069}" type="pres">
      <dgm:prSet presAssocID="{C903FD69-41BB-4F0F-BF8C-61A45FC25813}" presName="hierRoot2" presStyleCnt="0"/>
      <dgm:spPr/>
    </dgm:pt>
    <dgm:pt modelId="{42C25E23-BBF1-4485-A3AA-6B3709D1B89B}" type="pres">
      <dgm:prSet presAssocID="{C903FD69-41BB-4F0F-BF8C-61A45FC25813}" presName="composite2" presStyleCnt="0"/>
      <dgm:spPr/>
    </dgm:pt>
    <dgm:pt modelId="{1B5A7DAF-8F4D-42BA-BE3A-6144AEE0C341}" type="pres">
      <dgm:prSet presAssocID="{C903FD69-41BB-4F0F-BF8C-61A45FC25813}" presName="background2" presStyleLbl="node2" presStyleIdx="0" presStyleCnt="2"/>
      <dgm:spPr/>
    </dgm:pt>
    <dgm:pt modelId="{C45756DB-066F-4E11-9328-97716060934A}" type="pres">
      <dgm:prSet presAssocID="{C903FD69-41BB-4F0F-BF8C-61A45FC2581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B3E547-97BB-48D1-A6B3-A4BECCF021ED}" type="pres">
      <dgm:prSet presAssocID="{C903FD69-41BB-4F0F-BF8C-61A45FC25813}" presName="hierChild3" presStyleCnt="0"/>
      <dgm:spPr/>
    </dgm:pt>
    <dgm:pt modelId="{E67A26ED-DA37-4C81-A875-51B5547E91FE}" type="pres">
      <dgm:prSet presAssocID="{09BD1AA9-A753-416F-9092-93DC5CD3CA2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D91E2B3-1E3A-4DC6-AAAE-D240F1214060}" type="pres">
      <dgm:prSet presAssocID="{2E521582-EB21-4A29-9012-8D25D23FE43D}" presName="hierRoot2" presStyleCnt="0"/>
      <dgm:spPr/>
    </dgm:pt>
    <dgm:pt modelId="{7092AF1F-32C9-4528-AB83-8C87774AFD56}" type="pres">
      <dgm:prSet presAssocID="{2E521582-EB21-4A29-9012-8D25D23FE43D}" presName="composite2" presStyleCnt="0"/>
      <dgm:spPr/>
    </dgm:pt>
    <dgm:pt modelId="{44EFC51B-3F21-4335-95CA-81C8AB651047}" type="pres">
      <dgm:prSet presAssocID="{2E521582-EB21-4A29-9012-8D25D23FE43D}" presName="background2" presStyleLbl="node2" presStyleIdx="1" presStyleCnt="2"/>
      <dgm:spPr/>
    </dgm:pt>
    <dgm:pt modelId="{409E0E3B-8574-49F7-A537-23B9A050428C}" type="pres">
      <dgm:prSet presAssocID="{2E521582-EB21-4A29-9012-8D25D23FE43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5546E3-B67F-4CE7-B1E2-C08E36FB30DA}" type="pres">
      <dgm:prSet presAssocID="{2E521582-EB21-4A29-9012-8D25D23FE43D}" presName="hierChild3" presStyleCnt="0"/>
      <dgm:spPr/>
    </dgm:pt>
  </dgm:ptLst>
  <dgm:cxnLst>
    <dgm:cxn modelId="{756168F3-AE97-4AAF-B9B7-5C6645400B3D}" type="presOf" srcId="{D218AEF5-F624-4C7A-A883-B4DCD58BD097}" destId="{46082286-6273-4095-BEC5-D96A653D639A}" srcOrd="0" destOrd="0" presId="urn:microsoft.com/office/officeart/2005/8/layout/hierarchy1"/>
    <dgm:cxn modelId="{42DEE039-A3D8-485B-8A6A-DD1A218FC710}" srcId="{D218AEF5-F624-4C7A-A883-B4DCD58BD097}" destId="{D0910272-6595-4FD5-AA44-C47F68D760DB}" srcOrd="0" destOrd="0" parTransId="{93A5798E-2FCD-48EA-9736-B1C0899A7F78}" sibTransId="{B4C849F6-374D-40E8-8083-04193C73151A}"/>
    <dgm:cxn modelId="{E3156A9A-D740-4233-975D-0ABD6C1295DC}" type="presOf" srcId="{09BD1AA9-A753-416F-9092-93DC5CD3CA2A}" destId="{E67A26ED-DA37-4C81-A875-51B5547E91FE}" srcOrd="0" destOrd="0" presId="urn:microsoft.com/office/officeart/2005/8/layout/hierarchy1"/>
    <dgm:cxn modelId="{2EDF13DD-17B4-4488-AF86-10EDE0A66398}" type="presOf" srcId="{839FEC23-D4E2-40EC-A2B1-54750DFC894F}" destId="{B56E9C5F-8A34-4262-A552-E4106AAF4CD6}" srcOrd="0" destOrd="0" presId="urn:microsoft.com/office/officeart/2005/8/layout/hierarchy1"/>
    <dgm:cxn modelId="{7F76C766-7218-478B-A052-ABCB1E4BBD3B}" srcId="{D0910272-6595-4FD5-AA44-C47F68D760DB}" destId="{C903FD69-41BB-4F0F-BF8C-61A45FC25813}" srcOrd="0" destOrd="0" parTransId="{839FEC23-D4E2-40EC-A2B1-54750DFC894F}" sibTransId="{D46DA921-F62E-4A53-B053-E955B38CD4E5}"/>
    <dgm:cxn modelId="{2E5002F8-5DEC-4903-B849-11D22AB1BC8E}" type="presOf" srcId="{C903FD69-41BB-4F0F-BF8C-61A45FC25813}" destId="{C45756DB-066F-4E11-9328-97716060934A}" srcOrd="0" destOrd="0" presId="urn:microsoft.com/office/officeart/2005/8/layout/hierarchy1"/>
    <dgm:cxn modelId="{6E8AC919-C768-48B9-9E8C-C6426F0176E0}" type="presOf" srcId="{D0910272-6595-4FD5-AA44-C47F68D760DB}" destId="{7EDC0515-1183-4B7D-AAED-578B6953BE74}" srcOrd="0" destOrd="0" presId="urn:microsoft.com/office/officeart/2005/8/layout/hierarchy1"/>
    <dgm:cxn modelId="{A7BC5ED0-D72C-4387-863B-A794D22F7D12}" type="presOf" srcId="{2E521582-EB21-4A29-9012-8D25D23FE43D}" destId="{409E0E3B-8574-49F7-A537-23B9A050428C}" srcOrd="0" destOrd="0" presId="urn:microsoft.com/office/officeart/2005/8/layout/hierarchy1"/>
    <dgm:cxn modelId="{138B8449-6527-4D08-9194-1821C2AF7746}" srcId="{D0910272-6595-4FD5-AA44-C47F68D760DB}" destId="{2E521582-EB21-4A29-9012-8D25D23FE43D}" srcOrd="1" destOrd="0" parTransId="{09BD1AA9-A753-416F-9092-93DC5CD3CA2A}" sibTransId="{0333DA2B-D3B1-4801-8DD5-1C08B9B19EBE}"/>
    <dgm:cxn modelId="{1AC145C7-8A84-4D10-B05B-DA7092885AC2}" type="presParOf" srcId="{46082286-6273-4095-BEC5-D96A653D639A}" destId="{DB45F229-A04E-4B0B-AA6D-93906D4E80EA}" srcOrd="0" destOrd="0" presId="urn:microsoft.com/office/officeart/2005/8/layout/hierarchy1"/>
    <dgm:cxn modelId="{028724B3-C8E2-4D98-AD99-DB87B78FC3B3}" type="presParOf" srcId="{DB45F229-A04E-4B0B-AA6D-93906D4E80EA}" destId="{E84026B4-66EB-4983-B0A3-D494328FD4FD}" srcOrd="0" destOrd="0" presId="urn:microsoft.com/office/officeart/2005/8/layout/hierarchy1"/>
    <dgm:cxn modelId="{B6B5EBF9-0108-433B-8963-812E53E95448}" type="presParOf" srcId="{E84026B4-66EB-4983-B0A3-D494328FD4FD}" destId="{E7F7CD52-689B-4BF4-9F41-EC96DF0D9F4B}" srcOrd="0" destOrd="0" presId="urn:microsoft.com/office/officeart/2005/8/layout/hierarchy1"/>
    <dgm:cxn modelId="{943D36AC-AFC8-427C-9019-253F141DC30C}" type="presParOf" srcId="{E84026B4-66EB-4983-B0A3-D494328FD4FD}" destId="{7EDC0515-1183-4B7D-AAED-578B6953BE74}" srcOrd="1" destOrd="0" presId="urn:microsoft.com/office/officeart/2005/8/layout/hierarchy1"/>
    <dgm:cxn modelId="{9E25B798-C986-49A1-BC26-DEB15669EB43}" type="presParOf" srcId="{DB45F229-A04E-4B0B-AA6D-93906D4E80EA}" destId="{D8262317-EAB8-430C-8FEB-BCF179777C4C}" srcOrd="1" destOrd="0" presId="urn:microsoft.com/office/officeart/2005/8/layout/hierarchy1"/>
    <dgm:cxn modelId="{D384E3F1-4A7E-4A9F-B4DA-A2D461EB6D9C}" type="presParOf" srcId="{D8262317-EAB8-430C-8FEB-BCF179777C4C}" destId="{B56E9C5F-8A34-4262-A552-E4106AAF4CD6}" srcOrd="0" destOrd="0" presId="urn:microsoft.com/office/officeart/2005/8/layout/hierarchy1"/>
    <dgm:cxn modelId="{5E34C967-2125-4EDF-B194-B9E9ADE9A809}" type="presParOf" srcId="{D8262317-EAB8-430C-8FEB-BCF179777C4C}" destId="{2BDA2499-F59E-49BF-95E0-2ED9C525F069}" srcOrd="1" destOrd="0" presId="urn:microsoft.com/office/officeart/2005/8/layout/hierarchy1"/>
    <dgm:cxn modelId="{4966ECC0-E640-486E-BDB4-FACFA6D7D2D7}" type="presParOf" srcId="{2BDA2499-F59E-49BF-95E0-2ED9C525F069}" destId="{42C25E23-BBF1-4485-A3AA-6B3709D1B89B}" srcOrd="0" destOrd="0" presId="urn:microsoft.com/office/officeart/2005/8/layout/hierarchy1"/>
    <dgm:cxn modelId="{443D8448-2C14-47B1-B3D3-E45324BCE7FD}" type="presParOf" srcId="{42C25E23-BBF1-4485-A3AA-6B3709D1B89B}" destId="{1B5A7DAF-8F4D-42BA-BE3A-6144AEE0C341}" srcOrd="0" destOrd="0" presId="urn:microsoft.com/office/officeart/2005/8/layout/hierarchy1"/>
    <dgm:cxn modelId="{5377A2A4-E47B-495C-9D50-9FE8D5A8D6B3}" type="presParOf" srcId="{42C25E23-BBF1-4485-A3AA-6B3709D1B89B}" destId="{C45756DB-066F-4E11-9328-97716060934A}" srcOrd="1" destOrd="0" presId="urn:microsoft.com/office/officeart/2005/8/layout/hierarchy1"/>
    <dgm:cxn modelId="{6B2FC9C4-BF21-460B-99BD-DD09C18B0D9E}" type="presParOf" srcId="{2BDA2499-F59E-49BF-95E0-2ED9C525F069}" destId="{16B3E547-97BB-48D1-A6B3-A4BECCF021ED}" srcOrd="1" destOrd="0" presId="urn:microsoft.com/office/officeart/2005/8/layout/hierarchy1"/>
    <dgm:cxn modelId="{A133704F-9E7E-4D22-903D-C388B8356F96}" type="presParOf" srcId="{D8262317-EAB8-430C-8FEB-BCF179777C4C}" destId="{E67A26ED-DA37-4C81-A875-51B5547E91FE}" srcOrd="2" destOrd="0" presId="urn:microsoft.com/office/officeart/2005/8/layout/hierarchy1"/>
    <dgm:cxn modelId="{41D164DB-49C1-43D6-AEC9-784C9C937033}" type="presParOf" srcId="{D8262317-EAB8-430C-8FEB-BCF179777C4C}" destId="{FD91E2B3-1E3A-4DC6-AAAE-D240F1214060}" srcOrd="3" destOrd="0" presId="urn:microsoft.com/office/officeart/2005/8/layout/hierarchy1"/>
    <dgm:cxn modelId="{631B5ED3-E6D9-4262-A505-EA738F050488}" type="presParOf" srcId="{FD91E2B3-1E3A-4DC6-AAAE-D240F1214060}" destId="{7092AF1F-32C9-4528-AB83-8C87774AFD56}" srcOrd="0" destOrd="0" presId="urn:microsoft.com/office/officeart/2005/8/layout/hierarchy1"/>
    <dgm:cxn modelId="{C6FA00E1-EA7B-4E2C-9A02-A2005867D9D9}" type="presParOf" srcId="{7092AF1F-32C9-4528-AB83-8C87774AFD56}" destId="{44EFC51B-3F21-4335-95CA-81C8AB651047}" srcOrd="0" destOrd="0" presId="urn:microsoft.com/office/officeart/2005/8/layout/hierarchy1"/>
    <dgm:cxn modelId="{B235236E-A045-4A68-8D08-E42E1F32619B}" type="presParOf" srcId="{7092AF1F-32C9-4528-AB83-8C87774AFD56}" destId="{409E0E3B-8574-49F7-A537-23B9A050428C}" srcOrd="1" destOrd="0" presId="urn:microsoft.com/office/officeart/2005/8/layout/hierarchy1"/>
    <dgm:cxn modelId="{F4727073-B904-41F5-861E-5CE288D93685}" type="presParOf" srcId="{FD91E2B3-1E3A-4DC6-AAAE-D240F1214060}" destId="{585546E3-B67F-4CE7-B1E2-C08E36FB30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20324-6BD0-4F6C-8325-0F644F54D71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FF5DFED-BD5A-4CA8-911F-26D0CAFCE4A1}">
      <dgm:prSet phldrT="[Текст]" custT="1"/>
      <dgm:spPr>
        <a:solidFill>
          <a:schemeClr val="bg1"/>
        </a:solidFill>
        <a:ln w="38100">
          <a:solidFill>
            <a:schemeClr val="accent5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ФИЗИЧЕСКИЕ ЛИЦА(ГРАЖДАНЕ РФ,  ИНОСТРАНЦЫ, ЛИЦА БЕЗ ГРАЖДАНСТВА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DADF3-0A00-4185-8B8E-EEF63888A98D}" type="parTrans" cxnId="{B88BC543-80BE-45FF-93E3-2DB06F381CF3}">
      <dgm:prSet/>
      <dgm:spPr/>
      <dgm:t>
        <a:bodyPr/>
        <a:lstStyle/>
        <a:p>
          <a:endParaRPr lang="ru-RU"/>
        </a:p>
      </dgm:t>
    </dgm:pt>
    <dgm:pt modelId="{0FFC1CBC-5FE5-4C69-AB62-AF9DAA39ABB1}" type="sibTrans" cxnId="{B88BC543-80BE-45FF-93E3-2DB06F381CF3}">
      <dgm:prSet/>
      <dgm:spPr/>
      <dgm:t>
        <a:bodyPr/>
        <a:lstStyle/>
        <a:p>
          <a:endParaRPr lang="ru-RU"/>
        </a:p>
      </dgm:t>
    </dgm:pt>
    <dgm:pt modelId="{67BB43FC-961E-4413-8B47-8009BE2EB89B}">
      <dgm:prSet phldrT="[Текст]" custT="1"/>
      <dgm:spPr>
        <a:noFill/>
        <a:ln w="38100">
          <a:solidFill>
            <a:schemeClr val="accent5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ЮРИДИЧЕСКИЕ ЛИЦА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37392-3009-44CF-84AB-37126B22F24A}" type="parTrans" cxnId="{879C6975-118D-485B-B330-FF158BC8FF1F}">
      <dgm:prSet/>
      <dgm:spPr/>
      <dgm:t>
        <a:bodyPr/>
        <a:lstStyle/>
        <a:p>
          <a:endParaRPr lang="ru-RU"/>
        </a:p>
      </dgm:t>
    </dgm:pt>
    <dgm:pt modelId="{33E524D9-5BE0-4C6E-B498-D4F22864525F}" type="sibTrans" cxnId="{879C6975-118D-485B-B330-FF158BC8FF1F}">
      <dgm:prSet/>
      <dgm:spPr/>
      <dgm:t>
        <a:bodyPr/>
        <a:lstStyle/>
        <a:p>
          <a:endParaRPr lang="ru-RU"/>
        </a:p>
      </dgm:t>
    </dgm:pt>
    <dgm:pt modelId="{4F6FECF8-A183-45DB-9291-0AD9B74A1BE0}">
      <dgm:prSet phldrT="[Текст]" custT="1"/>
      <dgm:spPr>
        <a:solidFill>
          <a:schemeClr val="bg1"/>
        </a:solidFill>
        <a:ln w="38100">
          <a:solidFill>
            <a:schemeClr val="accent5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ГОСУДАРСТВО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ECEAE-46EF-4A5A-89EB-661DD0EFAE08}" type="parTrans" cxnId="{2B1EDB8A-5D24-4520-97BB-FC1623932C9C}">
      <dgm:prSet/>
      <dgm:spPr/>
      <dgm:t>
        <a:bodyPr/>
        <a:lstStyle/>
        <a:p>
          <a:endParaRPr lang="ru-RU"/>
        </a:p>
      </dgm:t>
    </dgm:pt>
    <dgm:pt modelId="{D2927305-7E65-452D-A240-6DC390D3919A}" type="sibTrans" cxnId="{2B1EDB8A-5D24-4520-97BB-FC1623932C9C}">
      <dgm:prSet/>
      <dgm:spPr/>
      <dgm:t>
        <a:bodyPr/>
        <a:lstStyle/>
        <a:p>
          <a:endParaRPr lang="ru-RU"/>
        </a:p>
      </dgm:t>
    </dgm:pt>
    <dgm:pt modelId="{FFCAE8B6-9E43-48F9-B0D1-D099763E1E29}" type="pres">
      <dgm:prSet presAssocID="{2F920324-6BD0-4F6C-8325-0F644F54D71A}" presName="Name0" presStyleCnt="0">
        <dgm:presLayoutVars>
          <dgm:dir/>
          <dgm:resizeHandles val="exact"/>
        </dgm:presLayoutVars>
      </dgm:prSet>
      <dgm:spPr/>
    </dgm:pt>
    <dgm:pt modelId="{17CD038C-3EB0-404A-8FAB-3295921BC06E}" type="pres">
      <dgm:prSet presAssocID="{5FF5DFED-BD5A-4CA8-911F-26D0CAFCE4A1}" presName="node" presStyleLbl="node1" presStyleIdx="0" presStyleCnt="3" custScaleX="148437" custScaleY="127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A9307-F857-4DBA-90F6-C7B45FF99BA6}" type="pres">
      <dgm:prSet presAssocID="{0FFC1CBC-5FE5-4C69-AB62-AF9DAA39ABB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F783783-2CFF-4AE0-8726-D4BA8C1BEF69}" type="pres">
      <dgm:prSet presAssocID="{0FFC1CBC-5FE5-4C69-AB62-AF9DAA39ABB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DF0AEFD-909A-4621-AEC4-000826960750}" type="pres">
      <dgm:prSet presAssocID="{67BB43FC-961E-4413-8B47-8009BE2EB89B}" presName="node" presStyleLbl="node1" presStyleIdx="1" presStyleCnt="3" custScaleX="127713" custScaleY="125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9DB59-6DA0-43AE-AFF1-962E9E7EE0F0}" type="pres">
      <dgm:prSet presAssocID="{33E524D9-5BE0-4C6E-B498-D4F22864525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E45696E-A25E-49C7-8540-E12D2D54BAAC}" type="pres">
      <dgm:prSet presAssocID="{33E524D9-5BE0-4C6E-B498-D4F22864525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CB9C159-511C-4F65-951B-CB7776387A8C}" type="pres">
      <dgm:prSet presAssocID="{4F6FECF8-A183-45DB-9291-0AD9B74A1BE0}" presName="node" presStyleLbl="node1" presStyleIdx="2" presStyleCnt="3" custScaleX="120552" custLinFactNeighborX="-6270" custLinFactNeighborY="5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AC8FC-C966-4532-90E8-FC06865F7CDC}" type="presOf" srcId="{33E524D9-5BE0-4C6E-B498-D4F22864525F}" destId="{19C9DB59-6DA0-43AE-AFF1-962E9E7EE0F0}" srcOrd="0" destOrd="0" presId="urn:microsoft.com/office/officeart/2005/8/layout/process1"/>
    <dgm:cxn modelId="{B88BC543-80BE-45FF-93E3-2DB06F381CF3}" srcId="{2F920324-6BD0-4F6C-8325-0F644F54D71A}" destId="{5FF5DFED-BD5A-4CA8-911F-26D0CAFCE4A1}" srcOrd="0" destOrd="0" parTransId="{989DADF3-0A00-4185-8B8E-EEF63888A98D}" sibTransId="{0FFC1CBC-5FE5-4C69-AB62-AF9DAA39ABB1}"/>
    <dgm:cxn modelId="{23CD0275-C9EF-4AA0-8692-068FAA59B8F4}" type="presOf" srcId="{67BB43FC-961E-4413-8B47-8009BE2EB89B}" destId="{5DF0AEFD-909A-4621-AEC4-000826960750}" srcOrd="0" destOrd="0" presId="urn:microsoft.com/office/officeart/2005/8/layout/process1"/>
    <dgm:cxn modelId="{172431E9-B82C-47B5-83A1-71822EDCC3AD}" type="presOf" srcId="{33E524D9-5BE0-4C6E-B498-D4F22864525F}" destId="{2E45696E-A25E-49C7-8540-E12D2D54BAAC}" srcOrd="1" destOrd="0" presId="urn:microsoft.com/office/officeart/2005/8/layout/process1"/>
    <dgm:cxn modelId="{5D71EE59-79FD-499A-8F66-BC198537BAAF}" type="presOf" srcId="{5FF5DFED-BD5A-4CA8-911F-26D0CAFCE4A1}" destId="{17CD038C-3EB0-404A-8FAB-3295921BC06E}" srcOrd="0" destOrd="0" presId="urn:microsoft.com/office/officeart/2005/8/layout/process1"/>
    <dgm:cxn modelId="{879C6975-118D-485B-B330-FF158BC8FF1F}" srcId="{2F920324-6BD0-4F6C-8325-0F644F54D71A}" destId="{67BB43FC-961E-4413-8B47-8009BE2EB89B}" srcOrd="1" destOrd="0" parTransId="{86237392-3009-44CF-84AB-37126B22F24A}" sibTransId="{33E524D9-5BE0-4C6E-B498-D4F22864525F}"/>
    <dgm:cxn modelId="{93194D7A-C676-41D1-9296-2E467AEE540A}" type="presOf" srcId="{2F920324-6BD0-4F6C-8325-0F644F54D71A}" destId="{FFCAE8B6-9E43-48F9-B0D1-D099763E1E29}" srcOrd="0" destOrd="0" presId="urn:microsoft.com/office/officeart/2005/8/layout/process1"/>
    <dgm:cxn modelId="{24162E0B-CC6C-4B20-BD09-BB9B532E7512}" type="presOf" srcId="{0FFC1CBC-5FE5-4C69-AB62-AF9DAA39ABB1}" destId="{1E8A9307-F857-4DBA-90F6-C7B45FF99BA6}" srcOrd="0" destOrd="0" presId="urn:microsoft.com/office/officeart/2005/8/layout/process1"/>
    <dgm:cxn modelId="{2B1EDB8A-5D24-4520-97BB-FC1623932C9C}" srcId="{2F920324-6BD0-4F6C-8325-0F644F54D71A}" destId="{4F6FECF8-A183-45DB-9291-0AD9B74A1BE0}" srcOrd="2" destOrd="0" parTransId="{71DECEAE-46EF-4A5A-89EB-661DD0EFAE08}" sibTransId="{D2927305-7E65-452D-A240-6DC390D3919A}"/>
    <dgm:cxn modelId="{3AB0CEA6-C937-48F7-B75C-F297327177A8}" type="presOf" srcId="{0FFC1CBC-5FE5-4C69-AB62-AF9DAA39ABB1}" destId="{8F783783-2CFF-4AE0-8726-D4BA8C1BEF69}" srcOrd="1" destOrd="0" presId="urn:microsoft.com/office/officeart/2005/8/layout/process1"/>
    <dgm:cxn modelId="{548525D1-51A3-41B4-9430-F35D88214F1F}" type="presOf" srcId="{4F6FECF8-A183-45DB-9291-0AD9B74A1BE0}" destId="{8CB9C159-511C-4F65-951B-CB7776387A8C}" srcOrd="0" destOrd="0" presId="urn:microsoft.com/office/officeart/2005/8/layout/process1"/>
    <dgm:cxn modelId="{154A154E-C015-40E0-9704-0F69AEB38ED1}" type="presParOf" srcId="{FFCAE8B6-9E43-48F9-B0D1-D099763E1E29}" destId="{17CD038C-3EB0-404A-8FAB-3295921BC06E}" srcOrd="0" destOrd="0" presId="urn:microsoft.com/office/officeart/2005/8/layout/process1"/>
    <dgm:cxn modelId="{7E86341E-5C08-406E-9A64-321E134DB6DE}" type="presParOf" srcId="{FFCAE8B6-9E43-48F9-B0D1-D099763E1E29}" destId="{1E8A9307-F857-4DBA-90F6-C7B45FF99BA6}" srcOrd="1" destOrd="0" presId="urn:microsoft.com/office/officeart/2005/8/layout/process1"/>
    <dgm:cxn modelId="{030F8063-A1A6-423D-9C7F-AA52B192D5DE}" type="presParOf" srcId="{1E8A9307-F857-4DBA-90F6-C7B45FF99BA6}" destId="{8F783783-2CFF-4AE0-8726-D4BA8C1BEF69}" srcOrd="0" destOrd="0" presId="urn:microsoft.com/office/officeart/2005/8/layout/process1"/>
    <dgm:cxn modelId="{E0614D56-EB74-4731-866C-57CDFEED8805}" type="presParOf" srcId="{FFCAE8B6-9E43-48F9-B0D1-D099763E1E29}" destId="{5DF0AEFD-909A-4621-AEC4-000826960750}" srcOrd="2" destOrd="0" presId="urn:microsoft.com/office/officeart/2005/8/layout/process1"/>
    <dgm:cxn modelId="{41AFD312-C7C9-434D-9088-2FFAA3C39E88}" type="presParOf" srcId="{FFCAE8B6-9E43-48F9-B0D1-D099763E1E29}" destId="{19C9DB59-6DA0-43AE-AFF1-962E9E7EE0F0}" srcOrd="3" destOrd="0" presId="urn:microsoft.com/office/officeart/2005/8/layout/process1"/>
    <dgm:cxn modelId="{03FFF013-9CE2-45E6-AE27-AAF24EBF6968}" type="presParOf" srcId="{19C9DB59-6DA0-43AE-AFF1-962E9E7EE0F0}" destId="{2E45696E-A25E-49C7-8540-E12D2D54BAAC}" srcOrd="0" destOrd="0" presId="urn:microsoft.com/office/officeart/2005/8/layout/process1"/>
    <dgm:cxn modelId="{FA303EDA-9EE5-4E89-BB77-2AC151038C64}" type="presParOf" srcId="{FFCAE8B6-9E43-48F9-B0D1-D099763E1E29}" destId="{8CB9C159-511C-4F65-951B-CB7776387A8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431D76-511B-4928-9B8B-8980DB8CDFF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E7086-8F10-46FC-95E7-CB7D63862864}">
      <dgm:prSet phldrT="[Текст]" custT="1"/>
      <dgm:spPr>
        <a:solidFill>
          <a:schemeClr val="bg1"/>
        </a:solidFill>
        <a:ln w="38100">
          <a:solidFill>
            <a:schemeClr val="accent5"/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ПРАВОСУБЪЕКТНОСТЬ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F02D91-11C0-4C32-A014-5F1C73F79375}" type="parTrans" cxnId="{34D91577-036A-4801-9934-FD229796BBD3}">
      <dgm:prSet/>
      <dgm:spPr/>
      <dgm:t>
        <a:bodyPr/>
        <a:lstStyle/>
        <a:p>
          <a:endParaRPr lang="ru-RU"/>
        </a:p>
      </dgm:t>
    </dgm:pt>
    <dgm:pt modelId="{C90E44D4-AB2A-43CA-AE71-6119430ED9CF}" type="sibTrans" cxnId="{34D91577-036A-4801-9934-FD229796BBD3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998453F2-FA25-42CC-8A6A-B9137495E751}">
      <dgm:prSet phldrT="[Текст]" custT="1"/>
      <dgm:spPr>
        <a:solidFill>
          <a:schemeClr val="bg1"/>
        </a:solidFill>
        <a:ln w="38100">
          <a:solidFill>
            <a:schemeClr val="accent5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ПРАВОСПОСОБНОСТЬ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7D045-251F-43A5-8F1B-3914C012A75A}" type="parTrans" cxnId="{365B8A87-16CD-4C33-BDCC-A96B78D3914B}">
      <dgm:prSet/>
      <dgm:spPr/>
      <dgm:t>
        <a:bodyPr/>
        <a:lstStyle/>
        <a:p>
          <a:endParaRPr lang="ru-RU"/>
        </a:p>
      </dgm:t>
    </dgm:pt>
    <dgm:pt modelId="{82C6E910-8E0C-4E28-89BC-4D6FA647A453}" type="sibTrans" cxnId="{365B8A87-16CD-4C33-BDCC-A96B78D3914B}">
      <dgm:prSet/>
      <dgm:spPr>
        <a:solidFill>
          <a:schemeClr val="bg2"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ru-RU"/>
        </a:p>
      </dgm:t>
    </dgm:pt>
    <dgm:pt modelId="{84861764-10EE-4E63-BCB6-2C4CD17541E8}">
      <dgm:prSet phldrT="[Текст]" custT="1"/>
      <dgm:spPr>
        <a:solidFill>
          <a:schemeClr val="bg1"/>
        </a:solidFill>
        <a:ln>
          <a:solidFill>
            <a:schemeClr val="accent5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ДЕЕСПОСОБНОСТЬ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936BA-5C7B-49F5-9738-5E39DB7EC422}" type="parTrans" cxnId="{6BB676C0-849F-43F5-B5ED-C04036B195F5}">
      <dgm:prSet/>
      <dgm:spPr/>
      <dgm:t>
        <a:bodyPr/>
        <a:lstStyle/>
        <a:p>
          <a:endParaRPr lang="ru-RU"/>
        </a:p>
      </dgm:t>
    </dgm:pt>
    <dgm:pt modelId="{93814AF8-DCFA-493F-8452-60C31A0C079D}" type="sibTrans" cxnId="{6BB676C0-849F-43F5-B5ED-C04036B195F5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6B9CE9BB-3B63-4F42-A047-4405E3BBF115}">
      <dgm:prSet phldrT="[Текст]" custT="1"/>
      <dgm:spPr>
        <a:solidFill>
          <a:schemeClr val="bg1"/>
        </a:solidFill>
        <a:ln w="38100">
          <a:solidFill>
            <a:schemeClr val="accent5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ДЕЛИКТОСПОСОБНОСТЬ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483F2-9F3E-49AB-83FC-9414DDD409B5}" type="parTrans" cxnId="{7593F6E7-BC61-40C9-AAEB-8EE00B421226}">
      <dgm:prSet/>
      <dgm:spPr/>
      <dgm:t>
        <a:bodyPr/>
        <a:lstStyle/>
        <a:p>
          <a:endParaRPr lang="ru-RU"/>
        </a:p>
      </dgm:t>
    </dgm:pt>
    <dgm:pt modelId="{885B2206-898D-4A7F-A1AA-52FD7A53B392}" type="sibTrans" cxnId="{7593F6E7-BC61-40C9-AAEB-8EE00B421226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A595AE90-F2AA-4714-8014-9777ED8CDC7F}" type="pres">
      <dgm:prSet presAssocID="{B6431D76-511B-4928-9B8B-8980DB8CDF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27E543-FE7E-402F-9E3B-9CCF2B1AF6F4}" type="pres">
      <dgm:prSet presAssocID="{D73E7086-8F10-46FC-95E7-CB7D63862864}" presName="hierRoot1" presStyleCnt="0">
        <dgm:presLayoutVars>
          <dgm:hierBranch val="init"/>
        </dgm:presLayoutVars>
      </dgm:prSet>
      <dgm:spPr/>
    </dgm:pt>
    <dgm:pt modelId="{B1D55F16-26C8-455E-898D-4B4BF92B054A}" type="pres">
      <dgm:prSet presAssocID="{D73E7086-8F10-46FC-95E7-CB7D63862864}" presName="rootComposite1" presStyleCnt="0"/>
      <dgm:spPr/>
    </dgm:pt>
    <dgm:pt modelId="{5256A257-72BF-4669-B7A8-7E877C1E3D5F}" type="pres">
      <dgm:prSet presAssocID="{D73E7086-8F10-46FC-95E7-CB7D63862864}" presName="rootText1" presStyleLbl="node0" presStyleIdx="0" presStyleCnt="1" custScaleX="407663" custLinFactNeighborX="-17746" custLinFactNeighborY="-3272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B247DC9-CC4C-493D-A89C-31D871A96917}" type="pres">
      <dgm:prSet presAssocID="{D73E7086-8F10-46FC-95E7-CB7D63862864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2E605C1-E296-4A3E-8665-0D9821FDF189}" type="pres">
      <dgm:prSet presAssocID="{D73E7086-8F10-46FC-95E7-CB7D63862864}" presName="rootConnector1" presStyleLbl="node1" presStyleIdx="0" presStyleCnt="3"/>
      <dgm:spPr/>
      <dgm:t>
        <a:bodyPr/>
        <a:lstStyle/>
        <a:p>
          <a:endParaRPr lang="ru-RU"/>
        </a:p>
      </dgm:t>
    </dgm:pt>
    <dgm:pt modelId="{FF78ACE7-E067-469F-8B7D-CFABE9960FEE}" type="pres">
      <dgm:prSet presAssocID="{D73E7086-8F10-46FC-95E7-CB7D63862864}" presName="hierChild2" presStyleCnt="0"/>
      <dgm:spPr/>
    </dgm:pt>
    <dgm:pt modelId="{648B813E-DD89-4387-93C8-1EC0B60DB17C}" type="pres">
      <dgm:prSet presAssocID="{A977D045-251F-43A5-8F1B-3914C012A75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F85E080-D812-4890-A8F6-A0E5D09DCB00}" type="pres">
      <dgm:prSet presAssocID="{998453F2-FA25-42CC-8A6A-B9137495E751}" presName="hierRoot2" presStyleCnt="0">
        <dgm:presLayoutVars>
          <dgm:hierBranch val="init"/>
        </dgm:presLayoutVars>
      </dgm:prSet>
      <dgm:spPr/>
    </dgm:pt>
    <dgm:pt modelId="{9B681CD3-5188-409A-B17B-28EA13029F45}" type="pres">
      <dgm:prSet presAssocID="{998453F2-FA25-42CC-8A6A-B9137495E751}" presName="rootComposite" presStyleCnt="0"/>
      <dgm:spPr/>
    </dgm:pt>
    <dgm:pt modelId="{CF6A672E-DD52-4D4A-ADF5-026BE45DB2E6}" type="pres">
      <dgm:prSet presAssocID="{998453F2-FA25-42CC-8A6A-B9137495E751}" presName="rootText" presStyleLbl="node1" presStyleIdx="0" presStyleCnt="3" custScaleX="13782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A34C909-11FC-4197-80B4-B00B6B533BE8}" type="pres">
      <dgm:prSet presAssocID="{998453F2-FA25-42CC-8A6A-B9137495E751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5EA8BC0-23AD-4254-B661-7760E2680B05}" type="pres">
      <dgm:prSet presAssocID="{998453F2-FA25-42CC-8A6A-B9137495E751}" presName="rootConnector" presStyleLbl="node2" presStyleIdx="0" presStyleCnt="0"/>
      <dgm:spPr/>
      <dgm:t>
        <a:bodyPr/>
        <a:lstStyle/>
        <a:p>
          <a:endParaRPr lang="ru-RU"/>
        </a:p>
      </dgm:t>
    </dgm:pt>
    <dgm:pt modelId="{64D81CC8-22F7-460F-919E-44C757626CA9}" type="pres">
      <dgm:prSet presAssocID="{998453F2-FA25-42CC-8A6A-B9137495E751}" presName="hierChild4" presStyleCnt="0"/>
      <dgm:spPr/>
    </dgm:pt>
    <dgm:pt modelId="{359AEE76-D2D3-4773-9B8B-08DD00434D67}" type="pres">
      <dgm:prSet presAssocID="{998453F2-FA25-42CC-8A6A-B9137495E751}" presName="hierChild5" presStyleCnt="0"/>
      <dgm:spPr/>
    </dgm:pt>
    <dgm:pt modelId="{7CB1B0B7-9DD8-431C-9C15-18B0B978591F}" type="pres">
      <dgm:prSet presAssocID="{5E6936BA-5C7B-49F5-9738-5E39DB7EC42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66D9821-2F2A-46FB-9828-A4D8B7FCD8D2}" type="pres">
      <dgm:prSet presAssocID="{84861764-10EE-4E63-BCB6-2C4CD17541E8}" presName="hierRoot2" presStyleCnt="0">
        <dgm:presLayoutVars>
          <dgm:hierBranch val="init"/>
        </dgm:presLayoutVars>
      </dgm:prSet>
      <dgm:spPr/>
    </dgm:pt>
    <dgm:pt modelId="{A05A8B26-D6C5-4D8E-952A-D88C92EA21E8}" type="pres">
      <dgm:prSet presAssocID="{84861764-10EE-4E63-BCB6-2C4CD17541E8}" presName="rootComposite" presStyleCnt="0"/>
      <dgm:spPr/>
    </dgm:pt>
    <dgm:pt modelId="{49273CF0-4195-42BD-876E-00B405B4C8C1}" type="pres">
      <dgm:prSet presAssocID="{84861764-10EE-4E63-BCB6-2C4CD17541E8}" presName="rootText" presStyleLbl="node1" presStyleIdx="1" presStyleCnt="3" custScaleX="173596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587CF2C-6752-45CF-9E3F-E6518E6FECC0}" type="pres">
      <dgm:prSet presAssocID="{84861764-10EE-4E63-BCB6-2C4CD17541E8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2AA8BD0-50D5-4CB2-A3F0-C2FA8B9F53D2}" type="pres">
      <dgm:prSet presAssocID="{84861764-10EE-4E63-BCB6-2C4CD17541E8}" presName="rootConnector" presStyleLbl="node2" presStyleIdx="0" presStyleCnt="0"/>
      <dgm:spPr/>
      <dgm:t>
        <a:bodyPr/>
        <a:lstStyle/>
        <a:p>
          <a:endParaRPr lang="ru-RU"/>
        </a:p>
      </dgm:t>
    </dgm:pt>
    <dgm:pt modelId="{A6BE7D1B-7B62-4DAC-88E1-15CBE76C3B3F}" type="pres">
      <dgm:prSet presAssocID="{84861764-10EE-4E63-BCB6-2C4CD17541E8}" presName="hierChild4" presStyleCnt="0"/>
      <dgm:spPr/>
    </dgm:pt>
    <dgm:pt modelId="{61DCDE8D-F86A-47E3-9D51-166C69625182}" type="pres">
      <dgm:prSet presAssocID="{84861764-10EE-4E63-BCB6-2C4CD17541E8}" presName="hierChild5" presStyleCnt="0"/>
      <dgm:spPr/>
    </dgm:pt>
    <dgm:pt modelId="{BEF51C27-7C5B-43ED-A382-4FD275E93324}" type="pres">
      <dgm:prSet presAssocID="{D77483F2-9F3E-49AB-83FC-9414DDD409B5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B0DC97A-FF1B-49A5-A776-E8F75BB566CA}" type="pres">
      <dgm:prSet presAssocID="{6B9CE9BB-3B63-4F42-A047-4405E3BBF115}" presName="hierRoot2" presStyleCnt="0">
        <dgm:presLayoutVars>
          <dgm:hierBranch val="init"/>
        </dgm:presLayoutVars>
      </dgm:prSet>
      <dgm:spPr/>
    </dgm:pt>
    <dgm:pt modelId="{E43377CC-F4ED-4FFB-B4BF-5FB602381AA5}" type="pres">
      <dgm:prSet presAssocID="{6B9CE9BB-3B63-4F42-A047-4405E3BBF115}" presName="rootComposite" presStyleCnt="0"/>
      <dgm:spPr/>
    </dgm:pt>
    <dgm:pt modelId="{E18F6E2D-9482-428A-95DB-6320841BD9DA}" type="pres">
      <dgm:prSet presAssocID="{6B9CE9BB-3B63-4F42-A047-4405E3BBF115}" presName="rootText" presStyleLbl="node1" presStyleIdx="2" presStyleCnt="3" custScaleX="14904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ECF854A-9BF3-4DC3-BF20-147ABD3EEE12}" type="pres">
      <dgm:prSet presAssocID="{6B9CE9BB-3B63-4F42-A047-4405E3BBF115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F95B0DA-6AE7-45E4-BF48-402EF286632C}" type="pres">
      <dgm:prSet presAssocID="{6B9CE9BB-3B63-4F42-A047-4405E3BBF115}" presName="rootConnector" presStyleLbl="node2" presStyleIdx="0" presStyleCnt="0"/>
      <dgm:spPr/>
      <dgm:t>
        <a:bodyPr/>
        <a:lstStyle/>
        <a:p>
          <a:endParaRPr lang="ru-RU"/>
        </a:p>
      </dgm:t>
    </dgm:pt>
    <dgm:pt modelId="{21B1F593-7D39-417C-9789-2ABD1B183A1B}" type="pres">
      <dgm:prSet presAssocID="{6B9CE9BB-3B63-4F42-A047-4405E3BBF115}" presName="hierChild4" presStyleCnt="0"/>
      <dgm:spPr/>
    </dgm:pt>
    <dgm:pt modelId="{B898A79C-70E1-4B14-B31D-E7C093ED2D28}" type="pres">
      <dgm:prSet presAssocID="{6B9CE9BB-3B63-4F42-A047-4405E3BBF115}" presName="hierChild5" presStyleCnt="0"/>
      <dgm:spPr/>
    </dgm:pt>
    <dgm:pt modelId="{D27DC328-DA43-40E7-8914-6F4A52EF0B55}" type="pres">
      <dgm:prSet presAssocID="{D73E7086-8F10-46FC-95E7-CB7D63862864}" presName="hierChild3" presStyleCnt="0"/>
      <dgm:spPr/>
    </dgm:pt>
  </dgm:ptLst>
  <dgm:cxnLst>
    <dgm:cxn modelId="{C78D6589-CA3A-457E-BD33-669721905EE3}" type="presOf" srcId="{C90E44D4-AB2A-43CA-AE71-6119430ED9CF}" destId="{9B247DC9-CC4C-493D-A89C-31D871A96917}" srcOrd="0" destOrd="0" presId="urn:microsoft.com/office/officeart/2008/layout/NameandTitleOrganizationalChart"/>
    <dgm:cxn modelId="{7593F6E7-BC61-40C9-AAEB-8EE00B421226}" srcId="{D73E7086-8F10-46FC-95E7-CB7D63862864}" destId="{6B9CE9BB-3B63-4F42-A047-4405E3BBF115}" srcOrd="2" destOrd="0" parTransId="{D77483F2-9F3E-49AB-83FC-9414DDD409B5}" sibTransId="{885B2206-898D-4A7F-A1AA-52FD7A53B392}"/>
    <dgm:cxn modelId="{0C6F154C-1D22-4D1C-850D-FE383D7A8C42}" type="presOf" srcId="{82C6E910-8E0C-4E28-89BC-4D6FA647A453}" destId="{5A34C909-11FC-4197-80B4-B00B6B533BE8}" srcOrd="0" destOrd="0" presId="urn:microsoft.com/office/officeart/2008/layout/NameandTitleOrganizationalChart"/>
    <dgm:cxn modelId="{365B8A87-16CD-4C33-BDCC-A96B78D3914B}" srcId="{D73E7086-8F10-46FC-95E7-CB7D63862864}" destId="{998453F2-FA25-42CC-8A6A-B9137495E751}" srcOrd="0" destOrd="0" parTransId="{A977D045-251F-43A5-8F1B-3914C012A75A}" sibTransId="{82C6E910-8E0C-4E28-89BC-4D6FA647A453}"/>
    <dgm:cxn modelId="{7FFA5235-0379-4D2F-89F0-90589E24D4E6}" type="presOf" srcId="{998453F2-FA25-42CC-8A6A-B9137495E751}" destId="{CF6A672E-DD52-4D4A-ADF5-026BE45DB2E6}" srcOrd="0" destOrd="0" presId="urn:microsoft.com/office/officeart/2008/layout/NameandTitleOrganizationalChart"/>
    <dgm:cxn modelId="{43C124D2-6EBE-4440-BA77-A08279907BB9}" type="presOf" srcId="{D73E7086-8F10-46FC-95E7-CB7D63862864}" destId="{42E605C1-E296-4A3E-8665-0D9821FDF189}" srcOrd="1" destOrd="0" presId="urn:microsoft.com/office/officeart/2008/layout/NameandTitleOrganizationalChart"/>
    <dgm:cxn modelId="{17DEA6F8-4AF2-4CC3-9A59-75E961DB6416}" type="presOf" srcId="{5E6936BA-5C7B-49F5-9738-5E39DB7EC422}" destId="{7CB1B0B7-9DD8-431C-9C15-18B0B978591F}" srcOrd="0" destOrd="0" presId="urn:microsoft.com/office/officeart/2008/layout/NameandTitleOrganizationalChart"/>
    <dgm:cxn modelId="{95947FA0-7613-41F9-A9F0-661BE1827403}" type="presOf" srcId="{A977D045-251F-43A5-8F1B-3914C012A75A}" destId="{648B813E-DD89-4387-93C8-1EC0B60DB17C}" srcOrd="0" destOrd="0" presId="urn:microsoft.com/office/officeart/2008/layout/NameandTitleOrganizationalChart"/>
    <dgm:cxn modelId="{6BB676C0-849F-43F5-B5ED-C04036B195F5}" srcId="{D73E7086-8F10-46FC-95E7-CB7D63862864}" destId="{84861764-10EE-4E63-BCB6-2C4CD17541E8}" srcOrd="1" destOrd="0" parTransId="{5E6936BA-5C7B-49F5-9738-5E39DB7EC422}" sibTransId="{93814AF8-DCFA-493F-8452-60C31A0C079D}"/>
    <dgm:cxn modelId="{7B0165C6-31A5-4DA1-A225-393263ED176A}" type="presOf" srcId="{D73E7086-8F10-46FC-95E7-CB7D63862864}" destId="{5256A257-72BF-4669-B7A8-7E877C1E3D5F}" srcOrd="0" destOrd="0" presId="urn:microsoft.com/office/officeart/2008/layout/NameandTitleOrganizationalChart"/>
    <dgm:cxn modelId="{21050FEC-D1DD-48C2-9096-F83D2B57B8A2}" type="presOf" srcId="{93814AF8-DCFA-493F-8452-60C31A0C079D}" destId="{2587CF2C-6752-45CF-9E3F-E6518E6FECC0}" srcOrd="0" destOrd="0" presId="urn:microsoft.com/office/officeart/2008/layout/NameandTitleOrganizationalChart"/>
    <dgm:cxn modelId="{FAFEC949-257B-4FCD-B334-FCFACC6344D8}" type="presOf" srcId="{6B9CE9BB-3B63-4F42-A047-4405E3BBF115}" destId="{1F95B0DA-6AE7-45E4-BF48-402EF286632C}" srcOrd="1" destOrd="0" presId="urn:microsoft.com/office/officeart/2008/layout/NameandTitleOrganizationalChart"/>
    <dgm:cxn modelId="{044FFAB2-8A86-4CEB-A281-BFE6C476465B}" type="presOf" srcId="{998453F2-FA25-42CC-8A6A-B9137495E751}" destId="{45EA8BC0-23AD-4254-B661-7760E2680B05}" srcOrd="1" destOrd="0" presId="urn:microsoft.com/office/officeart/2008/layout/NameandTitleOrganizationalChart"/>
    <dgm:cxn modelId="{66D19A83-59C2-4772-8CB1-121F6ED670B7}" type="presOf" srcId="{885B2206-898D-4A7F-A1AA-52FD7A53B392}" destId="{FECF854A-9BF3-4DC3-BF20-147ABD3EEE12}" srcOrd="0" destOrd="0" presId="urn:microsoft.com/office/officeart/2008/layout/NameandTitleOrganizationalChart"/>
    <dgm:cxn modelId="{A5BA82E2-E504-4AFD-A07F-3A4F5166915E}" type="presOf" srcId="{6B9CE9BB-3B63-4F42-A047-4405E3BBF115}" destId="{E18F6E2D-9482-428A-95DB-6320841BD9DA}" srcOrd="0" destOrd="0" presId="urn:microsoft.com/office/officeart/2008/layout/NameandTitleOrganizationalChart"/>
    <dgm:cxn modelId="{C53FF638-0DCC-4156-A64D-7DE851CDE8E1}" type="presOf" srcId="{B6431D76-511B-4928-9B8B-8980DB8CDFFA}" destId="{A595AE90-F2AA-4714-8014-9777ED8CDC7F}" srcOrd="0" destOrd="0" presId="urn:microsoft.com/office/officeart/2008/layout/NameandTitleOrganizationalChart"/>
    <dgm:cxn modelId="{382B7F3A-BF64-4A65-B299-4164F657A403}" type="presOf" srcId="{84861764-10EE-4E63-BCB6-2C4CD17541E8}" destId="{49273CF0-4195-42BD-876E-00B405B4C8C1}" srcOrd="0" destOrd="0" presId="urn:microsoft.com/office/officeart/2008/layout/NameandTitleOrganizationalChart"/>
    <dgm:cxn modelId="{16C2F0C9-6426-4941-93B6-3610E9082CFA}" type="presOf" srcId="{84861764-10EE-4E63-BCB6-2C4CD17541E8}" destId="{A2AA8BD0-50D5-4CB2-A3F0-C2FA8B9F53D2}" srcOrd="1" destOrd="0" presId="urn:microsoft.com/office/officeart/2008/layout/NameandTitleOrganizationalChart"/>
    <dgm:cxn modelId="{79E2B554-4225-4439-BE0D-83C09905FB57}" type="presOf" srcId="{D77483F2-9F3E-49AB-83FC-9414DDD409B5}" destId="{BEF51C27-7C5B-43ED-A382-4FD275E93324}" srcOrd="0" destOrd="0" presId="urn:microsoft.com/office/officeart/2008/layout/NameandTitleOrganizationalChart"/>
    <dgm:cxn modelId="{34D91577-036A-4801-9934-FD229796BBD3}" srcId="{B6431D76-511B-4928-9B8B-8980DB8CDFFA}" destId="{D73E7086-8F10-46FC-95E7-CB7D63862864}" srcOrd="0" destOrd="0" parTransId="{F3F02D91-11C0-4C32-A014-5F1C73F79375}" sibTransId="{C90E44D4-AB2A-43CA-AE71-6119430ED9CF}"/>
    <dgm:cxn modelId="{ADE4F187-94E9-455F-B1C0-71B9BC85E7CC}" type="presParOf" srcId="{A595AE90-F2AA-4714-8014-9777ED8CDC7F}" destId="{8F27E543-FE7E-402F-9E3B-9CCF2B1AF6F4}" srcOrd="0" destOrd="0" presId="urn:microsoft.com/office/officeart/2008/layout/NameandTitleOrganizationalChart"/>
    <dgm:cxn modelId="{C2C83F2A-C153-434D-87F5-B3E0F0736B39}" type="presParOf" srcId="{8F27E543-FE7E-402F-9E3B-9CCF2B1AF6F4}" destId="{B1D55F16-26C8-455E-898D-4B4BF92B054A}" srcOrd="0" destOrd="0" presId="urn:microsoft.com/office/officeart/2008/layout/NameandTitleOrganizationalChart"/>
    <dgm:cxn modelId="{842390B7-95C8-4866-8A81-03865B11F0D5}" type="presParOf" srcId="{B1D55F16-26C8-455E-898D-4B4BF92B054A}" destId="{5256A257-72BF-4669-B7A8-7E877C1E3D5F}" srcOrd="0" destOrd="0" presId="urn:microsoft.com/office/officeart/2008/layout/NameandTitleOrganizationalChart"/>
    <dgm:cxn modelId="{9CA93444-88D9-4FA1-AD5F-24EC5F7C67E5}" type="presParOf" srcId="{B1D55F16-26C8-455E-898D-4B4BF92B054A}" destId="{9B247DC9-CC4C-493D-A89C-31D871A96917}" srcOrd="1" destOrd="0" presId="urn:microsoft.com/office/officeart/2008/layout/NameandTitleOrganizationalChart"/>
    <dgm:cxn modelId="{B43034AE-13F0-4F27-A07C-A9F842770436}" type="presParOf" srcId="{B1D55F16-26C8-455E-898D-4B4BF92B054A}" destId="{42E605C1-E296-4A3E-8665-0D9821FDF189}" srcOrd="2" destOrd="0" presId="urn:microsoft.com/office/officeart/2008/layout/NameandTitleOrganizationalChart"/>
    <dgm:cxn modelId="{2963F4C9-FC13-47CE-8D11-F3FF50F14C58}" type="presParOf" srcId="{8F27E543-FE7E-402F-9E3B-9CCF2B1AF6F4}" destId="{FF78ACE7-E067-469F-8B7D-CFABE9960FEE}" srcOrd="1" destOrd="0" presId="urn:microsoft.com/office/officeart/2008/layout/NameandTitleOrganizationalChart"/>
    <dgm:cxn modelId="{D1FA706A-89BF-47FC-BF6E-3B9E52DF3D44}" type="presParOf" srcId="{FF78ACE7-E067-469F-8B7D-CFABE9960FEE}" destId="{648B813E-DD89-4387-93C8-1EC0B60DB17C}" srcOrd="0" destOrd="0" presId="urn:microsoft.com/office/officeart/2008/layout/NameandTitleOrganizationalChart"/>
    <dgm:cxn modelId="{AD1C0A6C-252E-4DBD-AA76-1B6E4AC4C143}" type="presParOf" srcId="{FF78ACE7-E067-469F-8B7D-CFABE9960FEE}" destId="{FF85E080-D812-4890-A8F6-A0E5D09DCB00}" srcOrd="1" destOrd="0" presId="urn:microsoft.com/office/officeart/2008/layout/NameandTitleOrganizationalChart"/>
    <dgm:cxn modelId="{9DBE87D5-08F5-4163-BE8A-460503623DEE}" type="presParOf" srcId="{FF85E080-D812-4890-A8F6-A0E5D09DCB00}" destId="{9B681CD3-5188-409A-B17B-28EA13029F45}" srcOrd="0" destOrd="0" presId="urn:microsoft.com/office/officeart/2008/layout/NameandTitleOrganizationalChart"/>
    <dgm:cxn modelId="{5054DAF2-CB90-4DB8-A83D-EA96CEC384F1}" type="presParOf" srcId="{9B681CD3-5188-409A-B17B-28EA13029F45}" destId="{CF6A672E-DD52-4D4A-ADF5-026BE45DB2E6}" srcOrd="0" destOrd="0" presId="urn:microsoft.com/office/officeart/2008/layout/NameandTitleOrganizationalChart"/>
    <dgm:cxn modelId="{CDF24DC2-5D0B-4FD0-BCBD-42605ABEF84E}" type="presParOf" srcId="{9B681CD3-5188-409A-B17B-28EA13029F45}" destId="{5A34C909-11FC-4197-80B4-B00B6B533BE8}" srcOrd="1" destOrd="0" presId="urn:microsoft.com/office/officeart/2008/layout/NameandTitleOrganizationalChart"/>
    <dgm:cxn modelId="{FAC881F4-5430-4509-88A4-9B3BE97323D2}" type="presParOf" srcId="{9B681CD3-5188-409A-B17B-28EA13029F45}" destId="{45EA8BC0-23AD-4254-B661-7760E2680B05}" srcOrd="2" destOrd="0" presId="urn:microsoft.com/office/officeart/2008/layout/NameandTitleOrganizationalChart"/>
    <dgm:cxn modelId="{4CED00CA-7BE1-44FF-8FE2-6550515B53CE}" type="presParOf" srcId="{FF85E080-D812-4890-A8F6-A0E5D09DCB00}" destId="{64D81CC8-22F7-460F-919E-44C757626CA9}" srcOrd="1" destOrd="0" presId="urn:microsoft.com/office/officeart/2008/layout/NameandTitleOrganizationalChart"/>
    <dgm:cxn modelId="{5368523C-451E-427C-91B7-A0DDE0A7F03F}" type="presParOf" srcId="{FF85E080-D812-4890-A8F6-A0E5D09DCB00}" destId="{359AEE76-D2D3-4773-9B8B-08DD00434D67}" srcOrd="2" destOrd="0" presId="urn:microsoft.com/office/officeart/2008/layout/NameandTitleOrganizationalChart"/>
    <dgm:cxn modelId="{A02DBA5D-548E-46B8-97B9-96709172E611}" type="presParOf" srcId="{FF78ACE7-E067-469F-8B7D-CFABE9960FEE}" destId="{7CB1B0B7-9DD8-431C-9C15-18B0B978591F}" srcOrd="2" destOrd="0" presId="urn:microsoft.com/office/officeart/2008/layout/NameandTitleOrganizationalChart"/>
    <dgm:cxn modelId="{FCDB31CB-0AB9-40A1-BB8F-DA1759D72298}" type="presParOf" srcId="{FF78ACE7-E067-469F-8B7D-CFABE9960FEE}" destId="{666D9821-2F2A-46FB-9828-A4D8B7FCD8D2}" srcOrd="3" destOrd="0" presId="urn:microsoft.com/office/officeart/2008/layout/NameandTitleOrganizationalChart"/>
    <dgm:cxn modelId="{14A75A7F-02B6-4825-B320-3C2E480DA28F}" type="presParOf" srcId="{666D9821-2F2A-46FB-9828-A4D8B7FCD8D2}" destId="{A05A8B26-D6C5-4D8E-952A-D88C92EA21E8}" srcOrd="0" destOrd="0" presId="urn:microsoft.com/office/officeart/2008/layout/NameandTitleOrganizationalChart"/>
    <dgm:cxn modelId="{9096325C-EAC4-46AC-9EBF-0FF85473C809}" type="presParOf" srcId="{A05A8B26-D6C5-4D8E-952A-D88C92EA21E8}" destId="{49273CF0-4195-42BD-876E-00B405B4C8C1}" srcOrd="0" destOrd="0" presId="urn:microsoft.com/office/officeart/2008/layout/NameandTitleOrganizationalChart"/>
    <dgm:cxn modelId="{F7E7BFF6-6B94-4218-A4CB-ECDED033D201}" type="presParOf" srcId="{A05A8B26-D6C5-4D8E-952A-D88C92EA21E8}" destId="{2587CF2C-6752-45CF-9E3F-E6518E6FECC0}" srcOrd="1" destOrd="0" presId="urn:microsoft.com/office/officeart/2008/layout/NameandTitleOrganizationalChart"/>
    <dgm:cxn modelId="{0965ED0D-B63B-4C04-9410-2363ED013FA1}" type="presParOf" srcId="{A05A8B26-D6C5-4D8E-952A-D88C92EA21E8}" destId="{A2AA8BD0-50D5-4CB2-A3F0-C2FA8B9F53D2}" srcOrd="2" destOrd="0" presId="urn:microsoft.com/office/officeart/2008/layout/NameandTitleOrganizationalChart"/>
    <dgm:cxn modelId="{6BD6E2BF-E8E6-4822-9010-93FAFD8D793C}" type="presParOf" srcId="{666D9821-2F2A-46FB-9828-A4D8B7FCD8D2}" destId="{A6BE7D1B-7B62-4DAC-88E1-15CBE76C3B3F}" srcOrd="1" destOrd="0" presId="urn:microsoft.com/office/officeart/2008/layout/NameandTitleOrganizationalChart"/>
    <dgm:cxn modelId="{F09619A8-E10B-4EF4-BAF1-9828850CC970}" type="presParOf" srcId="{666D9821-2F2A-46FB-9828-A4D8B7FCD8D2}" destId="{61DCDE8D-F86A-47E3-9D51-166C69625182}" srcOrd="2" destOrd="0" presId="urn:microsoft.com/office/officeart/2008/layout/NameandTitleOrganizationalChart"/>
    <dgm:cxn modelId="{EE561153-75A6-4791-A62B-350F06602EBE}" type="presParOf" srcId="{FF78ACE7-E067-469F-8B7D-CFABE9960FEE}" destId="{BEF51C27-7C5B-43ED-A382-4FD275E93324}" srcOrd="4" destOrd="0" presId="urn:microsoft.com/office/officeart/2008/layout/NameandTitleOrganizationalChart"/>
    <dgm:cxn modelId="{F813EEA3-E2FE-4B74-89B9-5C33A39DF521}" type="presParOf" srcId="{FF78ACE7-E067-469F-8B7D-CFABE9960FEE}" destId="{5B0DC97A-FF1B-49A5-A776-E8F75BB566CA}" srcOrd="5" destOrd="0" presId="urn:microsoft.com/office/officeart/2008/layout/NameandTitleOrganizationalChart"/>
    <dgm:cxn modelId="{1CADB4F9-B7C6-4A87-8F35-ADDC3C19FF08}" type="presParOf" srcId="{5B0DC97A-FF1B-49A5-A776-E8F75BB566CA}" destId="{E43377CC-F4ED-4FFB-B4BF-5FB602381AA5}" srcOrd="0" destOrd="0" presId="urn:microsoft.com/office/officeart/2008/layout/NameandTitleOrganizationalChart"/>
    <dgm:cxn modelId="{027816C9-DAAF-43F3-9B20-815205A27D6C}" type="presParOf" srcId="{E43377CC-F4ED-4FFB-B4BF-5FB602381AA5}" destId="{E18F6E2D-9482-428A-95DB-6320841BD9DA}" srcOrd="0" destOrd="0" presId="urn:microsoft.com/office/officeart/2008/layout/NameandTitleOrganizationalChart"/>
    <dgm:cxn modelId="{BF0C3E9E-2844-490D-BA57-AFF193A8BDCC}" type="presParOf" srcId="{E43377CC-F4ED-4FFB-B4BF-5FB602381AA5}" destId="{FECF854A-9BF3-4DC3-BF20-147ABD3EEE12}" srcOrd="1" destOrd="0" presId="urn:microsoft.com/office/officeart/2008/layout/NameandTitleOrganizationalChart"/>
    <dgm:cxn modelId="{134F41E4-B011-44D7-BD04-7F1AABAC4939}" type="presParOf" srcId="{E43377CC-F4ED-4FFB-B4BF-5FB602381AA5}" destId="{1F95B0DA-6AE7-45E4-BF48-402EF286632C}" srcOrd="2" destOrd="0" presId="urn:microsoft.com/office/officeart/2008/layout/NameandTitleOrganizationalChart"/>
    <dgm:cxn modelId="{84232721-B7D4-4663-8396-E328DAA02E72}" type="presParOf" srcId="{5B0DC97A-FF1B-49A5-A776-E8F75BB566CA}" destId="{21B1F593-7D39-417C-9789-2ABD1B183A1B}" srcOrd="1" destOrd="0" presId="urn:microsoft.com/office/officeart/2008/layout/NameandTitleOrganizationalChart"/>
    <dgm:cxn modelId="{62AA15BB-29B5-4BC2-A9D9-3E4BC401E986}" type="presParOf" srcId="{5B0DC97A-FF1B-49A5-A776-E8F75BB566CA}" destId="{B898A79C-70E1-4B14-B31D-E7C093ED2D28}" srcOrd="2" destOrd="0" presId="urn:microsoft.com/office/officeart/2008/layout/NameandTitleOrganizationalChart"/>
    <dgm:cxn modelId="{31E12E25-7A54-4E67-8EC9-1F30B74C700B}" type="presParOf" srcId="{8F27E543-FE7E-402F-9E3B-9CCF2B1AF6F4}" destId="{D27DC328-DA43-40E7-8914-6F4A52EF0B5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B5A0E4-7E2A-4754-8A13-07EDC344BF70}" type="doc">
      <dgm:prSet loTypeId="urn:microsoft.com/office/officeart/2005/8/layout/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27B8AF3-4402-4A93-A01F-1661F17FAFA2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Наследники первой очереди </a:t>
          </a:r>
          <a:r>
            <a:rPr lang="ru-RU" dirty="0" smtClean="0"/>
            <a:t>- дети, супруг, родители наследователя;</a:t>
          </a:r>
          <a:endParaRPr lang="ru-RU" dirty="0"/>
        </a:p>
      </dgm:t>
    </dgm:pt>
    <dgm:pt modelId="{E36A029C-F5BB-48A5-98FC-19DB33290845}" type="parTrans" cxnId="{6AF0A953-DD40-4F44-84C8-7E6BC8683622}">
      <dgm:prSet/>
      <dgm:spPr/>
      <dgm:t>
        <a:bodyPr/>
        <a:lstStyle/>
        <a:p>
          <a:endParaRPr lang="ru-RU"/>
        </a:p>
      </dgm:t>
    </dgm:pt>
    <dgm:pt modelId="{8D6B05BC-3776-4E84-80DC-FA31DB20B4D9}" type="sibTrans" cxnId="{6AF0A953-DD40-4F44-84C8-7E6BC8683622}">
      <dgm:prSet/>
      <dgm:spPr/>
      <dgm:t>
        <a:bodyPr/>
        <a:lstStyle/>
        <a:p>
          <a:endParaRPr lang="ru-RU"/>
        </a:p>
      </dgm:t>
    </dgm:pt>
    <dgm:pt modelId="{453832A8-882A-440F-B400-978D910F7430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Наследники второй очереди </a:t>
          </a:r>
          <a:r>
            <a:rPr lang="ru-RU" dirty="0" smtClean="0"/>
            <a:t>- бабушка, дедушка, братья и сёстры наследователя, эти наследники призываются в случае отсутствия наследников первой очереди.</a:t>
          </a:r>
          <a:endParaRPr lang="ru-RU" dirty="0"/>
        </a:p>
      </dgm:t>
    </dgm:pt>
    <dgm:pt modelId="{31214407-EE28-4F06-BD88-D38546D8B3A4}" type="parTrans" cxnId="{79105D11-66A7-43B5-B536-BABE0E361BEB}">
      <dgm:prSet/>
      <dgm:spPr/>
      <dgm:t>
        <a:bodyPr/>
        <a:lstStyle/>
        <a:p>
          <a:endParaRPr lang="ru-RU"/>
        </a:p>
      </dgm:t>
    </dgm:pt>
    <dgm:pt modelId="{FC14005A-B345-4F0B-903A-D1E9664D5ABA}" type="sibTrans" cxnId="{79105D11-66A7-43B5-B536-BABE0E361BEB}">
      <dgm:prSet/>
      <dgm:spPr/>
      <dgm:t>
        <a:bodyPr/>
        <a:lstStyle/>
        <a:p>
          <a:endParaRPr lang="ru-RU"/>
        </a:p>
      </dgm:t>
    </dgm:pt>
    <dgm:pt modelId="{D960ADF7-21BE-49AC-8E23-E42EE9E6AFE8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Наследники третьей очереди </a:t>
          </a:r>
          <a:r>
            <a:rPr lang="ru-RU" dirty="0" smtClean="0"/>
            <a:t>- дяди и тети наследодателя, эти наследники призываются в случае отсутствия наследников второй очереди. </a:t>
          </a:r>
          <a:endParaRPr lang="ru-RU" dirty="0"/>
        </a:p>
      </dgm:t>
    </dgm:pt>
    <dgm:pt modelId="{08CD5986-1162-4743-9D03-D181CACB90AE}" type="parTrans" cxnId="{3D8BA945-097A-4BA6-86DB-1D811885909A}">
      <dgm:prSet/>
      <dgm:spPr/>
      <dgm:t>
        <a:bodyPr/>
        <a:lstStyle/>
        <a:p>
          <a:endParaRPr lang="ru-RU"/>
        </a:p>
      </dgm:t>
    </dgm:pt>
    <dgm:pt modelId="{9BDC045C-10D8-480F-83AA-A07AB09BC50D}" type="sibTrans" cxnId="{3D8BA945-097A-4BA6-86DB-1D811885909A}">
      <dgm:prSet/>
      <dgm:spPr/>
      <dgm:t>
        <a:bodyPr/>
        <a:lstStyle/>
        <a:p>
          <a:endParaRPr lang="ru-RU"/>
        </a:p>
      </dgm:t>
    </dgm:pt>
    <dgm:pt modelId="{2D0E014C-F28D-4F59-9B96-DA9744C0ECB2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Наследники четвёртой очереди </a:t>
          </a:r>
          <a:r>
            <a:rPr lang="ru-RU" dirty="0" smtClean="0"/>
            <a:t>- прадедушки и прабабушки наследодателя, эти наследники призываются в случае отсутствия наследников третьей очереди.</a:t>
          </a:r>
          <a:endParaRPr lang="ru-RU" dirty="0"/>
        </a:p>
      </dgm:t>
    </dgm:pt>
    <dgm:pt modelId="{439088BD-306A-43DA-A9BF-B3B7D9781FF2}" type="parTrans" cxnId="{FABFF256-69AB-4ACC-A6CD-F704DE0059B1}">
      <dgm:prSet/>
      <dgm:spPr/>
      <dgm:t>
        <a:bodyPr/>
        <a:lstStyle/>
        <a:p>
          <a:endParaRPr lang="ru-RU"/>
        </a:p>
      </dgm:t>
    </dgm:pt>
    <dgm:pt modelId="{4ED6DE0B-19A7-4F53-A965-5F60CB0482FF}" type="sibTrans" cxnId="{FABFF256-69AB-4ACC-A6CD-F704DE0059B1}">
      <dgm:prSet/>
      <dgm:spPr/>
      <dgm:t>
        <a:bodyPr/>
        <a:lstStyle/>
        <a:p>
          <a:endParaRPr lang="ru-RU"/>
        </a:p>
      </dgm:t>
    </dgm:pt>
    <dgm:pt modelId="{3DF86188-9AD2-499F-86FF-EED163347054}" type="pres">
      <dgm:prSet presAssocID="{09B5A0E4-7E2A-4754-8A13-07EDC344BF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DAABA-3DBE-40E3-B3DB-4354C4D9A7F4}" type="pres">
      <dgm:prSet presAssocID="{2D0E014C-F28D-4F59-9B96-DA9744C0ECB2}" presName="boxAndChildren" presStyleCnt="0"/>
      <dgm:spPr/>
    </dgm:pt>
    <dgm:pt modelId="{CD6A7B10-637B-4BAE-9BF2-C94D1E6AB002}" type="pres">
      <dgm:prSet presAssocID="{2D0E014C-F28D-4F59-9B96-DA9744C0ECB2}" presName="parentTextBox" presStyleLbl="node1" presStyleIdx="0" presStyleCnt="4"/>
      <dgm:spPr/>
      <dgm:t>
        <a:bodyPr/>
        <a:lstStyle/>
        <a:p>
          <a:endParaRPr lang="ru-RU"/>
        </a:p>
      </dgm:t>
    </dgm:pt>
    <dgm:pt modelId="{0BCF6413-2DDA-415F-91B5-0C1783D895C5}" type="pres">
      <dgm:prSet presAssocID="{9BDC045C-10D8-480F-83AA-A07AB09BC50D}" presName="sp" presStyleCnt="0"/>
      <dgm:spPr/>
    </dgm:pt>
    <dgm:pt modelId="{A4F768C8-9DFD-4758-BFE3-1D7C00D1D260}" type="pres">
      <dgm:prSet presAssocID="{D960ADF7-21BE-49AC-8E23-E42EE9E6AFE8}" presName="arrowAndChildren" presStyleCnt="0"/>
      <dgm:spPr/>
    </dgm:pt>
    <dgm:pt modelId="{4C06FE88-B51E-49D1-87F4-10C7A2BC77DD}" type="pres">
      <dgm:prSet presAssocID="{D960ADF7-21BE-49AC-8E23-E42EE9E6AFE8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00AC4F2F-A90E-4454-BCC4-47FE4DE175D3}" type="pres">
      <dgm:prSet presAssocID="{FC14005A-B345-4F0B-903A-D1E9664D5ABA}" presName="sp" presStyleCnt="0"/>
      <dgm:spPr/>
    </dgm:pt>
    <dgm:pt modelId="{AB5125D8-281C-49C9-800B-3DE71CF8FD7E}" type="pres">
      <dgm:prSet presAssocID="{453832A8-882A-440F-B400-978D910F7430}" presName="arrowAndChildren" presStyleCnt="0"/>
      <dgm:spPr/>
    </dgm:pt>
    <dgm:pt modelId="{8365BDD2-11AF-486C-86B4-2A162001F038}" type="pres">
      <dgm:prSet presAssocID="{453832A8-882A-440F-B400-978D910F7430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A26B4747-E2E3-4D83-998B-6F2387CAC612}" type="pres">
      <dgm:prSet presAssocID="{8D6B05BC-3776-4E84-80DC-FA31DB20B4D9}" presName="sp" presStyleCnt="0"/>
      <dgm:spPr/>
    </dgm:pt>
    <dgm:pt modelId="{06D112D0-69BA-4447-B3D2-F03E792D522F}" type="pres">
      <dgm:prSet presAssocID="{327B8AF3-4402-4A93-A01F-1661F17FAFA2}" presName="arrowAndChildren" presStyleCnt="0"/>
      <dgm:spPr/>
    </dgm:pt>
    <dgm:pt modelId="{A1796C64-4FB4-4374-8324-0BB2C943B86F}" type="pres">
      <dgm:prSet presAssocID="{327B8AF3-4402-4A93-A01F-1661F17FAFA2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A0FDE640-4D69-4694-A5AD-8A6330FB29E4}" type="presOf" srcId="{453832A8-882A-440F-B400-978D910F7430}" destId="{8365BDD2-11AF-486C-86B4-2A162001F038}" srcOrd="0" destOrd="0" presId="urn:microsoft.com/office/officeart/2005/8/layout/process4"/>
    <dgm:cxn modelId="{5CCCC3D6-CD51-465F-9333-BEFA5E06064D}" type="presOf" srcId="{D960ADF7-21BE-49AC-8E23-E42EE9E6AFE8}" destId="{4C06FE88-B51E-49D1-87F4-10C7A2BC77DD}" srcOrd="0" destOrd="0" presId="urn:microsoft.com/office/officeart/2005/8/layout/process4"/>
    <dgm:cxn modelId="{3D8BA945-097A-4BA6-86DB-1D811885909A}" srcId="{09B5A0E4-7E2A-4754-8A13-07EDC344BF70}" destId="{D960ADF7-21BE-49AC-8E23-E42EE9E6AFE8}" srcOrd="2" destOrd="0" parTransId="{08CD5986-1162-4743-9D03-D181CACB90AE}" sibTransId="{9BDC045C-10D8-480F-83AA-A07AB09BC50D}"/>
    <dgm:cxn modelId="{8A70246B-47DF-4597-9C1D-A3BD39D5D206}" type="presOf" srcId="{09B5A0E4-7E2A-4754-8A13-07EDC344BF70}" destId="{3DF86188-9AD2-499F-86FF-EED163347054}" srcOrd="0" destOrd="0" presId="urn:microsoft.com/office/officeart/2005/8/layout/process4"/>
    <dgm:cxn modelId="{FABFF256-69AB-4ACC-A6CD-F704DE0059B1}" srcId="{09B5A0E4-7E2A-4754-8A13-07EDC344BF70}" destId="{2D0E014C-F28D-4F59-9B96-DA9744C0ECB2}" srcOrd="3" destOrd="0" parTransId="{439088BD-306A-43DA-A9BF-B3B7D9781FF2}" sibTransId="{4ED6DE0B-19A7-4F53-A965-5F60CB0482FF}"/>
    <dgm:cxn modelId="{C9CB784B-0636-4E6D-9236-0976C334CECF}" type="presOf" srcId="{2D0E014C-F28D-4F59-9B96-DA9744C0ECB2}" destId="{CD6A7B10-637B-4BAE-9BF2-C94D1E6AB002}" srcOrd="0" destOrd="0" presId="urn:microsoft.com/office/officeart/2005/8/layout/process4"/>
    <dgm:cxn modelId="{2C3A2138-E611-430F-A9F5-390815F789A5}" type="presOf" srcId="{327B8AF3-4402-4A93-A01F-1661F17FAFA2}" destId="{A1796C64-4FB4-4374-8324-0BB2C943B86F}" srcOrd="0" destOrd="0" presId="urn:microsoft.com/office/officeart/2005/8/layout/process4"/>
    <dgm:cxn modelId="{6AF0A953-DD40-4F44-84C8-7E6BC8683622}" srcId="{09B5A0E4-7E2A-4754-8A13-07EDC344BF70}" destId="{327B8AF3-4402-4A93-A01F-1661F17FAFA2}" srcOrd="0" destOrd="0" parTransId="{E36A029C-F5BB-48A5-98FC-19DB33290845}" sibTransId="{8D6B05BC-3776-4E84-80DC-FA31DB20B4D9}"/>
    <dgm:cxn modelId="{79105D11-66A7-43B5-B536-BABE0E361BEB}" srcId="{09B5A0E4-7E2A-4754-8A13-07EDC344BF70}" destId="{453832A8-882A-440F-B400-978D910F7430}" srcOrd="1" destOrd="0" parTransId="{31214407-EE28-4F06-BD88-D38546D8B3A4}" sibTransId="{FC14005A-B345-4F0B-903A-D1E9664D5ABA}"/>
    <dgm:cxn modelId="{93EE55C0-0B64-49D1-A5C3-CD6A0E9C747B}" type="presParOf" srcId="{3DF86188-9AD2-499F-86FF-EED163347054}" destId="{795DAABA-3DBE-40E3-B3DB-4354C4D9A7F4}" srcOrd="0" destOrd="0" presId="urn:microsoft.com/office/officeart/2005/8/layout/process4"/>
    <dgm:cxn modelId="{CE1D330A-34C6-44F7-A1C5-CD43486F6580}" type="presParOf" srcId="{795DAABA-3DBE-40E3-B3DB-4354C4D9A7F4}" destId="{CD6A7B10-637B-4BAE-9BF2-C94D1E6AB002}" srcOrd="0" destOrd="0" presId="urn:microsoft.com/office/officeart/2005/8/layout/process4"/>
    <dgm:cxn modelId="{0723DD6F-0EE8-480F-B004-8ED0D4EC4D35}" type="presParOf" srcId="{3DF86188-9AD2-499F-86FF-EED163347054}" destId="{0BCF6413-2DDA-415F-91B5-0C1783D895C5}" srcOrd="1" destOrd="0" presId="urn:microsoft.com/office/officeart/2005/8/layout/process4"/>
    <dgm:cxn modelId="{14D89502-8F8A-4F23-BE6A-62ED42F2D53D}" type="presParOf" srcId="{3DF86188-9AD2-499F-86FF-EED163347054}" destId="{A4F768C8-9DFD-4758-BFE3-1D7C00D1D260}" srcOrd="2" destOrd="0" presId="urn:microsoft.com/office/officeart/2005/8/layout/process4"/>
    <dgm:cxn modelId="{A842393A-E9DD-4BC1-8AEE-B30513BB8A85}" type="presParOf" srcId="{A4F768C8-9DFD-4758-BFE3-1D7C00D1D260}" destId="{4C06FE88-B51E-49D1-87F4-10C7A2BC77DD}" srcOrd="0" destOrd="0" presId="urn:microsoft.com/office/officeart/2005/8/layout/process4"/>
    <dgm:cxn modelId="{20B1FB77-1161-4174-A3C6-370FC4AB8214}" type="presParOf" srcId="{3DF86188-9AD2-499F-86FF-EED163347054}" destId="{00AC4F2F-A90E-4454-BCC4-47FE4DE175D3}" srcOrd="3" destOrd="0" presId="urn:microsoft.com/office/officeart/2005/8/layout/process4"/>
    <dgm:cxn modelId="{93791072-E162-433B-B929-D732CAA1B353}" type="presParOf" srcId="{3DF86188-9AD2-499F-86FF-EED163347054}" destId="{AB5125D8-281C-49C9-800B-3DE71CF8FD7E}" srcOrd="4" destOrd="0" presId="urn:microsoft.com/office/officeart/2005/8/layout/process4"/>
    <dgm:cxn modelId="{6A3CB7F8-0550-43C8-B900-1BB33D08F58A}" type="presParOf" srcId="{AB5125D8-281C-49C9-800B-3DE71CF8FD7E}" destId="{8365BDD2-11AF-486C-86B4-2A162001F038}" srcOrd="0" destOrd="0" presId="urn:microsoft.com/office/officeart/2005/8/layout/process4"/>
    <dgm:cxn modelId="{17E29C62-8871-483E-8ACC-906EB96CFDF7}" type="presParOf" srcId="{3DF86188-9AD2-499F-86FF-EED163347054}" destId="{A26B4747-E2E3-4D83-998B-6F2387CAC612}" srcOrd="5" destOrd="0" presId="urn:microsoft.com/office/officeart/2005/8/layout/process4"/>
    <dgm:cxn modelId="{586AF511-9A79-4EB9-A907-C32CF1E7C05E}" type="presParOf" srcId="{3DF86188-9AD2-499F-86FF-EED163347054}" destId="{06D112D0-69BA-4447-B3D2-F03E792D522F}" srcOrd="6" destOrd="0" presId="urn:microsoft.com/office/officeart/2005/8/layout/process4"/>
    <dgm:cxn modelId="{C92DA714-351D-4457-BBCD-AF12E0909313}" type="presParOf" srcId="{06D112D0-69BA-4447-B3D2-F03E792D522F}" destId="{A1796C64-4FB4-4374-8324-0BB2C943B8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907DC9-5F41-4532-A668-DB3084446F90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81627BE-87C9-40B4-AB67-3CD344A38614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 smtClean="0"/>
            <a:t>Место открытия наследства</a:t>
          </a:r>
          <a:endParaRPr lang="ru-RU" dirty="0"/>
        </a:p>
      </dgm:t>
    </dgm:pt>
    <dgm:pt modelId="{7A56EF87-D572-4629-9402-6A2B806BE1C5}" type="parTrans" cxnId="{006147EB-41F6-44FD-87DC-AA4812D524F7}">
      <dgm:prSet/>
      <dgm:spPr/>
      <dgm:t>
        <a:bodyPr/>
        <a:lstStyle/>
        <a:p>
          <a:endParaRPr lang="ru-RU"/>
        </a:p>
      </dgm:t>
    </dgm:pt>
    <dgm:pt modelId="{5B27339B-B1E2-417D-AFA2-9A202BABCA3F}" type="sibTrans" cxnId="{006147EB-41F6-44FD-87DC-AA4812D524F7}">
      <dgm:prSet/>
      <dgm:spPr/>
      <dgm:t>
        <a:bodyPr/>
        <a:lstStyle/>
        <a:p>
          <a:endParaRPr lang="ru-RU"/>
        </a:p>
      </dgm:t>
    </dgm:pt>
    <dgm:pt modelId="{B3EA644D-3391-4743-BA41-AB179E0AA4E8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Постоянное место жительства 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наследодателя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7777E-9D90-4E29-956E-A6FB77ECE968}" type="parTrans" cxnId="{1210795C-92F6-4DAD-86DB-FF6DA6389766}">
      <dgm:prSet/>
      <dgm:spPr/>
      <dgm:t>
        <a:bodyPr/>
        <a:lstStyle/>
        <a:p>
          <a:endParaRPr lang="ru-RU"/>
        </a:p>
      </dgm:t>
    </dgm:pt>
    <dgm:pt modelId="{4B0BF379-F124-421C-B9BD-1E5CA5DC00E2}" type="sibTrans" cxnId="{1210795C-92F6-4DAD-86DB-FF6DA6389766}">
      <dgm:prSet/>
      <dgm:spPr/>
      <dgm:t>
        <a:bodyPr/>
        <a:lstStyle/>
        <a:p>
          <a:endParaRPr lang="ru-RU"/>
        </a:p>
      </dgm:t>
    </dgm:pt>
    <dgm:pt modelId="{4FD00899-CC45-4297-A37F-4674C9F49CD3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Место нахождения наследства.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18B8E-5D8D-445B-B68E-0BD5D6C157DD}" type="parTrans" cxnId="{E23554BD-2826-4774-BFC5-D3F1B1A87943}">
      <dgm:prSet/>
      <dgm:spPr/>
      <dgm:t>
        <a:bodyPr/>
        <a:lstStyle/>
        <a:p>
          <a:endParaRPr lang="ru-RU"/>
        </a:p>
      </dgm:t>
    </dgm:pt>
    <dgm:pt modelId="{77E3E8AE-2345-405A-B6CC-C398B77F1B35}" type="sibTrans" cxnId="{E23554BD-2826-4774-BFC5-D3F1B1A87943}">
      <dgm:prSet/>
      <dgm:spPr/>
      <dgm:t>
        <a:bodyPr/>
        <a:lstStyle/>
        <a:p>
          <a:endParaRPr lang="ru-RU"/>
        </a:p>
      </dgm:t>
    </dgm:pt>
    <dgm:pt modelId="{F62BA662-C36D-4827-A04A-16228E90D321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 smtClean="0"/>
            <a:t>Время открытия наследства</a:t>
          </a:r>
          <a:endParaRPr lang="ru-RU" dirty="0"/>
        </a:p>
      </dgm:t>
    </dgm:pt>
    <dgm:pt modelId="{A658CE6C-57AB-4D08-88B3-AECD591DC6AB}" type="parTrans" cxnId="{72A65B31-F402-4149-87C7-57938A71DC14}">
      <dgm:prSet/>
      <dgm:spPr/>
      <dgm:t>
        <a:bodyPr/>
        <a:lstStyle/>
        <a:p>
          <a:endParaRPr lang="ru-RU"/>
        </a:p>
      </dgm:t>
    </dgm:pt>
    <dgm:pt modelId="{93587A15-FA00-4E43-AE48-8095FFFB1697}" type="sibTrans" cxnId="{72A65B31-F402-4149-87C7-57938A71DC14}">
      <dgm:prSet/>
      <dgm:spPr/>
      <dgm:t>
        <a:bodyPr/>
        <a:lstStyle/>
        <a:p>
          <a:endParaRPr lang="ru-RU"/>
        </a:p>
      </dgm:t>
    </dgm:pt>
    <dgm:pt modelId="{A0A5DD79-6346-4E75-BFEF-1308D6FD0BEF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День смерти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наследодателя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1EF52-EA60-4344-9EAF-478F785FA71B}" type="parTrans" cxnId="{BE1DA26D-2B40-4495-A7CB-A542C764ED1A}">
      <dgm:prSet/>
      <dgm:spPr/>
      <dgm:t>
        <a:bodyPr/>
        <a:lstStyle/>
        <a:p>
          <a:endParaRPr lang="ru-RU"/>
        </a:p>
      </dgm:t>
    </dgm:pt>
    <dgm:pt modelId="{96251851-C875-44AE-A2D8-A7FE3FCD7870}" type="sibTrans" cxnId="{BE1DA26D-2B40-4495-A7CB-A542C764ED1A}">
      <dgm:prSet/>
      <dgm:spPr/>
      <dgm:t>
        <a:bodyPr/>
        <a:lstStyle/>
        <a:p>
          <a:endParaRPr lang="ru-RU"/>
        </a:p>
      </dgm:t>
    </dgm:pt>
    <dgm:pt modelId="{E8AF9FB7-AB6F-4594-9C5E-C7DAB7D002BB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День вступления в законную силу решения суда о признании гражданина умершим (пропавший без вести).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41D9A-A614-4A75-B722-FB07797C6EFC}" type="parTrans" cxnId="{746F2F74-2028-4C4F-B935-2011CE999184}">
      <dgm:prSet/>
      <dgm:spPr/>
      <dgm:t>
        <a:bodyPr/>
        <a:lstStyle/>
        <a:p>
          <a:endParaRPr lang="ru-RU"/>
        </a:p>
      </dgm:t>
    </dgm:pt>
    <dgm:pt modelId="{B5E2E87B-F6F7-47D9-9573-E2CDA27E4212}" type="sibTrans" cxnId="{746F2F74-2028-4C4F-B935-2011CE999184}">
      <dgm:prSet/>
      <dgm:spPr/>
      <dgm:t>
        <a:bodyPr/>
        <a:lstStyle/>
        <a:p>
          <a:endParaRPr lang="ru-RU"/>
        </a:p>
      </dgm:t>
    </dgm:pt>
    <dgm:pt modelId="{343F573F-3635-4954-83D3-2D1F80F98FBD}" type="pres">
      <dgm:prSet presAssocID="{93907DC9-5F41-4532-A668-DB3084446F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8EFD96-30F0-4421-9BCF-E22D13974807}" type="pres">
      <dgm:prSet presAssocID="{381627BE-87C9-40B4-AB67-3CD344A38614}" presName="composite" presStyleCnt="0"/>
      <dgm:spPr/>
    </dgm:pt>
    <dgm:pt modelId="{7905508A-3A76-4C8D-99AE-29596FD38377}" type="pres">
      <dgm:prSet presAssocID="{381627BE-87C9-40B4-AB67-3CD344A3861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36C8F-3867-4CE8-A080-AB120469AAB9}" type="pres">
      <dgm:prSet presAssocID="{381627BE-87C9-40B4-AB67-3CD344A3861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B7FA2-BD3B-4A21-A3F0-64E19F6A887D}" type="pres">
      <dgm:prSet presAssocID="{5B27339B-B1E2-417D-AFA2-9A202BABCA3F}" presName="space" presStyleCnt="0"/>
      <dgm:spPr/>
    </dgm:pt>
    <dgm:pt modelId="{366EB259-698E-4B37-93D1-6CF808920F6E}" type="pres">
      <dgm:prSet presAssocID="{F62BA662-C36D-4827-A04A-16228E90D321}" presName="composite" presStyleCnt="0"/>
      <dgm:spPr/>
    </dgm:pt>
    <dgm:pt modelId="{EA941EA9-9AF3-437F-8C96-F352668CABDA}" type="pres">
      <dgm:prSet presAssocID="{F62BA662-C36D-4827-A04A-16228E90D32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130AB-549A-4A18-A121-12582ECBCB28}" type="pres">
      <dgm:prSet presAssocID="{F62BA662-C36D-4827-A04A-16228E90D32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61F25-2D6D-4878-8D6E-31F82E324DAA}" type="presOf" srcId="{381627BE-87C9-40B4-AB67-3CD344A38614}" destId="{7905508A-3A76-4C8D-99AE-29596FD38377}" srcOrd="0" destOrd="0" presId="urn:microsoft.com/office/officeart/2005/8/layout/hList1"/>
    <dgm:cxn modelId="{6722C46C-3956-4058-8FD4-C1310C596CBA}" type="presOf" srcId="{B3EA644D-3391-4743-BA41-AB179E0AA4E8}" destId="{77936C8F-3867-4CE8-A080-AB120469AAB9}" srcOrd="0" destOrd="0" presId="urn:microsoft.com/office/officeart/2005/8/layout/hList1"/>
    <dgm:cxn modelId="{B2DB48B4-D409-41C3-96FB-418E1C803669}" type="presOf" srcId="{A0A5DD79-6346-4E75-BFEF-1308D6FD0BEF}" destId="{6A1130AB-549A-4A18-A121-12582ECBCB28}" srcOrd="0" destOrd="0" presId="urn:microsoft.com/office/officeart/2005/8/layout/hList1"/>
    <dgm:cxn modelId="{0018F077-5C12-46BB-8418-39928802B335}" type="presOf" srcId="{F62BA662-C36D-4827-A04A-16228E90D321}" destId="{EA941EA9-9AF3-437F-8C96-F352668CABDA}" srcOrd="0" destOrd="0" presId="urn:microsoft.com/office/officeart/2005/8/layout/hList1"/>
    <dgm:cxn modelId="{006147EB-41F6-44FD-87DC-AA4812D524F7}" srcId="{93907DC9-5F41-4532-A668-DB3084446F90}" destId="{381627BE-87C9-40B4-AB67-3CD344A38614}" srcOrd="0" destOrd="0" parTransId="{7A56EF87-D572-4629-9402-6A2B806BE1C5}" sibTransId="{5B27339B-B1E2-417D-AFA2-9A202BABCA3F}"/>
    <dgm:cxn modelId="{1210795C-92F6-4DAD-86DB-FF6DA6389766}" srcId="{381627BE-87C9-40B4-AB67-3CD344A38614}" destId="{B3EA644D-3391-4743-BA41-AB179E0AA4E8}" srcOrd="0" destOrd="0" parTransId="{CC37777E-9D90-4E29-956E-A6FB77ECE968}" sibTransId="{4B0BF379-F124-421C-B9BD-1E5CA5DC00E2}"/>
    <dgm:cxn modelId="{E23554BD-2826-4774-BFC5-D3F1B1A87943}" srcId="{381627BE-87C9-40B4-AB67-3CD344A38614}" destId="{4FD00899-CC45-4297-A37F-4674C9F49CD3}" srcOrd="1" destOrd="0" parTransId="{67918B8E-5D8D-445B-B68E-0BD5D6C157DD}" sibTransId="{77E3E8AE-2345-405A-B6CC-C398B77F1B35}"/>
    <dgm:cxn modelId="{746F2F74-2028-4C4F-B935-2011CE999184}" srcId="{F62BA662-C36D-4827-A04A-16228E90D321}" destId="{E8AF9FB7-AB6F-4594-9C5E-C7DAB7D002BB}" srcOrd="1" destOrd="0" parTransId="{CF041D9A-A614-4A75-B722-FB07797C6EFC}" sibTransId="{B5E2E87B-F6F7-47D9-9573-E2CDA27E4212}"/>
    <dgm:cxn modelId="{11DB22AD-1001-44A3-B36F-8DAC7484F1AD}" type="presOf" srcId="{93907DC9-5F41-4532-A668-DB3084446F90}" destId="{343F573F-3635-4954-83D3-2D1F80F98FBD}" srcOrd="0" destOrd="0" presId="urn:microsoft.com/office/officeart/2005/8/layout/hList1"/>
    <dgm:cxn modelId="{72A65B31-F402-4149-87C7-57938A71DC14}" srcId="{93907DC9-5F41-4532-A668-DB3084446F90}" destId="{F62BA662-C36D-4827-A04A-16228E90D321}" srcOrd="1" destOrd="0" parTransId="{A658CE6C-57AB-4D08-88B3-AECD591DC6AB}" sibTransId="{93587A15-FA00-4E43-AE48-8095FFFB1697}"/>
    <dgm:cxn modelId="{A9F2878E-9FAC-4E88-A90B-F15D478B08EC}" type="presOf" srcId="{4FD00899-CC45-4297-A37F-4674C9F49CD3}" destId="{77936C8F-3867-4CE8-A080-AB120469AAB9}" srcOrd="0" destOrd="1" presId="urn:microsoft.com/office/officeart/2005/8/layout/hList1"/>
    <dgm:cxn modelId="{BE1DA26D-2B40-4495-A7CB-A542C764ED1A}" srcId="{F62BA662-C36D-4827-A04A-16228E90D321}" destId="{A0A5DD79-6346-4E75-BFEF-1308D6FD0BEF}" srcOrd="0" destOrd="0" parTransId="{39A1EF52-EA60-4344-9EAF-478F785FA71B}" sibTransId="{96251851-C875-44AE-A2D8-A7FE3FCD7870}"/>
    <dgm:cxn modelId="{3890E71C-BDD2-44DE-83F7-2F4C5797FBAE}" type="presOf" srcId="{E8AF9FB7-AB6F-4594-9C5E-C7DAB7D002BB}" destId="{6A1130AB-549A-4A18-A121-12582ECBCB28}" srcOrd="0" destOrd="1" presId="urn:microsoft.com/office/officeart/2005/8/layout/hList1"/>
    <dgm:cxn modelId="{EE3018B0-E000-48CB-B361-C5F27BA78692}" type="presParOf" srcId="{343F573F-3635-4954-83D3-2D1F80F98FBD}" destId="{A88EFD96-30F0-4421-9BCF-E22D13974807}" srcOrd="0" destOrd="0" presId="urn:microsoft.com/office/officeart/2005/8/layout/hList1"/>
    <dgm:cxn modelId="{D690FCBB-BB15-40DB-B5BA-0F5DD5A6291D}" type="presParOf" srcId="{A88EFD96-30F0-4421-9BCF-E22D13974807}" destId="{7905508A-3A76-4C8D-99AE-29596FD38377}" srcOrd="0" destOrd="0" presId="urn:microsoft.com/office/officeart/2005/8/layout/hList1"/>
    <dgm:cxn modelId="{8C752CF1-1A45-49BC-918E-C6905DA225D1}" type="presParOf" srcId="{A88EFD96-30F0-4421-9BCF-E22D13974807}" destId="{77936C8F-3867-4CE8-A080-AB120469AAB9}" srcOrd="1" destOrd="0" presId="urn:microsoft.com/office/officeart/2005/8/layout/hList1"/>
    <dgm:cxn modelId="{DFD5ACAA-EF39-4268-B301-ECE8049DD009}" type="presParOf" srcId="{343F573F-3635-4954-83D3-2D1F80F98FBD}" destId="{564B7FA2-BD3B-4A21-A3F0-64E19F6A887D}" srcOrd="1" destOrd="0" presId="urn:microsoft.com/office/officeart/2005/8/layout/hList1"/>
    <dgm:cxn modelId="{64052A93-A942-474D-B380-4C583D7297F1}" type="presParOf" srcId="{343F573F-3635-4954-83D3-2D1F80F98FBD}" destId="{366EB259-698E-4B37-93D1-6CF808920F6E}" srcOrd="2" destOrd="0" presId="urn:microsoft.com/office/officeart/2005/8/layout/hList1"/>
    <dgm:cxn modelId="{DCCD0BC6-FBDE-4576-813F-7DDAF8825D3B}" type="presParOf" srcId="{366EB259-698E-4B37-93D1-6CF808920F6E}" destId="{EA941EA9-9AF3-437F-8C96-F352668CABDA}" srcOrd="0" destOrd="0" presId="urn:microsoft.com/office/officeart/2005/8/layout/hList1"/>
    <dgm:cxn modelId="{F8BB07CA-4205-4DA4-892F-D7A7246FC215}" type="presParOf" srcId="{366EB259-698E-4B37-93D1-6CF808920F6E}" destId="{6A1130AB-549A-4A18-A121-12582ECBCB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A26ED-DA37-4C81-A875-51B5547E91FE}">
      <dsp:nvSpPr>
        <dsp:cNvPr id="0" name=""/>
        <dsp:cNvSpPr/>
      </dsp:nvSpPr>
      <dsp:spPr>
        <a:xfrm>
          <a:off x="3878935" y="2168214"/>
          <a:ext cx="2084684" cy="992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101"/>
              </a:lnTo>
              <a:lnTo>
                <a:pt x="2084684" y="676101"/>
              </a:lnTo>
              <a:lnTo>
                <a:pt x="2084684" y="9921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E9C5F-8A34-4262-A552-E4106AAF4CD6}">
      <dsp:nvSpPr>
        <dsp:cNvPr id="0" name=""/>
        <dsp:cNvSpPr/>
      </dsp:nvSpPr>
      <dsp:spPr>
        <a:xfrm>
          <a:off x="1794250" y="2168214"/>
          <a:ext cx="2084684" cy="992120"/>
        </a:xfrm>
        <a:custGeom>
          <a:avLst/>
          <a:gdLst/>
          <a:ahLst/>
          <a:cxnLst/>
          <a:rect l="0" t="0" r="0" b="0"/>
          <a:pathLst>
            <a:path>
              <a:moveTo>
                <a:pt x="2084684" y="0"/>
              </a:moveTo>
              <a:lnTo>
                <a:pt x="2084684" y="676101"/>
              </a:lnTo>
              <a:lnTo>
                <a:pt x="0" y="676101"/>
              </a:lnTo>
              <a:lnTo>
                <a:pt x="0" y="9921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7CD52-689B-4BF4-9F41-EC96DF0D9F4B}">
      <dsp:nvSpPr>
        <dsp:cNvPr id="0" name=""/>
        <dsp:cNvSpPr/>
      </dsp:nvSpPr>
      <dsp:spPr>
        <a:xfrm>
          <a:off x="1512174" y="2038"/>
          <a:ext cx="4733522" cy="21661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C0515-1183-4B7D-AAED-578B6953BE74}">
      <dsp:nvSpPr>
        <dsp:cNvPr id="0" name=""/>
        <dsp:cNvSpPr/>
      </dsp:nvSpPr>
      <dsp:spPr>
        <a:xfrm>
          <a:off x="1891207" y="362120"/>
          <a:ext cx="4733522" cy="2166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ГРАЖДАНСКИЕ ПРАВООТНОШЕНИЯ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4652" y="425565"/>
        <a:ext cx="4606632" cy="2039286"/>
      </dsp:txXfrm>
    </dsp:sp>
    <dsp:sp modelId="{1B5A7DAF-8F4D-42BA-BE3A-6144AEE0C341}">
      <dsp:nvSpPr>
        <dsp:cNvPr id="0" name=""/>
        <dsp:cNvSpPr/>
      </dsp:nvSpPr>
      <dsp:spPr>
        <a:xfrm>
          <a:off x="88600" y="3160335"/>
          <a:ext cx="3411301" cy="21661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756DB-066F-4E11-9328-97716060934A}">
      <dsp:nvSpPr>
        <dsp:cNvPr id="0" name=""/>
        <dsp:cNvSpPr/>
      </dsp:nvSpPr>
      <dsp:spPr>
        <a:xfrm>
          <a:off x="467633" y="3520417"/>
          <a:ext cx="3411301" cy="2166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ИМУЩЕСТВЕННЫЕ ОТНОШЕНИЯ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1078" y="3583862"/>
        <a:ext cx="3284411" cy="2039286"/>
      </dsp:txXfrm>
    </dsp:sp>
    <dsp:sp modelId="{44EFC51B-3F21-4335-95CA-81C8AB651047}">
      <dsp:nvSpPr>
        <dsp:cNvPr id="0" name=""/>
        <dsp:cNvSpPr/>
      </dsp:nvSpPr>
      <dsp:spPr>
        <a:xfrm>
          <a:off x="4257968" y="3160335"/>
          <a:ext cx="3411301" cy="21661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E0E3B-8574-49F7-A537-23B9A050428C}">
      <dsp:nvSpPr>
        <dsp:cNvPr id="0" name=""/>
        <dsp:cNvSpPr/>
      </dsp:nvSpPr>
      <dsp:spPr>
        <a:xfrm>
          <a:off x="4637002" y="3520417"/>
          <a:ext cx="3411301" cy="2166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НЕИМУЩЕСТВЕННЫЕ ОТНОШЕНИЯ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0447" y="3583862"/>
        <a:ext cx="3284411" cy="2039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D038C-3EB0-404A-8FAB-3295921BC06E}">
      <dsp:nvSpPr>
        <dsp:cNvPr id="0" name=""/>
        <dsp:cNvSpPr/>
      </dsp:nvSpPr>
      <dsp:spPr>
        <a:xfrm>
          <a:off x="5398" y="0"/>
          <a:ext cx="2681585" cy="2608064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ФИЗИЧЕСКИЕ ЛИЦА(ГРАЖДАНЕ РФ,  ИНОСТРАНЦЫ, ЛИЦА БЕЗ ГРАЖДАНСТВА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786" y="76388"/>
        <a:ext cx="2528809" cy="2455288"/>
      </dsp:txXfrm>
    </dsp:sp>
    <dsp:sp modelId="{1E8A9307-F857-4DBA-90F6-C7B45FF99BA6}">
      <dsp:nvSpPr>
        <dsp:cNvPr id="0" name=""/>
        <dsp:cNvSpPr/>
      </dsp:nvSpPr>
      <dsp:spPr>
        <a:xfrm>
          <a:off x="2867638" y="1080020"/>
          <a:ext cx="382988" cy="448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867638" y="1169625"/>
        <a:ext cx="268092" cy="268813"/>
      </dsp:txXfrm>
    </dsp:sp>
    <dsp:sp modelId="{5DF0AEFD-909A-4621-AEC4-000826960750}">
      <dsp:nvSpPr>
        <dsp:cNvPr id="0" name=""/>
        <dsp:cNvSpPr/>
      </dsp:nvSpPr>
      <dsp:spPr>
        <a:xfrm>
          <a:off x="3409602" y="25309"/>
          <a:ext cx="2307196" cy="2557444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ЮРИДИЧЕСКИЕ ЛИЦА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7177" y="92884"/>
        <a:ext cx="2172046" cy="2422294"/>
      </dsp:txXfrm>
    </dsp:sp>
    <dsp:sp modelId="{19C9DB59-6DA0-43AE-AFF1-962E9E7EE0F0}">
      <dsp:nvSpPr>
        <dsp:cNvPr id="0" name=""/>
        <dsp:cNvSpPr/>
      </dsp:nvSpPr>
      <dsp:spPr>
        <a:xfrm rot="123923">
          <a:off x="5886010" y="1134202"/>
          <a:ext cx="359208" cy="448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886045" y="1221865"/>
        <a:ext cx="251446" cy="268813"/>
      </dsp:txXfrm>
    </dsp:sp>
    <dsp:sp modelId="{8CB9C159-511C-4F65-951B-CB7776387A8C}">
      <dsp:nvSpPr>
        <dsp:cNvPr id="0" name=""/>
        <dsp:cNvSpPr/>
      </dsp:nvSpPr>
      <dsp:spPr>
        <a:xfrm>
          <a:off x="6394109" y="389192"/>
          <a:ext cx="2177829" cy="2040275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ГОСУДАРСТВО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53867" y="448950"/>
        <a:ext cx="2058313" cy="1920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51C27-7C5B-43ED-A382-4FD275E93324}">
      <dsp:nvSpPr>
        <dsp:cNvPr id="0" name=""/>
        <dsp:cNvSpPr/>
      </dsp:nvSpPr>
      <dsp:spPr>
        <a:xfrm>
          <a:off x="4025198" y="2589705"/>
          <a:ext cx="3288233" cy="779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646"/>
              </a:lnTo>
              <a:lnTo>
                <a:pt x="3288233" y="578646"/>
              </a:lnTo>
              <a:lnTo>
                <a:pt x="3288233" y="7796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1B0B7-9DD8-431C-9C15-18B0B978591F}">
      <dsp:nvSpPr>
        <dsp:cNvPr id="0" name=""/>
        <dsp:cNvSpPr/>
      </dsp:nvSpPr>
      <dsp:spPr>
        <a:xfrm>
          <a:off x="4025198" y="2589705"/>
          <a:ext cx="201960" cy="779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646"/>
              </a:lnTo>
              <a:lnTo>
                <a:pt x="201960" y="578646"/>
              </a:lnTo>
              <a:lnTo>
                <a:pt x="201960" y="7796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B813E-DD89-4387-93C8-1EC0B60DB17C}">
      <dsp:nvSpPr>
        <dsp:cNvPr id="0" name=""/>
        <dsp:cNvSpPr/>
      </dsp:nvSpPr>
      <dsp:spPr>
        <a:xfrm>
          <a:off x="1234206" y="2589705"/>
          <a:ext cx="2790991" cy="779666"/>
        </a:xfrm>
        <a:custGeom>
          <a:avLst/>
          <a:gdLst/>
          <a:ahLst/>
          <a:cxnLst/>
          <a:rect l="0" t="0" r="0" b="0"/>
          <a:pathLst>
            <a:path>
              <a:moveTo>
                <a:pt x="2790991" y="0"/>
              </a:moveTo>
              <a:lnTo>
                <a:pt x="2790991" y="578646"/>
              </a:lnTo>
              <a:lnTo>
                <a:pt x="0" y="578646"/>
              </a:lnTo>
              <a:lnTo>
                <a:pt x="0" y="7796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6A257-72BF-4669-B7A8-7E877C1E3D5F}">
      <dsp:nvSpPr>
        <dsp:cNvPr id="0" name=""/>
        <dsp:cNvSpPr/>
      </dsp:nvSpPr>
      <dsp:spPr>
        <a:xfrm>
          <a:off x="633574" y="1728193"/>
          <a:ext cx="6783246" cy="861511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121569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ПРАВОСУБЪЕКТНОСТЬ</a:t>
          </a:r>
          <a:endParaRPr lang="ru-RU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3574" y="1728193"/>
        <a:ext cx="6783246" cy="861511"/>
      </dsp:txXfrm>
    </dsp:sp>
    <dsp:sp modelId="{9B247DC9-CC4C-493D-A89C-31D871A96917}">
      <dsp:nvSpPr>
        <dsp:cNvPr id="0" name=""/>
        <dsp:cNvSpPr/>
      </dsp:nvSpPr>
      <dsp:spPr>
        <a:xfrm>
          <a:off x="3821299" y="2680162"/>
          <a:ext cx="1497541" cy="287170"/>
        </a:xfrm>
        <a:prstGeom prst="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821299" y="2680162"/>
        <a:ext cx="1497541" cy="287170"/>
      </dsp:txXfrm>
    </dsp:sp>
    <dsp:sp modelId="{CF6A672E-DD52-4D4A-ADF5-026BE45DB2E6}">
      <dsp:nvSpPr>
        <dsp:cNvPr id="0" name=""/>
        <dsp:cNvSpPr/>
      </dsp:nvSpPr>
      <dsp:spPr>
        <a:xfrm>
          <a:off x="87555" y="3369371"/>
          <a:ext cx="2293301" cy="861511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215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ПРАВОСПОСОБНОСТЬ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555" y="3369371"/>
        <a:ext cx="2293301" cy="861511"/>
      </dsp:txXfrm>
    </dsp:sp>
    <dsp:sp modelId="{5A34C909-11FC-4197-80B4-B00B6B533BE8}">
      <dsp:nvSpPr>
        <dsp:cNvPr id="0" name=""/>
        <dsp:cNvSpPr/>
      </dsp:nvSpPr>
      <dsp:spPr>
        <a:xfrm>
          <a:off x="735025" y="4039436"/>
          <a:ext cx="1497541" cy="287170"/>
        </a:xfrm>
        <a:prstGeom prst="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735025" y="4039436"/>
        <a:ext cx="1497541" cy="287170"/>
      </dsp:txXfrm>
    </dsp:sp>
    <dsp:sp modelId="{49273CF0-4195-42BD-876E-00B405B4C8C1}">
      <dsp:nvSpPr>
        <dsp:cNvPr id="0" name=""/>
        <dsp:cNvSpPr/>
      </dsp:nvSpPr>
      <dsp:spPr>
        <a:xfrm>
          <a:off x="2782896" y="3369371"/>
          <a:ext cx="2888524" cy="861511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2156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ДЕЕСПОСОБНОСТЬ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2896" y="3369371"/>
        <a:ext cx="2888524" cy="861511"/>
      </dsp:txXfrm>
    </dsp:sp>
    <dsp:sp modelId="{2587CF2C-6752-45CF-9E3F-E6518E6FECC0}">
      <dsp:nvSpPr>
        <dsp:cNvPr id="0" name=""/>
        <dsp:cNvSpPr/>
      </dsp:nvSpPr>
      <dsp:spPr>
        <a:xfrm>
          <a:off x="3727977" y="4039436"/>
          <a:ext cx="1497541" cy="287170"/>
        </a:xfrm>
        <a:prstGeom prst="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727977" y="4039436"/>
        <a:ext cx="1497541" cy="287170"/>
      </dsp:txXfrm>
    </dsp:sp>
    <dsp:sp modelId="{E18F6E2D-9482-428A-95DB-6320841BD9DA}">
      <dsp:nvSpPr>
        <dsp:cNvPr id="0" name=""/>
        <dsp:cNvSpPr/>
      </dsp:nvSpPr>
      <dsp:spPr>
        <a:xfrm>
          <a:off x="6073459" y="3369371"/>
          <a:ext cx="2479945" cy="861511"/>
        </a:xfrm>
        <a:prstGeom prst="rect">
          <a:avLst/>
        </a:prstGeom>
        <a:solidFill>
          <a:schemeClr val="bg1"/>
        </a:solidFill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215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ДЕЛИКТОСПОСОБНОСТЬ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3459" y="3369371"/>
        <a:ext cx="2479945" cy="861511"/>
      </dsp:txXfrm>
    </dsp:sp>
    <dsp:sp modelId="{FECF854A-9BF3-4DC3-BF20-147ABD3EEE12}">
      <dsp:nvSpPr>
        <dsp:cNvPr id="0" name=""/>
        <dsp:cNvSpPr/>
      </dsp:nvSpPr>
      <dsp:spPr>
        <a:xfrm>
          <a:off x="6814251" y="4039436"/>
          <a:ext cx="1497541" cy="287170"/>
        </a:xfrm>
        <a:prstGeom prst="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814251" y="4039436"/>
        <a:ext cx="1497541" cy="2871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A7B10-637B-4BAE-9BF2-C94D1E6AB002}">
      <dsp:nvSpPr>
        <dsp:cNvPr id="0" name=""/>
        <dsp:cNvSpPr/>
      </dsp:nvSpPr>
      <dsp:spPr>
        <a:xfrm>
          <a:off x="0" y="3307481"/>
          <a:ext cx="8640960" cy="7235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0000"/>
              </a:solidFill>
            </a:rPr>
            <a:t>Наследники четвёртой очереди </a:t>
          </a:r>
          <a:r>
            <a:rPr lang="ru-RU" sz="1700" kern="1200" dirty="0" smtClean="0"/>
            <a:t>- прадедушки и прабабушки наследодателя, эти наследники призываются в случае отсутствия наследников третьей очереди.</a:t>
          </a:r>
          <a:endParaRPr lang="ru-RU" sz="1700" kern="1200" dirty="0"/>
        </a:p>
      </dsp:txBody>
      <dsp:txXfrm>
        <a:off x="0" y="3307481"/>
        <a:ext cx="8640960" cy="723596"/>
      </dsp:txXfrm>
    </dsp:sp>
    <dsp:sp modelId="{4C06FE88-B51E-49D1-87F4-10C7A2BC77DD}">
      <dsp:nvSpPr>
        <dsp:cNvPr id="0" name=""/>
        <dsp:cNvSpPr/>
      </dsp:nvSpPr>
      <dsp:spPr>
        <a:xfrm rot="10800000">
          <a:off x="0" y="2205444"/>
          <a:ext cx="8640960" cy="1112890"/>
        </a:xfrm>
        <a:prstGeom prst="upArrowCallou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0000"/>
              </a:solidFill>
            </a:rPr>
            <a:t>Наследники третьей очереди </a:t>
          </a:r>
          <a:r>
            <a:rPr lang="ru-RU" sz="1700" kern="1200" dirty="0" smtClean="0"/>
            <a:t>- дяди и тети наследодателя, эти наследники призываются в случае отсутствия наследников второй очереди. </a:t>
          </a:r>
          <a:endParaRPr lang="ru-RU" sz="1700" kern="1200" dirty="0"/>
        </a:p>
      </dsp:txBody>
      <dsp:txXfrm rot="10800000">
        <a:off x="0" y="2205444"/>
        <a:ext cx="8640960" cy="723123"/>
      </dsp:txXfrm>
    </dsp:sp>
    <dsp:sp modelId="{8365BDD2-11AF-486C-86B4-2A162001F038}">
      <dsp:nvSpPr>
        <dsp:cNvPr id="0" name=""/>
        <dsp:cNvSpPr/>
      </dsp:nvSpPr>
      <dsp:spPr>
        <a:xfrm rot="10800000">
          <a:off x="0" y="1103407"/>
          <a:ext cx="8640960" cy="1112890"/>
        </a:xfrm>
        <a:prstGeom prst="upArrowCallou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0000"/>
              </a:solidFill>
            </a:rPr>
            <a:t>Наследники второй очереди </a:t>
          </a:r>
          <a:r>
            <a:rPr lang="ru-RU" sz="1700" kern="1200" dirty="0" smtClean="0"/>
            <a:t>- бабушка, дедушка, братья и сёстры наследователя, эти наследники призываются в случае отсутствия наследников первой очереди.</a:t>
          </a:r>
          <a:endParaRPr lang="ru-RU" sz="1700" kern="1200" dirty="0"/>
        </a:p>
      </dsp:txBody>
      <dsp:txXfrm rot="10800000">
        <a:off x="0" y="1103407"/>
        <a:ext cx="8640960" cy="723123"/>
      </dsp:txXfrm>
    </dsp:sp>
    <dsp:sp modelId="{A1796C64-4FB4-4374-8324-0BB2C943B86F}">
      <dsp:nvSpPr>
        <dsp:cNvPr id="0" name=""/>
        <dsp:cNvSpPr/>
      </dsp:nvSpPr>
      <dsp:spPr>
        <a:xfrm rot="10800000">
          <a:off x="0" y="1370"/>
          <a:ext cx="8640960" cy="1112890"/>
        </a:xfrm>
        <a:prstGeom prst="upArrowCallou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FF0000"/>
              </a:solidFill>
            </a:rPr>
            <a:t>Наследники первой очереди </a:t>
          </a:r>
          <a:r>
            <a:rPr lang="ru-RU" sz="1700" kern="1200" dirty="0" smtClean="0"/>
            <a:t>- дети, супруг, родители наследователя;</a:t>
          </a:r>
          <a:endParaRPr lang="ru-RU" sz="1700" kern="1200" dirty="0"/>
        </a:p>
      </dsp:txBody>
      <dsp:txXfrm rot="10800000">
        <a:off x="0" y="1370"/>
        <a:ext cx="8640960" cy="7231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5508A-3A76-4C8D-99AE-29596FD38377}">
      <dsp:nvSpPr>
        <dsp:cNvPr id="0" name=""/>
        <dsp:cNvSpPr/>
      </dsp:nvSpPr>
      <dsp:spPr>
        <a:xfrm>
          <a:off x="40" y="97678"/>
          <a:ext cx="3845569" cy="662400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Место открытия наследства</a:t>
          </a:r>
          <a:endParaRPr lang="ru-RU" sz="2300" kern="1200" dirty="0"/>
        </a:p>
      </dsp:txBody>
      <dsp:txXfrm>
        <a:off x="40" y="97678"/>
        <a:ext cx="3845569" cy="662400"/>
      </dsp:txXfrm>
    </dsp:sp>
    <dsp:sp modelId="{77936C8F-3867-4CE8-A080-AB120469AAB9}">
      <dsp:nvSpPr>
        <dsp:cNvPr id="0" name=""/>
        <dsp:cNvSpPr/>
      </dsp:nvSpPr>
      <dsp:spPr>
        <a:xfrm>
          <a:off x="40" y="760078"/>
          <a:ext cx="3845569" cy="2481994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Постоянное место жительства 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наследодателя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Место нахождения наследства.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" y="760078"/>
        <a:ext cx="3845569" cy="2481994"/>
      </dsp:txXfrm>
    </dsp:sp>
    <dsp:sp modelId="{EA941EA9-9AF3-437F-8C96-F352668CABDA}">
      <dsp:nvSpPr>
        <dsp:cNvPr id="0" name=""/>
        <dsp:cNvSpPr/>
      </dsp:nvSpPr>
      <dsp:spPr>
        <a:xfrm>
          <a:off x="4383989" y="97678"/>
          <a:ext cx="3845569" cy="662400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Время открытия наследства</a:t>
          </a:r>
          <a:endParaRPr lang="ru-RU" sz="2300" kern="1200" dirty="0"/>
        </a:p>
      </dsp:txBody>
      <dsp:txXfrm>
        <a:off x="4383989" y="97678"/>
        <a:ext cx="3845569" cy="662400"/>
      </dsp:txXfrm>
    </dsp:sp>
    <dsp:sp modelId="{6A1130AB-549A-4A18-A121-12582ECBCB28}">
      <dsp:nvSpPr>
        <dsp:cNvPr id="0" name=""/>
        <dsp:cNvSpPr/>
      </dsp:nvSpPr>
      <dsp:spPr>
        <a:xfrm>
          <a:off x="4383989" y="760078"/>
          <a:ext cx="3845569" cy="2481994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День смерти 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наследодателя</a:t>
          </a: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День вступления в законную силу решения суда о признании гражданина умершим (пропавший без вести).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3989" y="760078"/>
        <a:ext cx="3845569" cy="2481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2FDCF-FD6A-4294-9F20-A02D5B0D4AAE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9CEE8-B039-4CC1-A6C4-73901D63D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24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6C5B-0509-4E1E-B81C-26DE6D3DE41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CF185F29-E98C-471F-A15F-1F3EF98D595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6C5B-0509-4E1E-B81C-26DE6D3DE41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5F29-E98C-471F-A15F-1F3EF98D5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6C5B-0509-4E1E-B81C-26DE6D3DE41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5F29-E98C-471F-A15F-1F3EF98D5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6C5B-0509-4E1E-B81C-26DE6D3DE41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185F29-E98C-471F-A15F-1F3EF98D595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6C5B-0509-4E1E-B81C-26DE6D3DE41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185F29-E98C-471F-A15F-1F3EF98D595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6C5B-0509-4E1E-B81C-26DE6D3DE41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5F29-E98C-471F-A15F-1F3EF98D595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6C5B-0509-4E1E-B81C-26DE6D3DE41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5F29-E98C-471F-A15F-1F3EF98D59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6C5B-0509-4E1E-B81C-26DE6D3DE41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5F29-E98C-471F-A15F-1F3EF98D5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6C5B-0509-4E1E-B81C-26DE6D3DE41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185F29-E98C-471F-A15F-1F3EF98D595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3E6C5B-0509-4E1E-B81C-26DE6D3DE41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185F29-E98C-471F-A15F-1F3EF98D595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6C5B-0509-4E1E-B81C-26DE6D3DE41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5F29-E98C-471F-A15F-1F3EF98D59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F185F29-E98C-471F-A15F-1F3EF98D595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63E6C5B-0509-4E1E-B81C-26DE6D3DE415}" type="datetimeFigureOut">
              <a:rPr lang="ru-RU" smtClean="0"/>
              <a:t>13.04.2021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rud.ru/userfiles/gallery/2a/b_2ae2a2004452a82b54d270d9bb6da80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 ПРАВО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4750"/>
            <a:ext cx="7488832" cy="427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6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недвижимые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/>
              <a:t>– земельные участки;</a:t>
            </a:r>
          </a:p>
          <a:p>
            <a:r>
              <a:rPr lang="ru-RU" dirty="0" smtClean="0"/>
              <a:t>участки недр;</a:t>
            </a:r>
          </a:p>
          <a:p>
            <a:r>
              <a:rPr lang="ru-RU" dirty="0" smtClean="0"/>
              <a:t>водные объекты;</a:t>
            </a:r>
          </a:p>
          <a:p>
            <a:r>
              <a:rPr lang="ru-RU" dirty="0" smtClean="0"/>
              <a:t>леса;</a:t>
            </a:r>
          </a:p>
          <a:p>
            <a:r>
              <a:rPr lang="ru-RU" dirty="0" smtClean="0"/>
              <a:t>многолетние насаждения;</a:t>
            </a:r>
          </a:p>
          <a:p>
            <a:r>
              <a:rPr lang="ru-RU" dirty="0" smtClean="0"/>
              <a:t>здания, сооружения;</a:t>
            </a:r>
          </a:p>
          <a:p>
            <a:r>
              <a:rPr lang="ru-RU" dirty="0" smtClean="0"/>
              <a:t>воздушные и морские суда;</a:t>
            </a:r>
          </a:p>
          <a:p>
            <a:r>
              <a:rPr lang="ru-RU" dirty="0" smtClean="0"/>
              <a:t>суда внутреннего плавания;</a:t>
            </a:r>
          </a:p>
          <a:p>
            <a:r>
              <a:rPr lang="ru-RU" dirty="0" smtClean="0"/>
              <a:t>космические объекты.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движимые</a:t>
            </a:r>
            <a:r>
              <a:rPr lang="ru-RU" sz="3600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Вещи, не относящиеся к недвижимости, включая деньги и ценные бумаги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600" dirty="0" smtClean="0"/>
              <a:t>/все ,что можно перемещать./</a:t>
            </a:r>
          </a:p>
          <a:p>
            <a:endParaRPr lang="ru-RU" dirty="0"/>
          </a:p>
        </p:txBody>
      </p:sp>
      <p:pic>
        <p:nvPicPr>
          <p:cNvPr id="4" name="Рисунок 3" descr="654007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42852"/>
            <a:ext cx="928681" cy="12382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438807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объекты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вещи; работы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услуги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04864"/>
            <a:ext cx="3816424" cy="2376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К личным неимущественным отношениям относятся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Выноска 1 (граница и черта) 2"/>
          <p:cNvSpPr/>
          <p:nvPr/>
        </p:nvSpPr>
        <p:spPr>
          <a:xfrm>
            <a:off x="4786314" y="1196752"/>
            <a:ext cx="4106168" cy="647700"/>
          </a:xfrm>
          <a:prstGeom prst="accentBorderCallout1">
            <a:avLst>
              <a:gd name="adj1" fmla="val 18750"/>
              <a:gd name="adj2" fmla="val -2104"/>
              <a:gd name="adj3" fmla="val 146288"/>
              <a:gd name="adj4" fmla="val -15029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право авторства,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Выноска 1 (граница и черта) 3"/>
          <p:cNvSpPr/>
          <p:nvPr/>
        </p:nvSpPr>
        <p:spPr>
          <a:xfrm>
            <a:off x="4766165" y="2541967"/>
            <a:ext cx="4126316" cy="787400"/>
          </a:xfrm>
          <a:prstGeom prst="accentBorderCallout1">
            <a:avLst>
              <a:gd name="adj1" fmla="val 18750"/>
              <a:gd name="adj2" fmla="val -2104"/>
              <a:gd name="adj3" fmla="val 25910"/>
              <a:gd name="adj4" fmla="val -15238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сохранение чести, достоинства</a:t>
            </a: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4766165" y="4149328"/>
            <a:ext cx="4189863" cy="863600"/>
          </a:xfrm>
          <a:prstGeom prst="accentBorderCallout1">
            <a:avLst>
              <a:gd name="adj1" fmla="val 18750"/>
              <a:gd name="adj2" fmla="val -2104"/>
              <a:gd name="adj3" fmla="val -88029"/>
              <a:gd name="adj4" fmla="val -15989"/>
            </a:avLst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деловая репутация граждан.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12928"/>
            <a:ext cx="1476127" cy="155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1" y="179544"/>
            <a:ext cx="2621101" cy="203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3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n w="12700">
                  <a:solidFill>
                    <a:srgbClr val="212745"/>
                  </a:solidFill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332655"/>
            <a:ext cx="8589363" cy="501675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Основаниями возникновения, изменения или прекращения гражданских правоотношений служат </a:t>
            </a:r>
            <a:r>
              <a:rPr lang="ru-RU" b="1" dirty="0"/>
              <a:t>юридические факты </a:t>
            </a:r>
            <a:r>
              <a:rPr lang="ru-RU" dirty="0" smtClean="0"/>
              <a:t>– конкретные жизненные обстоятельства.</a:t>
            </a:r>
          </a:p>
          <a:p>
            <a:pPr marL="0" indent="0" algn="ctr">
              <a:buNone/>
            </a:pPr>
            <a:r>
              <a:rPr lang="ru-RU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Impact"/>
              </a:rPr>
              <a:t>Юридические факты</a:t>
            </a:r>
            <a:endParaRPr lang="ru-RU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chemeClr val="tx1"/>
              </a:solidFill>
              <a:latin typeface="Impact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68313" y="2780929"/>
            <a:ext cx="4032250" cy="1080119"/>
            <a:chOff x="295" y="2886"/>
            <a:chExt cx="2540" cy="1043"/>
          </a:xfrm>
        </p:grpSpPr>
        <p:sp>
          <p:nvSpPr>
            <p:cNvPr id="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95" y="3411"/>
              <a:ext cx="1769" cy="51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События</a:t>
              </a:r>
              <a:endParaRPr lang="ru-RU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H="1">
              <a:off x="2109" y="2886"/>
              <a:ext cx="726" cy="4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500563" y="2780929"/>
            <a:ext cx="4032250" cy="1080119"/>
            <a:chOff x="2835" y="2886"/>
            <a:chExt cx="2540" cy="1043"/>
          </a:xfrm>
        </p:grpSpPr>
        <p:sp>
          <p:nvSpPr>
            <p:cNvPr id="8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606" y="3411"/>
              <a:ext cx="1769" cy="51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Действия</a:t>
              </a:r>
              <a:endParaRPr lang="ru-RU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2835" y="2886"/>
              <a:ext cx="726" cy="4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Text Box 6" descr="Зеленый мрамор"/>
          <p:cNvSpPr txBox="1">
            <a:spLocks noChangeArrowheads="1"/>
          </p:cNvSpPr>
          <p:nvPr/>
        </p:nvSpPr>
        <p:spPr bwMode="auto">
          <a:xfrm>
            <a:off x="468313" y="4149080"/>
            <a:ext cx="403225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происходящие независимо от воли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8" descr="Фиолетовый узор"/>
          <p:cNvSpPr txBox="1">
            <a:spLocks noChangeArrowheads="1"/>
          </p:cNvSpPr>
          <p:nvPr/>
        </p:nvSpPr>
        <p:spPr bwMode="auto">
          <a:xfrm>
            <a:off x="5053232" y="4513010"/>
            <a:ext cx="4003675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/>
              <a:t>явления</a:t>
            </a:r>
            <a:r>
              <a:rPr lang="ru-RU" altLang="ru-RU" sz="2400" b="1" dirty="0"/>
              <a:t>, происходящие по воле субъекта.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534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331913" y="1052513"/>
            <a:ext cx="5903912" cy="696867"/>
            <a:chOff x="1331640" y="303040"/>
            <a:chExt cx="5904656" cy="696807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331640" y="303040"/>
              <a:ext cx="5760176" cy="606373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Прямоугольник 2"/>
            <p:cNvSpPr>
              <a:spLocks noChangeArrowheads="1"/>
            </p:cNvSpPr>
            <p:nvPr/>
          </p:nvSpPr>
          <p:spPr bwMode="auto">
            <a:xfrm>
              <a:off x="1691680" y="476672"/>
              <a:ext cx="5544616" cy="523175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rPr>
                <a:t>Элементы правоотношения</a:t>
              </a:r>
              <a:endPara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0375" y="2481263"/>
            <a:ext cx="2462213" cy="739775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Субъект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правоотношения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73325" y="1830388"/>
            <a:ext cx="792163" cy="393700"/>
          </a:xfrm>
          <a:prstGeom prst="straightConnector1">
            <a:avLst/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341688" y="2430463"/>
            <a:ext cx="2460625" cy="738187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Объект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правоотношения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267450" y="2435225"/>
            <a:ext cx="2462213" cy="739775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Содержание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правоотношения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08513" y="1833563"/>
            <a:ext cx="0" cy="393700"/>
          </a:xfrm>
          <a:prstGeom prst="straightConnector1">
            <a:avLst/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>
          <a:xfrm>
            <a:off x="6156325" y="1830388"/>
            <a:ext cx="792163" cy="393700"/>
          </a:xfrm>
          <a:prstGeom prst="straightConnector1">
            <a:avLst/>
          </a:prstGeom>
          <a:noFill/>
          <a:ln w="508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11" name="Picture 2" descr="http://images.clipartpanda.com/business-people-silhouette-family_people_silhouettes_by_Scorp1_at_vecteezycom-Converte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076700"/>
            <a:ext cx="19542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thumbs.dreamstime.com/x/%D1%81%D0%B8%D0%BB%D1%83%D1%8D%D1%82%D1%8B-%D0%BF%D1%80%D0%B5-%D0%BC%D0%B5%D1%82%D0%BE%D0%B2-4782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076700"/>
            <a:ext cx="3073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9" descr="http://papus666.narod.ru/clipart/m/molot/instr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52913"/>
            <a:ext cx="20367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3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742129"/>
              </p:ext>
            </p:extLst>
          </p:nvPr>
        </p:nvGraphicFramePr>
        <p:xfrm>
          <a:off x="323527" y="188641"/>
          <a:ext cx="8569647" cy="640901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911369"/>
                <a:gridCol w="4658278"/>
              </a:tblGrid>
              <a:tr h="840162">
                <a:tc>
                  <a:txBody>
                    <a:bodyPr/>
                    <a:lstStyle/>
                    <a:p>
                      <a:pPr indent="-10668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правоотношений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0668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9368">
                <a:tc>
                  <a:txBody>
                    <a:bodyPr/>
                    <a:lstStyle/>
                    <a:p>
                      <a:pPr marL="63500" indent="-11430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Субъекты гражданских правоотношений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Физические (граждане) и юридические лица (предприятия, организации)</a:t>
                      </a:r>
                      <a:endParaRPr lang="ru-RU" sz="20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58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2240">
                <a:tc>
                  <a:txBody>
                    <a:bodyPr/>
                    <a:lstStyle/>
                    <a:p>
                      <a:pPr marL="63500" indent="-11430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 гражданских правоотношений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1" fontAlgn="base" latinLnBrk="0" hangingPunct="1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То, по поводу чего участники вступают в гражданские правоотношения:</a:t>
                      </a:r>
                      <a:endParaRPr lang="ru-RU" sz="20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eaLnBrk="1" fontAlgn="base" latinLnBrk="0" hangingPunct="1">
                        <a:lnSpc>
                          <a:spcPct val="100000"/>
                        </a:lnSpc>
                      </a:pP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вещи, работы,  бытовые услуги изобретения,</a:t>
                      </a:r>
                      <a:endParaRPr lang="ru-RU" sz="20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eaLnBrk="1" fontAlgn="base" latinLnBrk="0" hangingPunct="1">
                        <a:lnSpc>
                          <a:spcPct val="100000"/>
                        </a:lnSpc>
                      </a:pP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произведения науки, литературы, искусства,</a:t>
                      </a:r>
                      <a:endParaRPr lang="ru-RU" sz="20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eaLnBrk="1" fontAlgn="base" latinLnBrk="0" hangingPunct="1">
                        <a:lnSpc>
                          <a:spcPct val="100000"/>
                        </a:lnSpc>
                      </a:pP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право на честь и достоинство.</a:t>
                      </a:r>
                      <a:endParaRPr lang="ru-RU" sz="20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358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7240">
                <a:tc>
                  <a:txBody>
                    <a:bodyPr/>
                    <a:lstStyle/>
                    <a:p>
                      <a:pPr marL="63500" indent="-11430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гражданских правоотношений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Закрепленные в гражданском законодательстве права и обязанности участников правоотношений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9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 ГРАЖДАНСКИХ ПРАВООТНОШЕНИЙ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1"/>
            <a:ext cx="8418513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87794862"/>
              </p:ext>
            </p:extLst>
          </p:nvPr>
        </p:nvGraphicFramePr>
        <p:xfrm>
          <a:off x="341842" y="2852936"/>
          <a:ext cx="8622646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73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52258233"/>
              </p:ext>
            </p:extLst>
          </p:nvPr>
        </p:nvGraphicFramePr>
        <p:xfrm>
          <a:off x="323528" y="188640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05" y="0"/>
            <a:ext cx="1230250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7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ПРАВОСПОСОБНОСТЬ</a:t>
            </a:r>
            <a:endParaRPr lang="ru-RU" sz="4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4925144"/>
          </a:xfrm>
          <a:ln w="57150">
            <a:solidFill>
              <a:srgbClr val="C00000"/>
            </a:solidFill>
          </a:ln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 ГК РФ ст.17 п. 1</a:t>
            </a:r>
            <a:endParaRPr lang="ru-RU" alt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</a:rPr>
              <a:t> Правоспособность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-это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</a:rPr>
              <a:t>способность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гражданина иметь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</a:rPr>
              <a:t>гражданские права и нести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гражданские обязанности.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Содержание правоспособности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</a:rPr>
              <a:t>Совокупность всех тех прав, которые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может приобрести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</a:rPr>
              <a:t>гражданин, и обязанностей,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которые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</a:rPr>
              <a:t>он вправе принять на себя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Свойства правоспособности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ahoma" pitchFamily="34" charset="0"/>
              </a:rPr>
              <a:t>-неотчуждаема и непередаваема,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ahoma" pitchFamily="34" charset="0"/>
              </a:rPr>
              <a:t>-нельзя самоограничить и передать,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ahoma" pitchFamily="34" charset="0"/>
              </a:rPr>
              <a:t>-ограничение правоспособности – только по суду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8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ДЕЕСПОСОБНОСТЬ</a:t>
            </a:r>
            <a:endParaRPr lang="ru-RU" sz="4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08912" cy="4563616"/>
          </a:xfrm>
          <a:ln w="38100">
            <a:solidFill>
              <a:srgbClr val="C00000"/>
            </a:solidFill>
          </a:ln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 ГК РФ ст.17 п. </a:t>
            </a:r>
            <a:r>
              <a:rPr lang="ru-RU" sz="3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1</a:t>
            </a:r>
            <a:endParaRPr lang="ru-RU" altLang="ru-RU" sz="2400" b="1" u="sng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u="sng" dirty="0" smtClean="0">
                <a:solidFill>
                  <a:schemeClr val="tx1"/>
                </a:solidFill>
                <a:latin typeface="Times New Roman" pitchFamily="18" charset="0"/>
              </a:rPr>
              <a:t>Дееспособность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-это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</a:rPr>
              <a:t>способность гражданина своими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действиями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</a:rPr>
              <a:t>приобретать и осуществлять гражданские права,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создавать для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</a:rPr>
              <a:t>себя гражданские обязанности и осуществлять их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. (</a:t>
            </a:r>
            <a:r>
              <a:rPr lang="ru-RU" altLang="ru-RU" sz="2400" b="1" u="sng" dirty="0">
                <a:solidFill>
                  <a:schemeClr val="tx1"/>
                </a:solidFill>
                <a:latin typeface="Times New Roman" pitchFamily="18" charset="0"/>
              </a:rPr>
              <a:t>осуществляется путем сознательных волевых действий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altLang="ru-RU" sz="3200" b="1" u="sng" dirty="0">
                <a:solidFill>
                  <a:srgbClr val="000000"/>
                </a:solidFill>
                <a:latin typeface="Times New Roman" pitchFamily="18" charset="0"/>
              </a:rPr>
              <a:t>полном объеме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</a:rPr>
              <a:t> гражданская дееспособность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</a:rPr>
              <a:t>наступает с 18-летного возраста.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795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n w="12700">
                  <a:solidFill>
                    <a:srgbClr val="212745"/>
                  </a:solidFill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ДЕЕСПОСОБНОСТЬ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4853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недееспособными являются: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 лет;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признанные судом недееспособными граждане, которые вследствие психического расстройства не могут понимать значения своих действий или руководить 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такими гражданами устанавливается опека.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отпадении оснований, в силу которых гражданин был признан недееспособным, суд признает 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дееспособным. 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недееспособных граждан все сделки совершают их законные представители (родители, усыновители, опекуны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56075"/>
            <a:ext cx="19145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0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33255"/>
            <a:ext cx="8062664" cy="936103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ru-RU" sz="2400" dirty="0" smtClean="0">
                <a:ln>
                  <a:noFill/>
                </a:ln>
                <a:solidFill>
                  <a:prstClr val="black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Основные источники </a:t>
            </a:r>
            <a:r>
              <a:rPr lang="ru-RU" sz="2400" dirty="0">
                <a:ln>
                  <a:noFill/>
                </a:ln>
                <a:solidFill>
                  <a:prstClr val="black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гражданского права в РФ </a:t>
            </a:r>
            <a:r>
              <a:rPr lang="ru-RU" sz="24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487384" cy="363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 1 (граница и черта) 5"/>
          <p:cNvSpPr/>
          <p:nvPr/>
        </p:nvSpPr>
        <p:spPr>
          <a:xfrm rot="16200000">
            <a:off x="5400157" y="-2007667"/>
            <a:ext cx="1296144" cy="5832773"/>
          </a:xfrm>
          <a:prstGeom prst="accentBorderCallout1">
            <a:avLst>
              <a:gd name="adj1" fmla="val 97100"/>
              <a:gd name="adj2" fmla="val -12593"/>
              <a:gd name="adj3" fmla="val 98820"/>
              <a:gd name="adj4" fmla="val -843279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vert="vert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Конституция РФ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и текущее законодательство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2700338" y="1844825"/>
            <a:ext cx="5508625" cy="864095"/>
          </a:xfrm>
          <a:prstGeom prst="accentBorderCallout1">
            <a:avLst>
              <a:gd name="adj1" fmla="val 46764"/>
              <a:gd name="adj2" fmla="val 102489"/>
              <a:gd name="adj3" fmla="val 45699"/>
              <a:gd name="adj4" fmla="val 110121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первая и вторая части Гражданского кодекса РФ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2700338" y="2852936"/>
            <a:ext cx="5514975" cy="864096"/>
          </a:xfrm>
          <a:prstGeom prst="accentBorderCallout1">
            <a:avLst>
              <a:gd name="adj1" fmla="val 46764"/>
              <a:gd name="adj2" fmla="val 102489"/>
              <a:gd name="adj3" fmla="val 45699"/>
              <a:gd name="adj4" fmla="val 110121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закон «О защите прав потребителей»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2700338" y="3861049"/>
            <a:ext cx="5508625" cy="1008112"/>
          </a:xfrm>
          <a:prstGeom prst="accentBorderCallout1">
            <a:avLst>
              <a:gd name="adj1" fmla="val 46764"/>
              <a:gd name="adj2" fmla="val 102489"/>
              <a:gd name="adj3" fmla="val 45699"/>
              <a:gd name="adj4" fmla="val 110121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закон «Об авторском праве и смежных правах»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2700338" y="5085184"/>
            <a:ext cx="5508625" cy="864245"/>
          </a:xfrm>
          <a:prstGeom prst="accentBorderCallout1">
            <a:avLst>
              <a:gd name="adj1" fmla="val 46764"/>
              <a:gd name="adj2" fmla="val 102489"/>
              <a:gd name="adj3" fmla="val 45699"/>
              <a:gd name="adj4" fmla="val 110121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4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257800"/>
            <a:ext cx="8640960" cy="1143000"/>
          </a:xfrm>
        </p:spPr>
        <p:txBody>
          <a:bodyPr/>
          <a:lstStyle/>
          <a:p>
            <a:pPr algn="ctr"/>
            <a:r>
              <a:rPr lang="ru-RU" sz="3600" dirty="0" smtClean="0">
                <a:ln w="12700">
                  <a:solidFill>
                    <a:srgbClr val="212745"/>
                  </a:solidFill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ДЕЕСПОСОБНОСТЬ МАЛОЛЕТНИХ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075240" cy="49971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900" b="1" dirty="0">
                <a:solidFill>
                  <a:srgbClr val="69646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Несовершеннолетние в возрасте от 6 до 14 лет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безвозмездное получение выгоды и не требующие нотариального удостоверения или государственной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распоряжению средствами, предоставленными законными представителями, или с их разрешения третьими лицами для определенной цели или для свободного использования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сделки от их имени совершают их законные представители.</a:t>
            </a:r>
          </a:p>
        </p:txBody>
      </p:sp>
    </p:spTree>
    <p:extLst>
      <p:ext uri="{BB962C8B-B14F-4D97-AF65-F5344CB8AC3E}">
        <p14:creationId xmlns:p14="http://schemas.microsoft.com/office/powerpoint/2010/main" val="15260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257800"/>
            <a:ext cx="8424936" cy="1143000"/>
          </a:xfrm>
        </p:spPr>
        <p:txBody>
          <a:bodyPr/>
          <a:lstStyle/>
          <a:p>
            <a:pPr algn="ctr"/>
            <a:r>
              <a:rPr lang="ru-RU" sz="3600" dirty="0">
                <a:ln w="12700">
                  <a:solidFill>
                    <a:srgbClr val="212745"/>
                  </a:solidFill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ДЕЕСПОСОБНОСТЬ </a:t>
            </a:r>
            <a:r>
              <a:rPr lang="ru-RU" sz="3600" dirty="0" smtClean="0">
                <a:ln w="12700">
                  <a:solidFill>
                    <a:srgbClr val="212745"/>
                  </a:solidFill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НЕСОВЕРШЕННОЛЕТНИХ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8003232" cy="4997152"/>
          </a:xfrm>
        </p:spPr>
        <p:txBody>
          <a:bodyPr/>
          <a:lstStyle/>
          <a:p>
            <a:pPr marL="0" indent="0">
              <a:buNone/>
            </a:pPr>
            <a:r>
              <a:rPr lang="ru-RU" sz="2500" b="1" dirty="0">
                <a:solidFill>
                  <a:srgbClr val="696464"/>
                </a:solidFill>
                <a:ea typeface="+mj-ea"/>
                <a:cs typeface="+mj-cs"/>
              </a:rPr>
              <a:t>Несовершеннолетние в возрасте от 14 до 18 </a:t>
            </a:r>
            <a:r>
              <a:rPr lang="ru-RU" sz="2500" b="1" dirty="0" smtClean="0">
                <a:solidFill>
                  <a:srgbClr val="696464"/>
                </a:solidFill>
                <a:ea typeface="+mj-ea"/>
                <a:cs typeface="+mj-cs"/>
              </a:rPr>
              <a:t>лет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совершать сделки малолетних;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распоряжаться своим заработком, стипендией или иными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доходами;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осуществлять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права авторов интеллектуальной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собственности;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достижении 16 лет быть членами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кооперативов;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вносить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вклады в кредитные учреждения и распоряжаться ими.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сделки они совершают с письменного согласия законных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представителей.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2146300" cy="1609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8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n w="12700">
                  <a:solidFill>
                    <a:srgbClr val="212745"/>
                  </a:solidFill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ЭМАНСИПАЦИЯ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147248" cy="4925144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  <a:buNone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ЭМАНСИПАЦИЯ - форма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полной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дееспособности</a:t>
            </a:r>
          </a:p>
          <a:p>
            <a:pPr lvl="0" algn="ctr" fontAlgn="base">
              <a:spcAft>
                <a:spcPct val="0"/>
              </a:spcAft>
              <a:buNone/>
              <a:defRPr/>
            </a:pPr>
            <a:endParaRPr lang="ru-RU" sz="2400" b="1" i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несовершеннолетнего (от 16 до 18 лет) полностью дееспособным, если он работает по трудовому договору или с согласия родителей, усыновителей или попечителей занимается предпринимательской деятельностью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по решению органов опеки и попечительства с согласия обоих родителей, усыновителей или попечителя  либо при отсутствии такого согласия – по решению суда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обязательствам эмансипированного несовершеннолетнего родители, усыновители, попечители ответственности не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</a:t>
            </a:r>
          </a:p>
          <a:p>
            <a:pPr lvl="0" algn="just" fontAlgn="base"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втоматически  при заключении брака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49350"/>
            <a:ext cx="20478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1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rgbClr val="000000"/>
                </a:solidFill>
                <a:latin typeface="Times New Roman"/>
              </a:rPr>
              <a:t>Деликтоспособность 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48531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Деликтоспособность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– способность лица понимать значение своих действий, руководить ими, нести юридическую ответственность за совершённое им правонарушение (деликт).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Закон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устанавливает, что ответственность по административному праву наступает с 16 лет, по уголовному – тоже с 16 лет, а за тяжкие преступления (они приведены в Уголовном кодексе РФ) – с 14 лет. Имущественная ответственность наступает с 14 лет.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подростки не имеют собственных средств, заработков, ущерб за них возмещают родители.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6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57800"/>
            <a:ext cx="7918648" cy="1143000"/>
          </a:xfrm>
        </p:spPr>
        <p:txBody>
          <a:bodyPr/>
          <a:lstStyle/>
          <a:p>
            <a:pPr algn="ctr"/>
            <a:r>
              <a:rPr lang="ru-RU" sz="2800" dirty="0" smtClean="0">
                <a:ln w="12700">
                  <a:solidFill>
                    <a:srgbClr val="212745"/>
                  </a:solidFill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ЮРИДИЧЕСКОЕ ЛИЦО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4853136"/>
          </a:xfrm>
        </p:spPr>
        <p:txBody>
          <a:bodyPr>
            <a:normAutofit fontScale="85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лицо 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которая имеет в собственности, хозяйственном ведении или оперативном управлении обособленное имущество и отвечает по своим обязательствам этим имуществом, может от своего имени приобретать и осуществлять имущественные и личные неимущественные права, нести обязанности, быть истцом и ответчиком в суде.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kern="10" dirty="0">
                <a:ln w="1905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kern="10" dirty="0" smtClean="0">
                <a:ln w="1905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ризнаки </a:t>
            </a:r>
            <a:r>
              <a:rPr lang="ru-RU" sz="3600" kern="10" dirty="0">
                <a:ln w="1905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</a:t>
            </a:r>
            <a:r>
              <a:rPr lang="ru-RU" sz="3600" kern="10" dirty="0" smtClean="0">
                <a:ln w="1905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(наличие своего имущества на праве собственности, самостоятельного баланса, своего счёта в банке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(наличие устава или учредительного договора, учредительных документов, регистрация в установленном законом порядке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в экономическом обороте от собственного имени (наличие официального наименования);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ответственность по своим обязательствам (государство не отвечает по долгам юридических лиц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1 (граница и черта) 3"/>
          <p:cNvSpPr/>
          <p:nvPr/>
        </p:nvSpPr>
        <p:spPr>
          <a:xfrm rot="16200000">
            <a:off x="3999707" y="-3415506"/>
            <a:ext cx="1071562" cy="8280400"/>
          </a:xfrm>
          <a:prstGeom prst="accentBorderCallout1">
            <a:avLst>
              <a:gd name="adj1" fmla="val 49652"/>
              <a:gd name="adj2" fmla="val -10412"/>
              <a:gd name="adj3" fmla="val 50647"/>
              <a:gd name="adj4" fmla="val -24523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ВИДЫ ЮРИДИЧЕСКИХ ЛИЦ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1628775"/>
            <a:ext cx="3790950" cy="223202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некоммерческие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(которые не имеют главной целью извлечение прибыли, организации)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3800" y="1628775"/>
            <a:ext cx="3671888" cy="223202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коммерческие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деятельность которых направлена на получение прибыли)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188" y="4149725"/>
            <a:ext cx="7921625" cy="223202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Юридические лица</a:t>
            </a:r>
            <a:r>
              <a:rPr lang="ru-RU" sz="3200" b="1" dirty="0">
                <a:solidFill>
                  <a:schemeClr val="tx1"/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это предприятия, объединения, учреждения, общественные организации.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257800"/>
            <a:ext cx="7630616" cy="1143000"/>
          </a:xfrm>
        </p:spPr>
        <p:txBody>
          <a:bodyPr/>
          <a:lstStyle/>
          <a:p>
            <a:pPr algn="ctr"/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ОРГАНИЗАЦИОННО-ПРАВОВЫЕ ФОРМЫ ПРЕДПРИЯТИЙ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миха\Desktop\42-1-n10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8680"/>
            <a:ext cx="8186738" cy="411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7868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42984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/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 – это отношение лица к принадлежащей ему вещи как к своей,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2357430"/>
            <a:ext cx="421484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Понятие права собственности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3500438"/>
            <a:ext cx="4214842" cy="31432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объективном смысле: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 субъекта владеть, пользоваться и распоряжаться принадлежащими ему материальными благами по своему усмотрению в пределах закона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3500438"/>
            <a:ext cx="4357718" cy="31432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субъективном смысле: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Система правовых норм,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закрепляющих принадлежность материальных благ определенным субъектам, регулирующих владение, пользование и распоряжении ими, а также защиту правомочий собственника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928926" y="3286124"/>
            <a:ext cx="484632" cy="35719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43570" y="3286124"/>
            <a:ext cx="484632" cy="35719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585791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Содержание права собственности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1071546"/>
            <a:ext cx="58579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это совокупность входящих в него правомочий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2144604">
            <a:off x="5885571" y="286317"/>
            <a:ext cx="1216152" cy="731520"/>
          </a:xfrm>
          <a:prstGeom prst="curved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C:\Users\миха\Desktop\43-1-n10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8" y="2348880"/>
            <a:ext cx="82444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836712"/>
            <a:ext cx="6286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«В Российской Федерации признаются и защищаются равным образом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частная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муниципальная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иные формы собственности»</a:t>
            </a:r>
          </a:p>
          <a:p>
            <a:pPr algn="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 8 Конституции РФ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http://cpp.oficery.ru/sites/default/files/holiday/2011/12/1008764253.jpg"/>
          <p:cNvPicPr>
            <a:picLocks noChangeAspect="1" noChangeArrowheads="1"/>
          </p:cNvPicPr>
          <p:nvPr/>
        </p:nvPicPr>
        <p:blipFill>
          <a:blip r:embed="rId2" cstate="print"/>
          <a:srcRect l="14353" r="11483"/>
          <a:stretch>
            <a:fillRect/>
          </a:stretch>
        </p:blipFill>
        <p:spPr bwMode="auto">
          <a:xfrm>
            <a:off x="0" y="1500174"/>
            <a:ext cx="2643174" cy="356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677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496944" cy="2467744"/>
          </a:xfrm>
        </p:spPr>
        <p:txBody>
          <a:bodyPr/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2800" dirty="0">
                <a:ln>
                  <a:noFill/>
                </a:ln>
                <a:solidFill>
                  <a:srgbClr val="FFFF00"/>
                </a:solidFill>
                <a:effectLst/>
                <a:ea typeface="+mn-ea"/>
                <a:cs typeface="+mn-cs"/>
              </a:rPr>
              <a:t> 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Гражданский кодекс РФ  в качестве объектов    </a:t>
            </a:r>
            <a:b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правоотношений 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рассматривает вещи, работы </a:t>
            </a: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услуги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информацию, </a:t>
            </a:r>
            <a:r>
              <a:rPr lang="ru-RU" sz="28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интеллектуальной   </a:t>
            </a:r>
            <a:r>
              <a:rPr lang="ru-RU" sz="28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деятельности и нематериальные блага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496944" cy="20882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ГРАЖДАНСКОЕ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ПРАВО-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отрасль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права, нормы которой регулируют имущественные, а также личные неимущественные отношения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</a:endParaRPr>
          </a:p>
        </p:txBody>
      </p:sp>
      <p:pic>
        <p:nvPicPr>
          <p:cNvPr id="8" name="Picture 2" descr="Картинка 2 из 15626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2540641"/>
            <a:ext cx="2583763" cy="165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3" y="2511370"/>
            <a:ext cx="20002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7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</a:rPr>
              <a:t>Основания (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способы) </a:t>
            </a:r>
            <a:r>
              <a:rPr lang="ru-RU" sz="2800" dirty="0">
                <a:solidFill>
                  <a:schemeClr val="tx1"/>
                </a:solidFill>
                <a:effectLst/>
              </a:rPr>
              <a:t>приобретения права собственности.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49971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Первоначальные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вновь создаваемое имущество, сбор общедоступных вещей (например, грибов, ягод и т.д.), находка, клад и др. 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Производные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приобретение по договору купли-продажи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поставки, наследование и т.д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Национализация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переход из частной собственности в собственность государства или общества земли, промышленности, транспорта, банков и др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передача государственного или муниципального имущества в частную собственность гражданам, акционерным обществам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интеллектуальную собственность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0063" y="404664"/>
            <a:ext cx="4038600" cy="500156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Авторское право</a:t>
            </a:r>
          </a:p>
        </p:txBody>
      </p:sp>
      <p:sp>
        <p:nvSpPr>
          <p:cNvPr id="23556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58498" y="458892"/>
            <a:ext cx="4038600" cy="45259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Изобретательское право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23557" name="Picture 6" descr="http://legal-partner.od.ua/wp-content/uploads/2014/02/%D0%B7%D0%B0%D1%85%D0%B8%D1%81%D1%82-%D0%B0%D0%B2%D1%82%D0%BE%D1%80-%D0%BF%D1%80%D0%B0%D0%B2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14334"/>
            <a:ext cx="41148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http://4.bp.blogspot.com/-5tw84mkDaso/T7aOIGihEEI/AAAAAAAAAX8/P8jan3G87KY/w1200-h630-p-nu/%25E2%2584%25962173434+%25D0%25BF%25D0%25B0%25D1%2582%25D0%25B5%25D0%25BD%25D1%2582+%25D0%2592%25D0%259D%25D0%2598%25D0%2598%25D0%25AD%25D0%25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1552"/>
            <a:ext cx="35385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6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Патентное право</a:t>
            </a:r>
            <a:endParaRPr lang="ru-RU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548681"/>
            <a:ext cx="4038600" cy="518457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Изобретения</a:t>
            </a:r>
          </a:p>
          <a:p>
            <a:pPr algn="just"/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модели</a:t>
            </a:r>
          </a:p>
          <a:p>
            <a:pPr algn="just"/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образцы</a:t>
            </a:r>
          </a:p>
          <a:p>
            <a:pPr algn="just">
              <a:buFontTx/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buFontTx/>
              <a:buNone/>
            </a:pPr>
            <a:r>
              <a:rPr lang="ru-RU" alt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Патент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охранительный документ, удостоверяющий исключительное право пользования изобретением, полезной моделью, промышленным образцом</a:t>
            </a:r>
            <a:r>
              <a:rPr lang="ru-RU" altLang="ru-RU" sz="2200" dirty="0" smtClean="0"/>
              <a:t>.</a:t>
            </a:r>
          </a:p>
          <a:p>
            <a:pPr>
              <a:buFontTx/>
              <a:buNone/>
            </a:pPr>
            <a:endParaRPr lang="ru-RU" altLang="ru-RU" dirty="0" smtClean="0"/>
          </a:p>
        </p:txBody>
      </p:sp>
      <p:pic>
        <p:nvPicPr>
          <p:cNvPr id="25604" name="Picture 2" descr="http://www.sorashn.ru/fileadmin/sibfti/books/2492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405187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7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Обязательственное </a:t>
            </a:r>
            <a: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Обязательственное право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совокупность гражданско- правовых норм, регулирующих обязательства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521696" cy="3020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98450" y="260350"/>
            <a:ext cx="8642350" cy="5256213"/>
          </a:xfrm>
          <a:prstGeom prst="foldedCorner">
            <a:avLst>
              <a:gd name="adj" fmla="val 6029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442913" y="366713"/>
            <a:ext cx="8424862" cy="5078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3600" b="1" u="sng" dirty="0">
                <a:solidFill>
                  <a:srgbClr val="C00000"/>
                </a:solidFill>
                <a:latin typeface="Arial" charset="0"/>
              </a:rPr>
              <a:t>СДЕЛКА </a:t>
            </a:r>
            <a:r>
              <a:rPr lang="ru-RU" altLang="ru-RU" sz="3600" b="1" dirty="0">
                <a:latin typeface="Arial" charset="0"/>
              </a:rPr>
              <a:t>– это действие физического или юридического лица, направленное на установление, изменение или прекращение гражданских прав и обязанностей.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90600" y="3589338"/>
            <a:ext cx="357663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19638" y="3589338"/>
            <a:ext cx="237331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 descr="http://www.funlib.ru/cimg/2014/101603/4741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673725"/>
            <a:ext cx="12017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7088" y="4508500"/>
            <a:ext cx="309721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44650" y="5661025"/>
            <a:ext cx="7223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charset="0"/>
              </a:rPr>
              <a:t>Какие </a:t>
            </a:r>
            <a:r>
              <a:rPr lang="ru-RU" altLang="ru-RU" b="1" dirty="0" smtClean="0">
                <a:solidFill>
                  <a:srgbClr val="FF0000"/>
                </a:solidFill>
                <a:latin typeface="Arial" charset="0"/>
              </a:rPr>
              <a:t>три действия включает в себя сделка?</a:t>
            </a:r>
            <a:endParaRPr lang="ru-RU" altLang="ru-RU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9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98450" y="260350"/>
            <a:ext cx="8642350" cy="3960813"/>
          </a:xfrm>
          <a:prstGeom prst="foldedCorner">
            <a:avLst>
              <a:gd name="adj" fmla="val 6029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406400" y="476250"/>
            <a:ext cx="8426450" cy="341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3600" b="1" u="sng" dirty="0">
                <a:solidFill>
                  <a:srgbClr val="C00000"/>
                </a:solidFill>
                <a:latin typeface="Arial" charset="0"/>
              </a:rPr>
              <a:t>ДОГОВОР </a:t>
            </a:r>
            <a:r>
              <a:rPr lang="ru-RU" altLang="ru-RU" sz="3600" b="1" dirty="0">
                <a:latin typeface="Arial" charset="0"/>
              </a:rPr>
              <a:t>– это соглашение двух или более сторон об установлении, изменении или прекращении гражданских прав и обязанностей.</a:t>
            </a:r>
          </a:p>
        </p:txBody>
      </p:sp>
      <p:pic>
        <p:nvPicPr>
          <p:cNvPr id="24580" name="Picture 2" descr="http://poiskmo.ru/_bd/113/444165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005263"/>
            <a:ext cx="33083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ttp://3.bp.blogspot.com/-Rb32EP3HguM/ViX7-QwKeNI/AAAAAAAACeI/QpZt49uH3EM/s1600/f12ad2a25facc931b0bb269f0a68ba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440238"/>
            <a:ext cx="241141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://cs628418.vk.me/v628418142/35291/MGiQFyk6HL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4375150"/>
            <a:ext cx="2052638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5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5520" y="214290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/>
            <a:r>
              <a:rPr lang="ru-RU" sz="2800" b="1" i="1" dirty="0" smtClean="0">
                <a:latin typeface="Arial Black" pitchFamily="34" charset="0"/>
                <a:cs typeface="Arial" pitchFamily="34" charset="0"/>
              </a:rPr>
              <a:t> Виды договоров.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643306" y="2786058"/>
            <a:ext cx="521497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договоры имущественного найма (аренды), найма жилого помещения, безвозмездного пользования.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14678" y="714356"/>
            <a:ext cx="2428892" cy="64294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Договоры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57224" y="1428736"/>
            <a:ext cx="2571768" cy="10715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 передаче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имущества в 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собственность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1571612"/>
            <a:ext cx="5214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договоры купли-продажи, поставки, контрактации, мены, займа, дарения.</a:t>
            </a:r>
            <a:endParaRPr lang="ru-RU" sz="22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57224" y="2643182"/>
            <a:ext cx="2571768" cy="15001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 передаче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имущества во 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временное 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пользование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57224" y="4286256"/>
            <a:ext cx="2571768" cy="857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 выполнении 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работ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071942"/>
            <a:ext cx="5143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договоры подряда, капитального строительства, проектных и изыскательских работ, научно-исследова</a:t>
            </a:r>
            <a:r>
              <a:rPr lang="ru-RU" sz="2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ельских работ. </a:t>
            </a:r>
            <a:endParaRPr lang="ru-RU" sz="2200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57224" y="5500702"/>
            <a:ext cx="2500330" cy="857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Об оказании 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услуг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5500702"/>
            <a:ext cx="50006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договоры перевозки грузов и пассажиров, поручения, комиссии, хранения, страхования, займа и другие.</a:t>
            </a:r>
            <a:endParaRPr lang="ru-RU" sz="22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357554" y="1785926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357554" y="5715016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428992" y="4500570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428992" y="3214686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Наследование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6314" y="908720"/>
            <a:ext cx="778668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прав и обязанностей умершего лица к его наследникам в соответствии  с нормами права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6314" y="2276872"/>
            <a:ext cx="7715250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Наследодатель – один человек,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а наследников может быть несколько</a:t>
            </a:r>
          </a:p>
        </p:txBody>
      </p:sp>
      <p:sp>
        <p:nvSpPr>
          <p:cNvPr id="8" name="Овал 7"/>
          <p:cNvSpPr/>
          <p:nvPr/>
        </p:nvSpPr>
        <p:spPr>
          <a:xfrm>
            <a:off x="896815" y="4149080"/>
            <a:ext cx="28575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По закону</a:t>
            </a:r>
          </a:p>
        </p:txBody>
      </p:sp>
      <p:sp>
        <p:nvSpPr>
          <p:cNvPr id="9" name="Овал 8"/>
          <p:cNvSpPr/>
          <p:nvPr/>
        </p:nvSpPr>
        <p:spPr>
          <a:xfrm>
            <a:off x="5214938" y="4212668"/>
            <a:ext cx="28575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По завещанию</a:t>
            </a:r>
          </a:p>
        </p:txBody>
      </p:sp>
    </p:spTree>
    <p:extLst>
      <p:ext uri="{BB962C8B-B14F-4D97-AF65-F5344CB8AC3E}">
        <p14:creationId xmlns:p14="http://schemas.microsoft.com/office/powerpoint/2010/main" val="29883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прав и обязанностей умершего лица к его наследникам /в течение 6 мес. после смерти</a:t>
            </a:r>
            <a:r>
              <a:rPr lang="ru-RU" altLang="ru-RU" sz="2400" b="1" i="1" dirty="0" smtClean="0">
                <a:solidFill>
                  <a:schemeClr val="tx1"/>
                </a:solidFill>
              </a:rPr>
              <a:t>/</a:t>
            </a:r>
            <a:endParaRPr lang="ru-RU" altLang="ru-RU" sz="2400" dirty="0" smtClean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28310" y="548680"/>
            <a:ext cx="3714750" cy="46434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закону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Завещания нет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очередей: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очередь – супруг, дети, родители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очередь – братья и сёстры, дедушки, бабушки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делят поровну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очередь - РФ 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929188" y="549413"/>
            <a:ext cx="3714750" cy="46434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завещанию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имуществом в письменной форме, удостоверенной нотариусом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условие – несовершеннолетние и нетрудоспособные наследуют 2/3 доли по закону</a:t>
            </a:r>
          </a:p>
        </p:txBody>
      </p:sp>
    </p:spTree>
    <p:extLst>
      <p:ext uri="{BB962C8B-B14F-4D97-AF65-F5344CB8AC3E}">
        <p14:creationId xmlns:p14="http://schemas.microsoft.com/office/powerpoint/2010/main" val="33064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Наследование по завещанию </a:t>
            </a:r>
            <a:endParaRPr lang="ru-RU" sz="4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48531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Завещание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документ, в котором указывается, каким образом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наследодатель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распорядился, имеющимся у него на правах собственности имуществом (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Наследниками по завещанию могут быть лица, определённые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наследодателем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завещании и это не обязательно могут быть родственники.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Наследодатель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распорядиться в завещании как всем своим имуществом, так и его частью.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Завещание обязательно составляется в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форме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заверяется нотариусом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любое время до смерти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наследодатель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изменить завещание или отменить его.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57800"/>
            <a:ext cx="8280920" cy="1143000"/>
          </a:xfrm>
        </p:spPr>
        <p:txBody>
          <a:bodyPr/>
          <a:lstStyle/>
          <a:p>
            <a:r>
              <a:rPr lang="ru-RU" sz="4000" kern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Принципы гражданского права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0823" y="1030529"/>
            <a:ext cx="8284553" cy="714375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равенства субъектов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30824" y="191492"/>
            <a:ext cx="8284552" cy="714375"/>
          </a:xfrm>
          <a:prstGeom prst="round2Diag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неприкосновенности собственности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6541" y="2109056"/>
            <a:ext cx="8248835" cy="714375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невмешательства в частные дела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1892" y="3113489"/>
            <a:ext cx="8284554" cy="769141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восстановления нарушенных прав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66540" y="4088607"/>
            <a:ext cx="8248835" cy="642937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судебной защиты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0824" y="4941168"/>
            <a:ext cx="8284552" cy="72008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беспрепятственного осуществления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нарушенных прав</a:t>
            </a:r>
          </a:p>
        </p:txBody>
      </p:sp>
    </p:spTree>
    <p:extLst>
      <p:ext uri="{BB962C8B-B14F-4D97-AF65-F5344CB8AC3E}">
        <p14:creationId xmlns:p14="http://schemas.microsoft.com/office/powerpoint/2010/main" val="30054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57800"/>
            <a:ext cx="7990656" cy="1143000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effectLst/>
              </a:rPr>
              <a:t>Наследование по завещанию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46371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имущества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наследодателя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 правом 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обязательную долю в наследстве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дети, нетрудоспособные дети (в том числе усыновленные) наследователя, нетрудоспособные супруг, родители и иждивенцы умершего наследуют не менее 2/3 доли, которая причиталась бы им при наследовании по закону.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Наследование по закону</a:t>
            </a:r>
            <a:endParaRPr lang="ru-RU" sz="4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819005"/>
              </p:ext>
            </p:extLst>
          </p:nvPr>
        </p:nvGraphicFramePr>
        <p:xfrm>
          <a:off x="251520" y="1916832"/>
          <a:ext cx="86409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340768"/>
            <a:ext cx="8640960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pc="300" dirty="0" smtClean="0"/>
              <a:t>НАСЛЕДНИКАМИ ПО ЗАКОНУ ЯВЛЯЮТСЯ: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6021288"/>
            <a:ext cx="864096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Наследники как первой, так и второй, третьей, четвёртой очереди наследуют имущество в равных долях.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 время открытия наследства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484567"/>
              </p:ext>
            </p:extLst>
          </p:nvPr>
        </p:nvGraphicFramePr>
        <p:xfrm>
          <a:off x="467544" y="1700808"/>
          <a:ext cx="8229600" cy="333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5229200"/>
            <a:ext cx="8208912" cy="12003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Наследники должны принять или отказаться от наследства в течение 6 месяцев с даты открытия наследства. </a:t>
            </a:r>
          </a:p>
          <a:p>
            <a:pPr algn="ctr"/>
            <a:r>
              <a:rPr lang="ru-RU" dirty="0" smtClean="0"/>
              <a:t>Наследникам  принявшим наследство нотариус выдаёт свидетельство о праве на наследство.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1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n w="12700">
                  <a:solidFill>
                    <a:srgbClr val="212745"/>
                  </a:solidFill>
                </a:ln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ГРАЖДАНСКИХ ПРАВ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8003232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признания права (реализуется только в судебном порядке);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восстановления положения, существовавшего до нарушения права, и пресечения действий, нарушающих право или создающих угрозу его нарушения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признания недействительным акта государственного органа или органа местного самоуправления (гражданин или юридическое лицо, права которого были нарушены изданием недействительного акта, имеют право на обжалование его в суде);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самозащиты права (нарушенное право в данном случае подлежит восстановлению или защите иным способом, нежели обращение в суд, предусмотренным гражданским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возмещения убытков (удовлетворение имущественного интереса потерпевшего за счет денежных компенсаций понесенных им имущественных потерь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взыскания неустойки (неустойка может быть возмещена в добровольном порядке или по решению суда; взыскивается в случаях, прямо предусмотренных законом или договором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компенсации морального вреда (заключается в обязанности нарушителя выплатить потерпевшему денежную компенсацию за физические или нравственные страдания, которые тот испытывал в связи с нарушением его прав);</a:t>
            </a:r>
          </a:p>
          <a:p>
            <a:pPr marL="0" indent="0" algn="just">
              <a:buNone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468313" y="134938"/>
            <a:ext cx="84582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1. Выберите верные суждения.</a:t>
            </a:r>
            <a:endParaRPr lang="ru-RU" altLang="ru-RU" sz="30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3000" b="1" u="sng" dirty="0">
                <a:latin typeface="Arial" charset="0"/>
                <a:cs typeface="Arial" charset="0"/>
              </a:rPr>
              <a:t>Гражданское право регулирует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1</a:t>
            </a:r>
            <a:r>
              <a:rPr lang="ru-RU" altLang="ru-RU" sz="3000" b="1" dirty="0">
                <a:latin typeface="Arial" charset="0"/>
                <a:cs typeface="Arial" charset="0"/>
              </a:rPr>
              <a:t>) личные неимущественные отношения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latin typeface="Arial" charset="0"/>
                <a:cs typeface="Arial" charset="0"/>
              </a:rPr>
              <a:t>2</a:t>
            </a:r>
            <a:r>
              <a:rPr lang="ru-RU" altLang="ru-RU" sz="3000" b="1" dirty="0">
                <a:latin typeface="Arial" charset="0"/>
                <a:cs typeface="Arial" charset="0"/>
              </a:rPr>
              <a:t>) личные имущественные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отношения</a:t>
            </a:r>
            <a:endParaRPr lang="ru-RU" altLang="ru-RU" sz="30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3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) </a:t>
            </a:r>
            <a:r>
              <a:rPr lang="ru-RU" altLang="ru-RU" sz="3000" b="1" dirty="0">
                <a:latin typeface="Arial" charset="0"/>
                <a:cs typeface="Arial" charset="0"/>
              </a:rPr>
              <a:t>только отношения права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собственности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Arial" charset="0"/>
                <a:cs typeface="Arial" charset="0"/>
              </a:rPr>
              <a:t>4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) </a:t>
            </a:r>
            <a:r>
              <a:rPr lang="ru-RU" altLang="ru-RU" sz="3000" b="1" dirty="0" smtClean="0">
                <a:latin typeface="Arial" charset="0"/>
                <a:cs typeface="Arial" charset="0"/>
              </a:rPr>
              <a:t>Имущественные отношения</a:t>
            </a:r>
            <a:endParaRPr lang="ru-RU" altLang="ru-RU" sz="3000" b="1" dirty="0"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113" y="4357688"/>
            <a:ext cx="8428037" cy="1152525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468313" y="134938"/>
            <a:ext cx="8458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1. Выберите верные суждения.</a:t>
            </a:r>
            <a:endParaRPr lang="ru-RU" altLang="ru-RU" sz="30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ru-RU" altLang="ru-RU" sz="3000" b="1" u="sng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3000" b="1" u="sng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Гражданское </a:t>
            </a:r>
            <a:r>
              <a:rPr lang="ru-RU" altLang="ru-RU" sz="3000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право регулирует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</a:t>
            </a:r>
            <a:r>
              <a:rPr lang="ru-RU" altLang="ru-RU" sz="3000" b="1" dirty="0">
                <a:solidFill>
                  <a:prstClr val="black"/>
                </a:solidFill>
                <a:latin typeface="Arial" charset="0"/>
                <a:cs typeface="Arial" charset="0"/>
              </a:rPr>
              <a:t>) личные неимущественные отношения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  <a:r>
              <a:rPr lang="ru-RU" altLang="ru-RU" sz="3000" b="1" dirty="0">
                <a:solidFill>
                  <a:prstClr val="black"/>
                </a:solidFill>
                <a:latin typeface="Arial" charset="0"/>
                <a:cs typeface="Arial" charset="0"/>
              </a:rPr>
              <a:t>) личные имущественные отношения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3000" b="1" u="sng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3</a:t>
            </a:r>
            <a:r>
              <a:rPr lang="ru-RU" altLang="ru-RU" sz="3000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) </a:t>
            </a:r>
            <a:r>
              <a:rPr lang="ru-RU" altLang="ru-RU" sz="3000" b="1" u="sng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личные </a:t>
            </a:r>
            <a:r>
              <a:rPr lang="ru-RU" altLang="ru-RU" sz="3000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неимущественные отношен</a:t>
            </a:r>
            <a:r>
              <a:rPr lang="ru-RU" altLang="ru-RU" sz="3000" b="1" dirty="0">
                <a:solidFill>
                  <a:prstClr val="black"/>
                </a:solidFill>
                <a:latin typeface="Arial" charset="0"/>
                <a:cs typeface="Arial" charset="0"/>
              </a:rPr>
              <a:t>ия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4</a:t>
            </a:r>
            <a:r>
              <a:rPr lang="ru-RU" altLang="ru-RU" sz="3000" b="1" dirty="0">
                <a:solidFill>
                  <a:prstClr val="black"/>
                </a:solidFill>
                <a:latin typeface="Arial" charset="0"/>
                <a:cs typeface="Arial" charset="0"/>
              </a:rPr>
              <a:t>) только отношения права </a:t>
            </a:r>
            <a:r>
              <a:rPr lang="ru-RU" altLang="ru-RU" sz="3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собственности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3000" b="1" u="sng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5) Имущественные отношения</a:t>
            </a:r>
            <a:endParaRPr lang="ru-RU" altLang="ru-RU" sz="3000" b="1" u="sng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113" y="4357688"/>
            <a:ext cx="8428037" cy="1152525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539118" cy="59766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  верные суждения: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гражданского право могут быть только юридические  лица.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в возрасте от14 до 18 лет могут самостоятельно распоряжаться своими заработками, стипендией.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может быть ограничен в правоспособности и дееспособности  иначе, как в случаях, установленных законом.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Недееспособными являются дети в возрасте до 10 лет.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 авторства  несовершеннолетние обладают с 14  лет.</a:t>
            </a:r>
          </a:p>
          <a:p>
            <a:pPr marL="514350" indent="-514350" algn="just">
              <a:buAutoNum type="arabicPeriod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539118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  верные суждения: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гражданского право могут быть только юридические  лица.</a:t>
            </a:r>
          </a:p>
          <a:p>
            <a:pPr marL="514350" indent="-514350" algn="just">
              <a:buAutoNum type="arabicPeriod"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в возрасте от14 до 18 лет могут самостоятельно распоряжаться своими заработками, стипендией.</a:t>
            </a:r>
          </a:p>
          <a:p>
            <a:pPr marL="514350" indent="-514350" algn="just">
              <a:buAutoNum type="arabicPeriod"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может быть ограничен в правоспособности и дееспособности  иначе, как в случаях, установленных законом.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Недееспособными являются дети в возрасте до 10 лет.</a:t>
            </a:r>
          </a:p>
          <a:p>
            <a:pPr marL="514350" indent="-514350" algn="just">
              <a:buAutoNum type="arabicPeriod"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  авторства  несовершеннолетние обладают с 14  лет.</a:t>
            </a:r>
          </a:p>
          <a:p>
            <a:pPr marL="514350" indent="-514350" algn="just">
              <a:buAutoNum type="arabicPeriod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262" y="656492"/>
            <a:ext cx="8147538" cy="460130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приведённом ниже ряду найдите понятие, которое является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обобщающим для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остальных представленных понятий. Запишите это слово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словосочетание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предприятие, товарищество, акционерное общество, корпорация</a:t>
            </a:r>
          </a:p>
        </p:txBody>
      </p:sp>
    </p:spTree>
    <p:extLst>
      <p:ext uri="{BB962C8B-B14F-4D97-AF65-F5344CB8AC3E}">
        <p14:creationId xmlns:p14="http://schemas.microsoft.com/office/powerpoint/2010/main" val="13253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931224" cy="463711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приведённом ниже ряду найдите понятие, которое является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обобщающим для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остальных представленных понятий. Запишите это слово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словосочетание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i="1" dirty="0" smtClean="0"/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предприятие,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товарищество, акционерное общество, корпорация</a:t>
            </a:r>
          </a:p>
        </p:txBody>
      </p:sp>
    </p:spTree>
    <p:extLst>
      <p:ext uri="{BB962C8B-B14F-4D97-AF65-F5344CB8AC3E}">
        <p14:creationId xmlns:p14="http://schemas.microsoft.com/office/powerpoint/2010/main" val="28034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черты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363272" cy="4707632"/>
          </a:xfrm>
        </p:spPr>
        <p:txBody>
          <a:bodyPr>
            <a:normAutofit fontScale="92500" lnSpcReduction="20000"/>
          </a:bodyPr>
          <a:lstStyle/>
          <a:p>
            <a:pPr marL="274320" lvl="0" indent="-274320" algn="just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2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Юридическое равенство сторон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означает, что ни одна из сторон в гражданском правоотношении не может предопределять поведение другой стороны. </a:t>
            </a:r>
          </a:p>
          <a:p>
            <a:pPr marL="274320" lvl="0" indent="-274320" algn="just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2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Автономия воли сторон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означает возможность самостоятельно и свободно проявлять и формировать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волю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lvl="0" indent="-274320" algn="just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Имущественная самостоятельность сторон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гражданского оборота выступают в качестве обладателей обособленного имущества.</a:t>
            </a:r>
          </a:p>
          <a:p>
            <a:pPr marL="274320" lvl="0" indent="-274320" algn="just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2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гражданских прав осуществляется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4320" lvl="0" indent="-274320" algn="just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преимущественно в судебном порядке, если стороны самостоятельно</a:t>
            </a:r>
          </a:p>
          <a:p>
            <a:pPr marL="274320" lvl="0" indent="-274320" algn="just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смогли разрешить спорные вопросы; </a:t>
            </a:r>
          </a:p>
          <a:p>
            <a:pPr marL="274320" lvl="0" indent="-274320" algn="just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установленных законом случаях защита гражданских прав производится и в административном порядке.</a:t>
            </a:r>
          </a:p>
          <a:p>
            <a:pPr marL="274320" lvl="0" indent="-274320" algn="just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ru-RU" sz="2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Имущественный  характер  гражданско-правовой  </a:t>
            </a:r>
            <a:r>
              <a:rPr lang="ru-RU" sz="19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 в  обязанности  возместить  причиненные  нарушением  убытки или компенсировать причиненный вред.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6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926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4500" b="1" dirty="0" smtClean="0">
                <a:latin typeface="Times New Roman"/>
              </a:rPr>
              <a:t>4</a:t>
            </a:r>
            <a:r>
              <a:rPr lang="ru-RU" sz="4500" dirty="0" smtClean="0">
                <a:latin typeface="Times New Roman"/>
              </a:rPr>
              <a:t>. В </a:t>
            </a:r>
            <a:r>
              <a:rPr lang="ru-RU" sz="4500" dirty="0">
                <a:latin typeface="Times New Roman"/>
              </a:rPr>
              <a:t>районном суде рассматривается иск гражданина Петрова к компании «</a:t>
            </a:r>
            <a:r>
              <a:rPr lang="ru-RU" sz="4500" dirty="0" smtClean="0">
                <a:latin typeface="Times New Roman"/>
              </a:rPr>
              <a:t>Столы и </a:t>
            </a:r>
            <a:r>
              <a:rPr lang="ru-RU" sz="4500" dirty="0">
                <a:latin typeface="Times New Roman"/>
              </a:rPr>
              <a:t>стулья» в связи с ненадлежащим качеством приобретённых им </a:t>
            </a:r>
            <a:r>
              <a:rPr lang="ru-RU" sz="4500" dirty="0" smtClean="0">
                <a:latin typeface="Times New Roman"/>
              </a:rPr>
              <a:t>предметов мебели</a:t>
            </a:r>
            <a:r>
              <a:rPr lang="ru-RU" sz="4500" dirty="0">
                <a:latin typeface="Times New Roman"/>
              </a:rPr>
              <a:t>. Найдите в приведённом списке термины, которые могут </a:t>
            </a:r>
            <a:r>
              <a:rPr lang="ru-RU" sz="4500" dirty="0" smtClean="0">
                <a:latin typeface="Times New Roman"/>
              </a:rPr>
              <a:t>быть  использованы </a:t>
            </a:r>
            <a:r>
              <a:rPr lang="ru-RU" sz="4500" dirty="0">
                <a:latin typeface="Times New Roman"/>
              </a:rPr>
              <a:t>при характеристике данного судебного </a:t>
            </a:r>
            <a:r>
              <a:rPr lang="ru-RU" sz="4500" dirty="0" smtClean="0">
                <a:latin typeface="Times New Roman"/>
              </a:rPr>
              <a:t>разбирательства, и </a:t>
            </a:r>
            <a:r>
              <a:rPr lang="ru-RU" sz="4500" dirty="0">
                <a:latin typeface="Times New Roman"/>
              </a:rPr>
              <a:t>запишите </a:t>
            </a:r>
            <a:r>
              <a:rPr lang="ru-RU" sz="4500" dirty="0">
                <a:latin typeface="Times New Roman Полужирный"/>
              </a:rPr>
              <a:t>цифры</a:t>
            </a:r>
            <a:r>
              <a:rPr lang="ru-RU" sz="4500" dirty="0">
                <a:latin typeface="Times New Roman"/>
              </a:rPr>
              <a:t>, под которыми они указаны.</a:t>
            </a:r>
          </a:p>
          <a:p>
            <a:pPr marL="0" indent="0" algn="just">
              <a:buNone/>
            </a:pPr>
            <a:r>
              <a:rPr lang="ru-RU" sz="4500" dirty="0">
                <a:solidFill>
                  <a:schemeClr val="tx1"/>
                </a:solidFill>
                <a:latin typeface="Times New Roman"/>
              </a:rPr>
              <a:t>1) истец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tx1"/>
                </a:solidFill>
                <a:latin typeface="Times New Roman"/>
              </a:rPr>
              <a:t>2) сторона обвинения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tx1"/>
                </a:solidFill>
                <a:latin typeface="Times New Roman"/>
              </a:rPr>
              <a:t>3) ответчик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tx1"/>
                </a:solidFill>
                <a:latin typeface="Times New Roman"/>
              </a:rPr>
              <a:t>4) прокурор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tx1"/>
                </a:solidFill>
                <a:latin typeface="Times New Roman"/>
              </a:rPr>
              <a:t>5) сторона защиты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tx1"/>
                </a:solidFill>
                <a:latin typeface="Times New Roman"/>
              </a:rPr>
              <a:t>6) Гражданский кодекс</a:t>
            </a:r>
            <a:endParaRPr lang="ru-RU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926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4500" b="1" dirty="0" smtClean="0">
                <a:latin typeface="Times New Roman"/>
              </a:rPr>
              <a:t>4</a:t>
            </a:r>
            <a:r>
              <a:rPr lang="ru-RU" sz="4500" dirty="0" smtClean="0">
                <a:latin typeface="Times New Roman"/>
              </a:rPr>
              <a:t>. В </a:t>
            </a:r>
            <a:r>
              <a:rPr lang="ru-RU" sz="4500" dirty="0">
                <a:latin typeface="Times New Roman"/>
              </a:rPr>
              <a:t>районном суде рассматривается иск гражданина Петрова к компании «</a:t>
            </a:r>
            <a:r>
              <a:rPr lang="ru-RU" sz="4500" dirty="0" smtClean="0">
                <a:latin typeface="Times New Roman"/>
              </a:rPr>
              <a:t>Столы и </a:t>
            </a:r>
            <a:r>
              <a:rPr lang="ru-RU" sz="4500" dirty="0">
                <a:latin typeface="Times New Roman"/>
              </a:rPr>
              <a:t>стулья» в связи с ненадлежащим качеством приобретённых им </a:t>
            </a:r>
            <a:r>
              <a:rPr lang="ru-RU" sz="4500" dirty="0" smtClean="0">
                <a:latin typeface="Times New Roman"/>
              </a:rPr>
              <a:t>предметов мебели</a:t>
            </a:r>
            <a:r>
              <a:rPr lang="ru-RU" sz="4500" dirty="0">
                <a:latin typeface="Times New Roman"/>
              </a:rPr>
              <a:t>. Найдите в приведённом списке термины, которые могут </a:t>
            </a:r>
            <a:r>
              <a:rPr lang="ru-RU" sz="4500" dirty="0" smtClean="0">
                <a:latin typeface="Times New Roman"/>
              </a:rPr>
              <a:t>быть  использованы </a:t>
            </a:r>
            <a:r>
              <a:rPr lang="ru-RU" sz="4500" dirty="0">
                <a:latin typeface="Times New Roman"/>
              </a:rPr>
              <a:t>при характеристике данного судебного </a:t>
            </a:r>
            <a:r>
              <a:rPr lang="ru-RU" sz="4500" dirty="0" smtClean="0">
                <a:latin typeface="Times New Roman"/>
              </a:rPr>
              <a:t>разбирательства, и </a:t>
            </a:r>
            <a:r>
              <a:rPr lang="ru-RU" sz="4500" dirty="0">
                <a:latin typeface="Times New Roman"/>
              </a:rPr>
              <a:t>запишите </a:t>
            </a:r>
            <a:r>
              <a:rPr lang="ru-RU" sz="4500" dirty="0">
                <a:latin typeface="Times New Roman Полужирный"/>
              </a:rPr>
              <a:t>цифры</a:t>
            </a:r>
            <a:r>
              <a:rPr lang="ru-RU" sz="4500" dirty="0">
                <a:latin typeface="Times New Roman"/>
              </a:rPr>
              <a:t>, под которыми они указаны.</a:t>
            </a:r>
          </a:p>
          <a:p>
            <a:pPr marL="0" indent="0" algn="just">
              <a:buNone/>
            </a:pPr>
            <a:r>
              <a:rPr lang="ru-RU" sz="4500" b="1" u="sng" dirty="0">
                <a:solidFill>
                  <a:schemeClr val="tx1"/>
                </a:solidFill>
                <a:latin typeface="Times New Roman"/>
              </a:rPr>
              <a:t>1) истец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tx1"/>
                </a:solidFill>
                <a:latin typeface="Times New Roman"/>
              </a:rPr>
              <a:t>2) сторона обвинения</a:t>
            </a:r>
          </a:p>
          <a:p>
            <a:pPr marL="0" indent="0">
              <a:buNone/>
            </a:pPr>
            <a:r>
              <a:rPr lang="ru-RU" sz="4500" b="1" u="sng" dirty="0" smtClean="0">
                <a:solidFill>
                  <a:schemeClr val="tx1"/>
                </a:solidFill>
                <a:latin typeface="Times New Roman"/>
              </a:rPr>
              <a:t>3) ответчик</a:t>
            </a:r>
            <a:endParaRPr lang="ru-RU" sz="4500" b="1" u="sng" dirty="0">
              <a:solidFill>
                <a:schemeClr val="tx1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sz="4500" dirty="0">
                <a:solidFill>
                  <a:schemeClr val="tx1"/>
                </a:solidFill>
                <a:latin typeface="Times New Roman"/>
              </a:rPr>
              <a:t>4) прокурор</a:t>
            </a:r>
          </a:p>
          <a:p>
            <a:pPr marL="0" indent="0">
              <a:buNone/>
            </a:pPr>
            <a:r>
              <a:rPr lang="ru-RU" sz="4500" dirty="0">
                <a:solidFill>
                  <a:schemeClr val="tx1"/>
                </a:solidFill>
                <a:latin typeface="Times New Roman"/>
              </a:rPr>
              <a:t>5) сторона защиты</a:t>
            </a:r>
          </a:p>
          <a:p>
            <a:pPr marL="0" indent="0">
              <a:buNone/>
            </a:pPr>
            <a:r>
              <a:rPr lang="ru-RU" sz="4500" b="1" u="sng" dirty="0">
                <a:solidFill>
                  <a:schemeClr val="tx1"/>
                </a:solidFill>
                <a:latin typeface="Times New Roman"/>
              </a:rPr>
              <a:t>6) Гражданский кодекс</a:t>
            </a:r>
            <a:endParaRPr lang="ru-RU" sz="45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470912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/>
              </a:rPr>
              <a:t>5. </a:t>
            </a:r>
            <a:r>
              <a:rPr lang="ru-RU" dirty="0" smtClean="0">
                <a:latin typeface="Times New Roman"/>
              </a:rPr>
              <a:t>Какой </a:t>
            </a:r>
            <a:r>
              <a:rPr lang="ru-RU" dirty="0">
                <a:latin typeface="Times New Roman"/>
              </a:rPr>
              <a:t>смысл обществоведы вкладывают в понятие </a:t>
            </a:r>
            <a:r>
              <a:rPr lang="ru-RU" dirty="0" smtClean="0">
                <a:latin typeface="Times New Roman"/>
              </a:rPr>
              <a:t>«гражданская правоспособность»? Привлекая </a:t>
            </a:r>
            <a:r>
              <a:rPr lang="ru-RU" dirty="0">
                <a:latin typeface="Times New Roman"/>
              </a:rPr>
              <a:t>знания </a:t>
            </a:r>
            <a:r>
              <a:rPr lang="ru-RU" dirty="0" smtClean="0">
                <a:latin typeface="Times New Roman"/>
              </a:rPr>
              <a:t>обществоведческого </a:t>
            </a:r>
            <a:r>
              <a:rPr lang="ru-RU" dirty="0">
                <a:latin typeface="Times New Roman"/>
              </a:rPr>
              <a:t>курса, составьте два предложения: </a:t>
            </a:r>
            <a:r>
              <a:rPr lang="ru-RU" dirty="0" smtClean="0">
                <a:latin typeface="Times New Roman"/>
              </a:rPr>
              <a:t>одно  предложение</a:t>
            </a:r>
            <a:r>
              <a:rPr lang="ru-RU" dirty="0">
                <a:latin typeface="Times New Roman"/>
              </a:rPr>
              <a:t>, содержащее информацию </a:t>
            </a:r>
            <a:r>
              <a:rPr lang="ru-RU" dirty="0" smtClean="0">
                <a:latin typeface="Times New Roman"/>
              </a:rPr>
              <a:t>когда наступает гражданская правоспособность  физического лица, и </a:t>
            </a:r>
            <a:r>
              <a:rPr lang="ru-RU" dirty="0">
                <a:latin typeface="Times New Roman"/>
              </a:rPr>
              <a:t>одно предложение, раскрывающее </a:t>
            </a:r>
            <a:r>
              <a:rPr lang="ru-RU" dirty="0" smtClean="0">
                <a:latin typeface="Times New Roman"/>
              </a:rPr>
              <a:t>отличие гражданской правоспособности  от гражданской дееспособности.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1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4968552"/>
          </a:xfrm>
        </p:spPr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</a:rPr>
              <a:t>5. </a:t>
            </a:r>
            <a:r>
              <a:rPr lang="ru-RU" altLang="ru-RU" sz="3200" dirty="0" smtClean="0">
                <a:solidFill>
                  <a:prstClr val="black"/>
                </a:solidFill>
                <a:latin typeface="Times New Roman" pitchFamily="18" charset="0"/>
              </a:rPr>
              <a:t>Гражданская правоспособность- это </a:t>
            </a: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</a:rPr>
              <a:t>способность гражданина иметь гражданские права и нести гражданские обязанности</a:t>
            </a:r>
            <a:r>
              <a:rPr lang="ru-RU" altLang="ru-RU" sz="3200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dirty="0" smtClean="0">
                <a:latin typeface="Times New Roman"/>
              </a:rPr>
              <a:t>Гражданская </a:t>
            </a:r>
            <a:r>
              <a:rPr lang="ru-RU" sz="3200" dirty="0">
                <a:latin typeface="Times New Roman"/>
              </a:rPr>
              <a:t>правоспособность  физического </a:t>
            </a:r>
            <a:r>
              <a:rPr lang="ru-RU" sz="3200" dirty="0" smtClean="0">
                <a:latin typeface="Times New Roman"/>
              </a:rPr>
              <a:t>лица наступает с рождения.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32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altLang="ru-RU" sz="3200" dirty="0">
                <a:solidFill>
                  <a:prstClr val="black"/>
                </a:solidFill>
                <a:latin typeface="Times New Roman" pitchFamily="18" charset="0"/>
              </a:rPr>
              <a:t>Гражданская </a:t>
            </a:r>
            <a:r>
              <a:rPr lang="ru-RU" altLang="ru-RU" sz="3200" dirty="0" smtClean="0">
                <a:solidFill>
                  <a:prstClr val="black"/>
                </a:solidFill>
                <a:latin typeface="Times New Roman" pitchFamily="18" charset="0"/>
              </a:rPr>
              <a:t>правоспособность – это способность иметь права, а гражданская дееспособность приобретать их со временем.</a:t>
            </a:r>
            <a:endParaRPr lang="ru-RU" sz="3200" dirty="0" smtClean="0">
              <a:latin typeface="Times New Roman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32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3200" dirty="0">
              <a:solidFill>
                <a:prstClr val="black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9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91264" cy="6525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/>
              </a:rPr>
              <a:t>6. </a:t>
            </a:r>
            <a:r>
              <a:rPr lang="ru-RU" dirty="0" smtClean="0">
                <a:latin typeface="Times New Roman"/>
              </a:rPr>
              <a:t>Установите </a:t>
            </a:r>
            <a:r>
              <a:rPr lang="ru-RU" dirty="0">
                <a:latin typeface="Times New Roman"/>
              </a:rPr>
              <a:t>соответствие между проступками и видами </a:t>
            </a:r>
            <a:r>
              <a:rPr lang="ru-RU" dirty="0" smtClean="0">
                <a:latin typeface="Times New Roman"/>
              </a:rPr>
              <a:t>юридической  ответственности. </a:t>
            </a:r>
            <a:endParaRPr lang="ru-RU" dirty="0">
              <a:latin typeface="Times New Roman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/>
              </a:rPr>
              <a:t>Проступок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/>
              </a:rPr>
              <a:t>А</a:t>
            </a:r>
            <a:r>
              <a:rPr lang="ru-RU" dirty="0">
                <a:latin typeface="Times New Roman"/>
              </a:rPr>
              <a:t>) нарушение трудовой дисциплины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Б) безбилетный проезд в </a:t>
            </a:r>
            <a:r>
              <a:rPr lang="ru-RU" dirty="0" smtClean="0">
                <a:latin typeface="Times New Roman"/>
              </a:rPr>
              <a:t>общественном транспорте</a:t>
            </a:r>
            <a:endParaRPr lang="ru-RU" dirty="0">
              <a:latin typeface="Times New Roman"/>
            </a:endParaRP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В) нарушение правил парковки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Г) нарушение условий </a:t>
            </a:r>
            <a:r>
              <a:rPr lang="ru-RU" dirty="0" smtClean="0">
                <a:latin typeface="Times New Roman"/>
              </a:rPr>
              <a:t>договора купли-продажи</a:t>
            </a:r>
            <a:endParaRPr lang="ru-RU" dirty="0">
              <a:latin typeface="Times New Roman"/>
            </a:endParaRP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Д) нарушение </a:t>
            </a:r>
            <a:r>
              <a:rPr lang="ru-RU" dirty="0" smtClean="0">
                <a:latin typeface="Times New Roman"/>
              </a:rPr>
              <a:t>прав потребителя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/>
              </a:rPr>
              <a:t>Ответственность</a:t>
            </a:r>
            <a:endParaRPr lang="ru-RU" b="1" dirty="0">
              <a:latin typeface="Times New Roman"/>
            </a:endParaRP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1) гражданско-правовая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2) дисциплинарная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3) административная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8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91264" cy="6525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/>
              </a:rPr>
              <a:t>6. </a:t>
            </a:r>
            <a:r>
              <a:rPr lang="ru-RU" dirty="0" smtClean="0">
                <a:latin typeface="Times New Roman"/>
              </a:rPr>
              <a:t>Установите </a:t>
            </a:r>
            <a:r>
              <a:rPr lang="ru-RU" dirty="0">
                <a:latin typeface="Times New Roman"/>
              </a:rPr>
              <a:t>соответствие между проступками и видами </a:t>
            </a:r>
            <a:r>
              <a:rPr lang="ru-RU" dirty="0" smtClean="0">
                <a:latin typeface="Times New Roman"/>
              </a:rPr>
              <a:t>юридической  ответственности. </a:t>
            </a:r>
            <a:endParaRPr lang="ru-RU" dirty="0">
              <a:latin typeface="Times New Roman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/>
              </a:rPr>
              <a:t>Проступок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/>
              </a:rPr>
              <a:t>А</a:t>
            </a:r>
            <a:r>
              <a:rPr lang="ru-RU" dirty="0">
                <a:latin typeface="Times New Roman"/>
              </a:rPr>
              <a:t>) нарушение трудовой дисциплины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Б) безбилетный проезд в </a:t>
            </a:r>
            <a:r>
              <a:rPr lang="ru-RU" dirty="0" smtClean="0">
                <a:latin typeface="Times New Roman"/>
              </a:rPr>
              <a:t>общественном транспорте</a:t>
            </a:r>
            <a:endParaRPr lang="ru-RU" dirty="0">
              <a:latin typeface="Times New Roman"/>
            </a:endParaRP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В) нарушение правил парковки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Г) нарушение условий </a:t>
            </a:r>
            <a:r>
              <a:rPr lang="ru-RU" dirty="0" smtClean="0">
                <a:latin typeface="Times New Roman"/>
              </a:rPr>
              <a:t>договора купли-продажи</a:t>
            </a:r>
            <a:endParaRPr lang="ru-RU" dirty="0">
              <a:latin typeface="Times New Roman"/>
            </a:endParaRP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Д) нарушение </a:t>
            </a:r>
            <a:r>
              <a:rPr lang="ru-RU" dirty="0" smtClean="0">
                <a:latin typeface="Times New Roman"/>
              </a:rPr>
              <a:t>прав потребителя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/>
              </a:rPr>
              <a:t>Ответственность</a:t>
            </a:r>
            <a:endParaRPr lang="ru-RU" b="1" dirty="0">
              <a:latin typeface="Times New Roman"/>
            </a:endParaRP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1) гражданско-правовая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2) дисциплинарная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3) </a:t>
            </a:r>
            <a:r>
              <a:rPr lang="ru-RU" dirty="0" smtClean="0">
                <a:latin typeface="Times New Roman"/>
              </a:rPr>
              <a:t>административная   </a:t>
            </a:r>
            <a:r>
              <a:rPr lang="ru-RU" b="1" dirty="0" smtClean="0">
                <a:latin typeface="Times New Roman"/>
              </a:rPr>
              <a:t>Ответ: 23311</a:t>
            </a:r>
            <a:endParaRPr lang="ru-RU" dirty="0" smtClean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9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/>
              </a:rPr>
              <a:t>7.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Выберите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верные суждения о субъектах гражданского права.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1) Гражданская дееспособность физического лица возникает с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момента рождения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человека.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2) Субъектами гражданского права могут выступать физические и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юридические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лица, а также государство и муниципальные образования.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3) Объём правоспособности у всех граждан одинаков.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4) Недееспособными по решению суда признаются граждане,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которые вследствие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психического расстройства не могут понимать значения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своих действий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или руководить ими.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5) Частично дееспособными принято называть граждан, не достигших 16 лет.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/>
              </a:rPr>
              <a:t>7.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Выберите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верные суждения о субъектах гражданского права.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1) Гражданская дееспособность физического лица возникает с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момента рождения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человека.</a:t>
            </a:r>
          </a:p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/>
              </a:rPr>
              <a:t>2) Субъектами гражданского права могут выступать физические и </a:t>
            </a:r>
            <a:r>
              <a:rPr lang="ru-RU" u="sng" dirty="0" smtClean="0">
                <a:solidFill>
                  <a:schemeClr val="tx1"/>
                </a:solidFill>
                <a:latin typeface="Times New Roman"/>
              </a:rPr>
              <a:t>юридические </a:t>
            </a:r>
            <a:r>
              <a:rPr lang="ru-RU" u="sng" dirty="0">
                <a:solidFill>
                  <a:schemeClr val="tx1"/>
                </a:solidFill>
                <a:latin typeface="Times New Roman"/>
              </a:rPr>
              <a:t>лица, а также государство и муниципальные образования.</a:t>
            </a:r>
          </a:p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/>
              </a:rPr>
              <a:t>3) Объём правоспособности у всех граждан одинаков.</a:t>
            </a:r>
          </a:p>
          <a:p>
            <a:pPr marL="0" indent="0" algn="just">
              <a:buNone/>
            </a:pPr>
            <a:r>
              <a:rPr lang="ru-RU" u="sng" dirty="0">
                <a:solidFill>
                  <a:schemeClr val="tx1"/>
                </a:solidFill>
                <a:latin typeface="Times New Roman"/>
              </a:rPr>
              <a:t>4) Недееспособными по решению суда признаются граждане, </a:t>
            </a:r>
            <a:r>
              <a:rPr lang="ru-RU" u="sng" dirty="0" smtClean="0">
                <a:solidFill>
                  <a:schemeClr val="tx1"/>
                </a:solidFill>
                <a:latin typeface="Times New Roman"/>
              </a:rPr>
              <a:t>которые вследствие </a:t>
            </a:r>
            <a:r>
              <a:rPr lang="ru-RU" u="sng" dirty="0">
                <a:solidFill>
                  <a:schemeClr val="tx1"/>
                </a:solidFill>
                <a:latin typeface="Times New Roman"/>
              </a:rPr>
              <a:t>психического расстройства не могут понимать значения </a:t>
            </a:r>
            <a:r>
              <a:rPr lang="ru-RU" u="sng" dirty="0" smtClean="0">
                <a:solidFill>
                  <a:schemeClr val="tx1"/>
                </a:solidFill>
                <a:latin typeface="Times New Roman"/>
              </a:rPr>
              <a:t>своих действий </a:t>
            </a:r>
            <a:r>
              <a:rPr lang="ru-RU" u="sng" dirty="0">
                <a:solidFill>
                  <a:schemeClr val="tx1"/>
                </a:solidFill>
                <a:latin typeface="Times New Roman"/>
              </a:rPr>
              <a:t>или руководить ими.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</a:rPr>
              <a:t>5) Частично дееспособными принято называть граждан, не достигших 16 лет.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6886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800" b="1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9600" b="1" dirty="0" smtClean="0">
                <a:solidFill>
                  <a:schemeClr val="tx1"/>
                </a:solidFill>
                <a:latin typeface="Times New Roman"/>
              </a:rPr>
              <a:t>8. Г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ражданин 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РФ Жильцов подал заявление о регистрации в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качестве индивидуального 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предпринимателя. Какие условия и требования должны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быть при 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этом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соблюдены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?</a:t>
            </a:r>
          </a:p>
          <a:p>
            <a:pPr marL="0" indent="0" algn="just">
              <a:buNone/>
            </a:pPr>
            <a:r>
              <a:rPr lang="ru-RU" sz="9600" dirty="0">
                <a:solidFill>
                  <a:schemeClr val="tx1"/>
                </a:solidFill>
                <a:latin typeface="Times New Roman"/>
              </a:rPr>
              <a:t>1) Гражданин Жильцов должен быть старше 18-ти лет.</a:t>
            </a:r>
          </a:p>
          <a:p>
            <a:pPr marL="0" indent="0" algn="just">
              <a:buNone/>
            </a:pPr>
            <a:r>
              <a:rPr lang="ru-RU" sz="9600" dirty="0">
                <a:solidFill>
                  <a:schemeClr val="tx1"/>
                </a:solidFill>
                <a:latin typeface="Times New Roman"/>
              </a:rPr>
              <a:t>2) Гражданин Жильцов обязан предоставить копию паспорта.</a:t>
            </a:r>
          </a:p>
          <a:p>
            <a:pPr marL="0" indent="0" algn="just">
              <a:buNone/>
            </a:pPr>
            <a:r>
              <a:rPr lang="ru-RU" sz="9600" dirty="0">
                <a:solidFill>
                  <a:schemeClr val="tx1"/>
                </a:solidFill>
                <a:latin typeface="Times New Roman"/>
              </a:rPr>
              <a:t>3) Среди перечня документов, обязательных для предоставления,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должен быть 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устав ИП.</a:t>
            </a:r>
          </a:p>
          <a:p>
            <a:pPr marL="0" indent="0" algn="just">
              <a:buNone/>
            </a:pPr>
            <a:r>
              <a:rPr lang="ru-RU" sz="9600" dirty="0">
                <a:solidFill>
                  <a:schemeClr val="tx1"/>
                </a:solidFill>
                <a:latin typeface="Times New Roman"/>
              </a:rPr>
              <a:t>4) Гражданин Жильцов обязан оплатить государственную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пошлину и 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предъявить соответствующий документ.</a:t>
            </a:r>
          </a:p>
          <a:p>
            <a:pPr marL="0" indent="0" algn="just">
              <a:buNone/>
            </a:pPr>
            <a:r>
              <a:rPr lang="ru-RU" sz="9600" dirty="0">
                <a:solidFill>
                  <a:schemeClr val="tx1"/>
                </a:solidFill>
                <a:latin typeface="Times New Roman"/>
              </a:rPr>
              <a:t>5) Гражданин Жильцов обязан указать размер уставного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капитала предприятия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ru-RU" sz="9600" dirty="0">
                <a:solidFill>
                  <a:schemeClr val="tx1"/>
                </a:solidFill>
                <a:latin typeface="Times New Roman"/>
              </a:rPr>
              <a:t>6) Гражданин Жильцов обязан предоставить подлинник или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копию документа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, подтверждающего адрес места его жительства.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6886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800" b="1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9600" b="1" dirty="0" smtClean="0">
                <a:solidFill>
                  <a:schemeClr val="tx1"/>
                </a:solidFill>
                <a:latin typeface="Times New Roman"/>
              </a:rPr>
              <a:t>8. Г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ражданин 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РФ Жильцов подал заявление о регистрации в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качестве индивидуального 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предпринимателя. Какие условия и требования должны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быть при 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этом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соблюдены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?</a:t>
            </a:r>
          </a:p>
          <a:p>
            <a:pPr marL="0" indent="0" algn="just">
              <a:buNone/>
            </a:pPr>
            <a:r>
              <a:rPr lang="ru-RU" sz="9600" dirty="0">
                <a:solidFill>
                  <a:schemeClr val="tx1"/>
                </a:solidFill>
                <a:latin typeface="Times New Roman"/>
              </a:rPr>
              <a:t>1) Гражданин Жильцов должен быть старше 18-ти лет.</a:t>
            </a:r>
          </a:p>
          <a:p>
            <a:pPr marL="0" indent="0" algn="just">
              <a:buNone/>
            </a:pPr>
            <a:r>
              <a:rPr lang="ru-RU" sz="9600" dirty="0">
                <a:solidFill>
                  <a:schemeClr val="tx1"/>
                </a:solidFill>
                <a:latin typeface="Times New Roman"/>
              </a:rPr>
              <a:t>2</a:t>
            </a:r>
            <a:r>
              <a:rPr lang="ru-RU" sz="9600" u="sng" dirty="0">
                <a:solidFill>
                  <a:schemeClr val="tx1"/>
                </a:solidFill>
                <a:latin typeface="Times New Roman"/>
              </a:rPr>
              <a:t>) Гражданин Жильцов обязан предоставить копию паспорта.</a:t>
            </a:r>
          </a:p>
          <a:p>
            <a:pPr marL="0" indent="0" algn="just">
              <a:buNone/>
            </a:pPr>
            <a:r>
              <a:rPr lang="ru-RU" sz="9600" dirty="0">
                <a:solidFill>
                  <a:schemeClr val="tx1"/>
                </a:solidFill>
                <a:latin typeface="Times New Roman"/>
              </a:rPr>
              <a:t>3) Среди перечня документов, обязательных для предоставления,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должен быть 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устав ИП.</a:t>
            </a:r>
          </a:p>
          <a:p>
            <a:pPr marL="0" indent="0" algn="just">
              <a:buNone/>
            </a:pPr>
            <a:r>
              <a:rPr lang="ru-RU" sz="9600" u="sng" dirty="0">
                <a:solidFill>
                  <a:schemeClr val="tx1"/>
                </a:solidFill>
                <a:latin typeface="Times New Roman"/>
              </a:rPr>
              <a:t>4) Гражданин Жильцов обязан оплатить государственную </a:t>
            </a:r>
            <a:r>
              <a:rPr lang="ru-RU" sz="9600" u="sng" dirty="0" smtClean="0">
                <a:solidFill>
                  <a:schemeClr val="tx1"/>
                </a:solidFill>
                <a:latin typeface="Times New Roman"/>
              </a:rPr>
              <a:t>пошлину и </a:t>
            </a:r>
            <a:r>
              <a:rPr lang="ru-RU" sz="9600" u="sng" dirty="0">
                <a:solidFill>
                  <a:schemeClr val="tx1"/>
                </a:solidFill>
                <a:latin typeface="Times New Roman"/>
              </a:rPr>
              <a:t>предъявить соответствующий документ.</a:t>
            </a:r>
          </a:p>
          <a:p>
            <a:pPr marL="0" indent="0" algn="just">
              <a:buNone/>
            </a:pPr>
            <a:r>
              <a:rPr lang="ru-RU" sz="9600" dirty="0">
                <a:solidFill>
                  <a:schemeClr val="tx1"/>
                </a:solidFill>
                <a:latin typeface="Times New Roman"/>
              </a:rPr>
              <a:t>5) Гражданин Жильцов обязан указать размер уставного </a:t>
            </a:r>
            <a:r>
              <a:rPr lang="ru-RU" sz="9600" dirty="0" smtClean="0">
                <a:solidFill>
                  <a:schemeClr val="tx1"/>
                </a:solidFill>
                <a:latin typeface="Times New Roman"/>
              </a:rPr>
              <a:t>капитала предприятия</a:t>
            </a:r>
            <a:r>
              <a:rPr lang="ru-RU" sz="9600" dirty="0">
                <a:solidFill>
                  <a:schemeClr val="tx1"/>
                </a:solidFill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ru-RU" sz="9600" dirty="0">
                <a:solidFill>
                  <a:schemeClr val="tx1"/>
                </a:solidFill>
                <a:latin typeface="Times New Roman"/>
              </a:rPr>
              <a:t>6) </a:t>
            </a:r>
            <a:r>
              <a:rPr lang="ru-RU" sz="9600" u="sng" dirty="0">
                <a:solidFill>
                  <a:schemeClr val="tx1"/>
                </a:solidFill>
                <a:latin typeface="Times New Roman"/>
              </a:rPr>
              <a:t>Гражданин Жильцов обязан предоставить подлинник или </a:t>
            </a:r>
            <a:r>
              <a:rPr lang="ru-RU" sz="9600" u="sng" dirty="0" smtClean="0">
                <a:solidFill>
                  <a:schemeClr val="tx1"/>
                </a:solidFill>
                <a:latin typeface="Times New Roman"/>
              </a:rPr>
              <a:t>копию документа</a:t>
            </a:r>
            <a:r>
              <a:rPr lang="ru-RU" sz="9600" u="sng" dirty="0">
                <a:solidFill>
                  <a:schemeClr val="tx1"/>
                </a:solidFill>
                <a:latin typeface="Times New Roman"/>
              </a:rPr>
              <a:t>, подтверждающего адрес места его жительства.</a:t>
            </a:r>
            <a:endParaRPr lang="ru-RU" sz="96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ПРАВООТНОШЕНИЯ</a:t>
            </a:r>
            <a:endParaRPr lang="ru-RU" sz="4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8003232" cy="4637112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правоотношения – это имущественные и личные неимущественные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отношения, которые регулируются нормами гражданского права.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Гражданское правоотношение — это не что иное, как само общественное отношение, урегулированное нормой гражданского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3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6264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/>
              </a:rPr>
              <a:t>9. Установите </a:t>
            </a:r>
            <a:r>
              <a:rPr lang="ru-RU" b="1" dirty="0">
                <a:latin typeface="Times New Roman"/>
              </a:rPr>
              <a:t>соответствие между правомочиями и </a:t>
            </a:r>
            <a:r>
              <a:rPr lang="ru-RU" b="1" dirty="0" smtClean="0">
                <a:latin typeface="Times New Roman"/>
              </a:rPr>
              <a:t>возрастом  их </a:t>
            </a:r>
            <a:r>
              <a:rPr lang="ru-RU" b="1" dirty="0">
                <a:latin typeface="Times New Roman"/>
              </a:rPr>
              <a:t>самостоятельной </a:t>
            </a:r>
            <a:r>
              <a:rPr lang="ru-RU" b="1" dirty="0" smtClean="0">
                <a:latin typeface="Times New Roman"/>
              </a:rPr>
              <a:t>реализации</a:t>
            </a:r>
            <a:r>
              <a:rPr lang="ru-RU" dirty="0" smtClean="0">
                <a:latin typeface="Times New Roman"/>
              </a:rPr>
              <a:t>: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/>
              </a:rPr>
              <a:t>Правомочия.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А) открывать вклады в </a:t>
            </a:r>
            <a:r>
              <a:rPr lang="ru-RU" dirty="0" smtClean="0">
                <a:latin typeface="Times New Roman"/>
              </a:rPr>
              <a:t>кредитных учреждениях</a:t>
            </a:r>
            <a:endParaRPr lang="ru-RU" dirty="0">
              <a:latin typeface="Times New Roman"/>
            </a:endParaRP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Б) самостоятельно совершать любые сделки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В) самостоятельно осуществлять </a:t>
            </a:r>
            <a:r>
              <a:rPr lang="ru-RU" dirty="0" smtClean="0">
                <a:latin typeface="Times New Roman"/>
              </a:rPr>
              <a:t>права автора </a:t>
            </a:r>
            <a:r>
              <a:rPr lang="ru-RU" dirty="0">
                <a:latin typeface="Times New Roman"/>
              </a:rPr>
              <a:t>результатов </a:t>
            </a:r>
            <a:r>
              <a:rPr lang="ru-RU" dirty="0" smtClean="0">
                <a:latin typeface="Times New Roman"/>
              </a:rPr>
              <a:t>интеллектуальной деятельности</a:t>
            </a:r>
            <a:endParaRPr lang="ru-RU" dirty="0">
              <a:latin typeface="Times New Roman"/>
            </a:endParaRP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Г) быть членом кооператива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Д) подать заявление о признании </a:t>
            </a:r>
            <a:r>
              <a:rPr lang="ru-RU" dirty="0" smtClean="0">
                <a:latin typeface="Times New Roman"/>
              </a:rPr>
              <a:t>полностью дееспособным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/>
              </a:rPr>
              <a:t>Возраст реализации</a:t>
            </a:r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1) с 14-ти лет</a:t>
            </a:r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2) с 16-ти лет</a:t>
            </a:r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3) с 18-ти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5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6264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/>
              </a:rPr>
              <a:t>9. Установите </a:t>
            </a:r>
            <a:r>
              <a:rPr lang="ru-RU" b="1" dirty="0">
                <a:latin typeface="Times New Roman"/>
              </a:rPr>
              <a:t>соответствие между правомочиями и </a:t>
            </a:r>
            <a:r>
              <a:rPr lang="ru-RU" b="1" dirty="0" smtClean="0">
                <a:latin typeface="Times New Roman"/>
              </a:rPr>
              <a:t>возрастом  их </a:t>
            </a:r>
            <a:r>
              <a:rPr lang="ru-RU" b="1" dirty="0">
                <a:latin typeface="Times New Roman"/>
              </a:rPr>
              <a:t>самостоятельной </a:t>
            </a:r>
            <a:r>
              <a:rPr lang="ru-RU" b="1" dirty="0" smtClean="0">
                <a:latin typeface="Times New Roman"/>
              </a:rPr>
              <a:t>реализации</a:t>
            </a:r>
            <a:r>
              <a:rPr lang="ru-RU" dirty="0" smtClean="0">
                <a:latin typeface="Times New Roman"/>
              </a:rPr>
              <a:t>: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/>
              </a:rPr>
              <a:t>Правомочия.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А) открывать вклады в </a:t>
            </a:r>
            <a:r>
              <a:rPr lang="ru-RU" dirty="0" smtClean="0">
                <a:latin typeface="Times New Roman"/>
              </a:rPr>
              <a:t>кредитных учреждениях</a:t>
            </a:r>
            <a:endParaRPr lang="ru-RU" dirty="0">
              <a:latin typeface="Times New Roman"/>
            </a:endParaRP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Б) самостоятельно совершать любые сделки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/>
              </a:rPr>
              <a:t>В)самостоятельно </a:t>
            </a:r>
            <a:r>
              <a:rPr lang="ru-RU" dirty="0">
                <a:latin typeface="Times New Roman"/>
              </a:rPr>
              <a:t>осуществлять </a:t>
            </a:r>
            <a:r>
              <a:rPr lang="ru-RU" dirty="0" smtClean="0">
                <a:latin typeface="Times New Roman"/>
              </a:rPr>
              <a:t>права автора </a:t>
            </a:r>
            <a:r>
              <a:rPr lang="ru-RU" dirty="0">
                <a:latin typeface="Times New Roman"/>
              </a:rPr>
              <a:t>результатов </a:t>
            </a:r>
            <a:r>
              <a:rPr lang="ru-RU" dirty="0" smtClean="0">
                <a:latin typeface="Times New Roman"/>
              </a:rPr>
              <a:t>интеллектуальной деятельности</a:t>
            </a:r>
            <a:endParaRPr lang="ru-RU" dirty="0">
              <a:latin typeface="Times New Roman"/>
            </a:endParaRP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Г) быть членом кооператива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/>
              </a:rPr>
              <a:t>Д)подать </a:t>
            </a:r>
            <a:r>
              <a:rPr lang="ru-RU" dirty="0">
                <a:latin typeface="Times New Roman"/>
              </a:rPr>
              <a:t>заявление о признании </a:t>
            </a:r>
            <a:r>
              <a:rPr lang="ru-RU" dirty="0" smtClean="0">
                <a:latin typeface="Times New Roman"/>
              </a:rPr>
              <a:t>полностью дееспособным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/>
              </a:rPr>
              <a:t>Возраст реализации</a:t>
            </a:r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1) с 14-ти лет</a:t>
            </a:r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2) с 16-ти лет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</a:rPr>
              <a:t>3) с 18-ти лет   </a:t>
            </a:r>
            <a:r>
              <a:rPr lang="ru-RU" b="1" dirty="0" smtClean="0">
                <a:latin typeface="Times New Roman"/>
              </a:rPr>
              <a:t>Ответ: 13122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7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TimesNewRomanPSMT"/>
              </a:rPr>
              <a:t>10. Установите </a:t>
            </a:r>
            <a:r>
              <a:rPr lang="ru-RU" sz="3200" b="1" dirty="0">
                <a:latin typeface="TimesNewRomanPSMT"/>
              </a:rPr>
              <a:t>соответствие между примерами и видами сделок: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договор дарения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завещание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договор аренды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договор мены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договор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купли-продажи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СДЕЛОК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возмездные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безвозмездные</a:t>
            </a:r>
          </a:p>
        </p:txBody>
      </p:sp>
    </p:spTree>
    <p:extLst>
      <p:ext uri="{BB962C8B-B14F-4D97-AF65-F5344CB8AC3E}">
        <p14:creationId xmlns:p14="http://schemas.microsoft.com/office/powerpoint/2010/main" val="6124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latin typeface="TimesNewRomanPSMT"/>
              </a:rPr>
              <a:t>10. Установите </a:t>
            </a:r>
            <a:r>
              <a:rPr lang="ru-RU" sz="3200" b="1" dirty="0">
                <a:latin typeface="TimesNewRomanPSMT"/>
              </a:rPr>
              <a:t>соответствие между примерами и видами сделок: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договор дарения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завещание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договор аренды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договор мены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договор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купли-продажи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СДЕЛОК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возмездные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езвозмездные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22111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064896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NewRomanPSMT"/>
              </a:rPr>
              <a:t>11. </a:t>
            </a:r>
            <a:r>
              <a:rPr lang="ru-RU" dirty="0" smtClean="0">
                <a:solidFill>
                  <a:schemeClr val="tx1"/>
                </a:solidFill>
                <a:latin typeface="TimesNewRomanPSMT"/>
              </a:rPr>
              <a:t>Александре </a:t>
            </a:r>
            <a:r>
              <a:rPr lang="ru-RU" dirty="0">
                <a:solidFill>
                  <a:schemeClr val="tx1"/>
                </a:solidFill>
                <a:latin typeface="TimesNewRomanPSMT"/>
              </a:rPr>
              <a:t>15 лет. Найдите в приведённом ниже списке действия, </a:t>
            </a:r>
            <a:r>
              <a:rPr lang="ru-RU" dirty="0" smtClean="0">
                <a:solidFill>
                  <a:schemeClr val="tx1"/>
                </a:solidFill>
                <a:latin typeface="TimesNewRomanPSMT"/>
              </a:rPr>
              <a:t>которые она </a:t>
            </a:r>
            <a:r>
              <a:rPr lang="ru-RU" dirty="0">
                <a:solidFill>
                  <a:schemeClr val="tx1"/>
                </a:solidFill>
                <a:latin typeface="TimesNewRomanPSMT"/>
              </a:rPr>
              <a:t>вправе осуществлять самостоятельно в соответствии с </a:t>
            </a:r>
            <a:r>
              <a:rPr lang="ru-RU" dirty="0" smtClean="0">
                <a:solidFill>
                  <a:schemeClr val="tx1"/>
                </a:solidFill>
                <a:latin typeface="TimesNewRomanPSMT"/>
              </a:rPr>
              <a:t> Гражданским кодексом </a:t>
            </a:r>
            <a:r>
              <a:rPr lang="ru-RU" dirty="0">
                <a:solidFill>
                  <a:schemeClr val="tx1"/>
                </a:solidFill>
                <a:latin typeface="TimesNewRomanPSMT"/>
              </a:rPr>
              <a:t>РФ</a:t>
            </a:r>
            <a:r>
              <a:rPr lang="ru-RU" dirty="0" smtClean="0">
                <a:solidFill>
                  <a:schemeClr val="tx1"/>
                </a:solidFill>
                <a:latin typeface="TimesNewRomanPSMT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1) </a:t>
            </a:r>
            <a:r>
              <a:rPr lang="ru-RU" dirty="0">
                <a:latin typeface="TimesNewRomanPSMT"/>
              </a:rPr>
              <a:t>распоряжаться своим заработком, стипендией или иными доходами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2) </a:t>
            </a:r>
            <a:r>
              <a:rPr lang="ru-RU" dirty="0">
                <a:latin typeface="TimesNewRomanPSMT"/>
              </a:rPr>
              <a:t>являться членом кооператива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3) </a:t>
            </a:r>
            <a:r>
              <a:rPr lang="ru-RU" dirty="0">
                <a:latin typeface="TimesNewRomanPSMT"/>
              </a:rPr>
              <a:t>вносить вклады в кредитные учреждения и распоряжаться вкладами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4) </a:t>
            </a:r>
            <a:r>
              <a:rPr lang="ru-RU" dirty="0">
                <a:latin typeface="TimesNewRomanPSMT"/>
              </a:rPr>
              <a:t>совершать мелкие бытовые сделки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5) </a:t>
            </a:r>
            <a:r>
              <a:rPr lang="ru-RU" dirty="0">
                <a:latin typeface="TimesNewRomanPSMT"/>
              </a:rPr>
              <a:t>завещать недвижимое имущество</a:t>
            </a:r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6) </a:t>
            </a:r>
            <a:r>
              <a:rPr lang="ru-RU" dirty="0">
                <a:latin typeface="TimesNewRomanPSMT"/>
              </a:rPr>
              <a:t>оформлять кредит под залог недвижимости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064896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NewRomanPSMT"/>
              </a:rPr>
              <a:t>11. </a:t>
            </a:r>
            <a:r>
              <a:rPr lang="ru-RU" dirty="0" smtClean="0">
                <a:solidFill>
                  <a:schemeClr val="tx1"/>
                </a:solidFill>
                <a:latin typeface="TimesNewRomanPSMT"/>
              </a:rPr>
              <a:t>Александре </a:t>
            </a:r>
            <a:r>
              <a:rPr lang="ru-RU" dirty="0">
                <a:solidFill>
                  <a:schemeClr val="tx1"/>
                </a:solidFill>
                <a:latin typeface="TimesNewRomanPSMT"/>
              </a:rPr>
              <a:t>15 лет. Найдите в приведённом ниже списке действия, </a:t>
            </a:r>
            <a:r>
              <a:rPr lang="ru-RU" dirty="0" smtClean="0">
                <a:solidFill>
                  <a:schemeClr val="tx1"/>
                </a:solidFill>
                <a:latin typeface="TimesNewRomanPSMT"/>
              </a:rPr>
              <a:t>которые она </a:t>
            </a:r>
            <a:r>
              <a:rPr lang="ru-RU" dirty="0">
                <a:solidFill>
                  <a:schemeClr val="tx1"/>
                </a:solidFill>
                <a:latin typeface="TimesNewRomanPSMT"/>
              </a:rPr>
              <a:t>вправе осуществлять самостоятельно в соответствии с </a:t>
            </a:r>
            <a:r>
              <a:rPr lang="ru-RU" dirty="0" smtClean="0">
                <a:solidFill>
                  <a:schemeClr val="tx1"/>
                </a:solidFill>
                <a:latin typeface="TimesNewRomanPSMT"/>
              </a:rPr>
              <a:t> Гражданским кодексом </a:t>
            </a:r>
            <a:r>
              <a:rPr lang="ru-RU" dirty="0">
                <a:solidFill>
                  <a:schemeClr val="tx1"/>
                </a:solidFill>
                <a:latin typeface="TimesNewRomanPSMT"/>
              </a:rPr>
              <a:t>РФ</a:t>
            </a:r>
            <a:r>
              <a:rPr lang="ru-RU" dirty="0" smtClean="0">
                <a:solidFill>
                  <a:schemeClr val="tx1"/>
                </a:solidFill>
                <a:latin typeface="TimesNewRomanPSMT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1</a:t>
            </a:r>
            <a:r>
              <a:rPr lang="ru-RU" u="sng" dirty="0">
                <a:latin typeface="Times New Roman"/>
              </a:rPr>
              <a:t>) </a:t>
            </a:r>
            <a:r>
              <a:rPr lang="ru-RU" u="sng" dirty="0">
                <a:latin typeface="TimesNewRomanPSMT"/>
              </a:rPr>
              <a:t>распоряжаться своим заработком, стипендией или иными доходами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2) </a:t>
            </a:r>
            <a:r>
              <a:rPr lang="ru-RU" dirty="0">
                <a:latin typeface="TimesNewRomanPSMT"/>
              </a:rPr>
              <a:t>являться членом кооператива</a:t>
            </a:r>
          </a:p>
          <a:p>
            <a:pPr marL="0" indent="0" algn="just">
              <a:buNone/>
            </a:pPr>
            <a:r>
              <a:rPr lang="ru-RU" u="sng" dirty="0">
                <a:latin typeface="Times New Roman"/>
              </a:rPr>
              <a:t>3) </a:t>
            </a:r>
            <a:r>
              <a:rPr lang="ru-RU" u="sng" dirty="0">
                <a:latin typeface="TimesNewRomanPSMT"/>
              </a:rPr>
              <a:t>вносить вклады в кредитные учреждения и распоряжаться вкладами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4</a:t>
            </a:r>
            <a:r>
              <a:rPr lang="ru-RU" u="sng" dirty="0">
                <a:latin typeface="Times New Roman"/>
              </a:rPr>
              <a:t>) </a:t>
            </a:r>
            <a:r>
              <a:rPr lang="ru-RU" u="sng" dirty="0">
                <a:latin typeface="TimesNewRomanPSMT"/>
              </a:rPr>
              <a:t>совершать мелкие бытовые сделки</a:t>
            </a:r>
          </a:p>
          <a:p>
            <a:pPr marL="0" indent="0" algn="just">
              <a:buNone/>
            </a:pPr>
            <a:r>
              <a:rPr lang="ru-RU" dirty="0">
                <a:latin typeface="Times New Roman"/>
              </a:rPr>
              <a:t>5) </a:t>
            </a:r>
            <a:r>
              <a:rPr lang="ru-RU" dirty="0">
                <a:latin typeface="TimesNewRomanPSMT"/>
              </a:rPr>
              <a:t>завещать недвижимое имущество</a:t>
            </a:r>
          </a:p>
          <a:p>
            <a:pPr marL="0" indent="0">
              <a:buNone/>
            </a:pPr>
            <a:r>
              <a:rPr lang="ru-RU" dirty="0">
                <a:latin typeface="Times New Roman"/>
              </a:rPr>
              <a:t>6) </a:t>
            </a:r>
            <a:r>
              <a:rPr lang="ru-RU" dirty="0">
                <a:latin typeface="TimesNewRomanPSMT"/>
              </a:rPr>
              <a:t>оформлять кредит под залог недвижимости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06104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NewRomanPSMT"/>
              </a:rPr>
              <a:t>12. </a:t>
            </a:r>
            <a:r>
              <a:rPr lang="ru-RU" dirty="0" smtClean="0">
                <a:latin typeface="TimesNewRomanPSMT"/>
              </a:rPr>
              <a:t>Назовите </a:t>
            </a:r>
            <a:r>
              <a:rPr lang="ru-RU" dirty="0">
                <a:latin typeface="TimesNewRomanPSMT"/>
              </a:rPr>
              <a:t>и проиллюстрируйте примерами любые три основания </a:t>
            </a:r>
            <a:r>
              <a:rPr lang="ru-RU" dirty="0" smtClean="0">
                <a:latin typeface="TimesNewRomanPSMT"/>
              </a:rPr>
              <a:t>для признания </a:t>
            </a:r>
            <a:r>
              <a:rPr lang="ru-RU" dirty="0">
                <a:latin typeface="TimesNewRomanPSMT"/>
              </a:rPr>
              <a:t>сделки недействительной. Каждый пример должен </a:t>
            </a:r>
            <a:r>
              <a:rPr lang="ru-RU" dirty="0" smtClean="0">
                <a:latin typeface="TimesNewRomanPSMT"/>
              </a:rPr>
              <a:t>быть сформулирован </a:t>
            </a:r>
            <a:r>
              <a:rPr lang="ru-RU" dirty="0">
                <a:latin typeface="TimesNewRomanPSMT"/>
              </a:rPr>
              <a:t>развёрнуто.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4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3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12.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1)противоречие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сделки воле сторон (например, владелец сети автосалонов Петров принудил конкурента продать свой автосалон, шантажируя его);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2)недееспособность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лиц, совершивших сделку (например, признанная судом недееспособной Анна Петровна заключила сделку по продаже квартиры);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3)противоречие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сделки закону (например, индивидуальный предприниматель Иванов открыл стоматологический кабинет и оказывал услуги, не имея лицензии на врачебную деятельность). 	</a:t>
            </a: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25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55446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13.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Г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ражданин </a:t>
            </a:r>
            <a:r>
              <a:rPr lang="ru-RU" sz="3500" dirty="0">
                <a:solidFill>
                  <a:srgbClr val="000000"/>
                </a:solidFill>
                <a:latin typeface="Times New Roman"/>
              </a:rPr>
              <a:t>Фролов скончался, не оставив завещания. Кто из перечисленных ниже родственников гражданина Фролова признаётся его наследником по закону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?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3500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вдова </a:t>
            </a:r>
            <a:r>
              <a:rPr lang="ru-RU" sz="3500" dirty="0">
                <a:solidFill>
                  <a:srgbClr val="000000"/>
                </a:solidFill>
                <a:latin typeface="Times New Roman"/>
              </a:rPr>
              <a:t>Фролова 	</a:t>
            </a:r>
          </a:p>
          <a:p>
            <a:pPr marL="0" indent="0">
              <a:buNone/>
            </a:pPr>
            <a:r>
              <a:rPr lang="ru-RU" sz="3500" dirty="0">
                <a:solidFill>
                  <a:srgbClr val="000000"/>
                </a:solidFill>
                <a:latin typeface="Times New Roman"/>
              </a:rPr>
              <a:t>2)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совершеннолетний </a:t>
            </a:r>
            <a:r>
              <a:rPr lang="ru-RU" sz="3500" dirty="0">
                <a:solidFill>
                  <a:srgbClr val="000000"/>
                </a:solidFill>
                <a:latin typeface="Times New Roman"/>
              </a:rPr>
              <a:t>трудоспособный пасынок Фролова 	</a:t>
            </a:r>
          </a:p>
          <a:p>
            <a:pPr marL="0" indent="0">
              <a:buNone/>
            </a:pPr>
            <a:r>
              <a:rPr lang="ru-RU" sz="3500" dirty="0">
                <a:solidFill>
                  <a:srgbClr val="000000"/>
                </a:solidFill>
                <a:latin typeface="Times New Roman"/>
              </a:rPr>
              <a:t>3)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мать </a:t>
            </a:r>
            <a:r>
              <a:rPr lang="ru-RU" sz="3500" dirty="0">
                <a:solidFill>
                  <a:srgbClr val="000000"/>
                </a:solidFill>
                <a:latin typeface="Times New Roman"/>
              </a:rPr>
              <a:t>Фролова 	</a:t>
            </a:r>
          </a:p>
          <a:p>
            <a:pPr marL="0" indent="0">
              <a:buNone/>
            </a:pPr>
            <a:r>
              <a:rPr lang="ru-RU" sz="3500" dirty="0">
                <a:solidFill>
                  <a:srgbClr val="000000"/>
                </a:solidFill>
                <a:latin typeface="Times New Roman"/>
              </a:rPr>
              <a:t>4)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сестра </a:t>
            </a:r>
            <a:r>
              <a:rPr lang="ru-RU" sz="3500" dirty="0">
                <a:solidFill>
                  <a:srgbClr val="000000"/>
                </a:solidFill>
                <a:latin typeface="Times New Roman"/>
              </a:rPr>
              <a:t>Фролова 	</a:t>
            </a:r>
          </a:p>
          <a:p>
            <a:pPr marL="0" indent="0">
              <a:buNone/>
            </a:pPr>
            <a:r>
              <a:rPr lang="ru-RU" sz="3500" dirty="0">
                <a:solidFill>
                  <a:srgbClr val="000000"/>
                </a:solidFill>
                <a:latin typeface="Times New Roman"/>
              </a:rPr>
              <a:t>5)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бабушка </a:t>
            </a:r>
            <a:r>
              <a:rPr lang="ru-RU" sz="3500" dirty="0">
                <a:solidFill>
                  <a:srgbClr val="000000"/>
                </a:solidFill>
                <a:latin typeface="Times New Roman"/>
              </a:rPr>
              <a:t>Фролова 	</a:t>
            </a:r>
          </a:p>
          <a:p>
            <a:pPr marL="0" indent="0">
              <a:buNone/>
            </a:pPr>
            <a:r>
              <a:rPr lang="ru-RU" sz="3500" dirty="0">
                <a:solidFill>
                  <a:srgbClr val="000000"/>
                </a:solidFill>
                <a:latin typeface="Times New Roman"/>
              </a:rPr>
              <a:t>6)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несовершеннолетний </a:t>
            </a:r>
            <a:r>
              <a:rPr lang="ru-RU" sz="3500" dirty="0">
                <a:solidFill>
                  <a:srgbClr val="000000"/>
                </a:solidFill>
                <a:latin typeface="Times New Roman"/>
              </a:rPr>
              <a:t>племянник Фролова, проживавший на его иждивении в течение 3 лет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55446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13.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Г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ражданин </a:t>
            </a:r>
            <a:r>
              <a:rPr lang="ru-RU" sz="3500" dirty="0">
                <a:solidFill>
                  <a:srgbClr val="000000"/>
                </a:solidFill>
                <a:latin typeface="Times New Roman"/>
              </a:rPr>
              <a:t>Фролов скончался, не оставив завещания. Кто из перечисленных ниже родственников гражданина Фролова признаётся его наследником по закону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?</a:t>
            </a:r>
          </a:p>
          <a:p>
            <a:pPr marL="0" indent="0">
              <a:buNone/>
            </a:pPr>
            <a:r>
              <a:rPr lang="ru-RU" sz="3500" u="sng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3500" u="sng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sz="3500" u="sng" dirty="0" smtClean="0">
                <a:solidFill>
                  <a:srgbClr val="000000"/>
                </a:solidFill>
                <a:latin typeface="Times New Roman"/>
              </a:rPr>
              <a:t>вдова </a:t>
            </a:r>
            <a:r>
              <a:rPr lang="ru-RU" sz="3500" u="sng" dirty="0">
                <a:solidFill>
                  <a:srgbClr val="000000"/>
                </a:solidFill>
                <a:latin typeface="Times New Roman"/>
              </a:rPr>
              <a:t>Фролова 	</a:t>
            </a:r>
          </a:p>
          <a:p>
            <a:pPr marL="0" indent="0">
              <a:buNone/>
            </a:pPr>
            <a:r>
              <a:rPr lang="ru-RU" sz="3500" u="sng" dirty="0">
                <a:solidFill>
                  <a:srgbClr val="000000"/>
                </a:solidFill>
                <a:latin typeface="Times New Roman"/>
              </a:rPr>
              <a:t>2) </a:t>
            </a:r>
            <a:r>
              <a:rPr lang="ru-RU" sz="3500" u="sng" dirty="0" smtClean="0">
                <a:solidFill>
                  <a:srgbClr val="000000"/>
                </a:solidFill>
                <a:latin typeface="Times New Roman"/>
              </a:rPr>
              <a:t>совершеннолетний </a:t>
            </a:r>
            <a:r>
              <a:rPr lang="ru-RU" sz="3500" u="sng" dirty="0">
                <a:solidFill>
                  <a:srgbClr val="000000"/>
                </a:solidFill>
                <a:latin typeface="Times New Roman"/>
              </a:rPr>
              <a:t>трудоспособный пасынок Фролова 	</a:t>
            </a:r>
          </a:p>
          <a:p>
            <a:pPr marL="0" indent="0">
              <a:buNone/>
            </a:pPr>
            <a:r>
              <a:rPr lang="ru-RU" sz="3500" u="sng" dirty="0">
                <a:solidFill>
                  <a:srgbClr val="000000"/>
                </a:solidFill>
                <a:latin typeface="Times New Roman"/>
              </a:rPr>
              <a:t>3) </a:t>
            </a:r>
            <a:r>
              <a:rPr lang="ru-RU" sz="3500" u="sng" dirty="0" smtClean="0">
                <a:solidFill>
                  <a:srgbClr val="000000"/>
                </a:solidFill>
                <a:latin typeface="Times New Roman"/>
              </a:rPr>
              <a:t>мать </a:t>
            </a:r>
            <a:r>
              <a:rPr lang="ru-RU" sz="3500" u="sng" dirty="0">
                <a:solidFill>
                  <a:srgbClr val="000000"/>
                </a:solidFill>
                <a:latin typeface="Times New Roman"/>
              </a:rPr>
              <a:t>Фролова </a:t>
            </a:r>
            <a:r>
              <a:rPr lang="ru-RU" sz="35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0" indent="0">
              <a:buNone/>
            </a:pPr>
            <a:r>
              <a:rPr lang="ru-RU" sz="3500" dirty="0">
                <a:solidFill>
                  <a:srgbClr val="000000"/>
                </a:solidFill>
                <a:latin typeface="Times New Roman"/>
              </a:rPr>
              <a:t>4)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сестра </a:t>
            </a:r>
            <a:r>
              <a:rPr lang="ru-RU" sz="3500" dirty="0">
                <a:solidFill>
                  <a:srgbClr val="000000"/>
                </a:solidFill>
                <a:latin typeface="Times New Roman"/>
              </a:rPr>
              <a:t>Фролова 	</a:t>
            </a:r>
          </a:p>
          <a:p>
            <a:pPr marL="0" indent="0">
              <a:buNone/>
            </a:pPr>
            <a:r>
              <a:rPr lang="ru-RU" sz="3500" dirty="0">
                <a:solidFill>
                  <a:srgbClr val="000000"/>
                </a:solidFill>
                <a:latin typeface="Times New Roman"/>
              </a:rPr>
              <a:t>5) </a:t>
            </a:r>
            <a:r>
              <a:rPr lang="ru-RU" sz="3500" dirty="0" smtClean="0">
                <a:solidFill>
                  <a:srgbClr val="000000"/>
                </a:solidFill>
                <a:latin typeface="Times New Roman"/>
              </a:rPr>
              <a:t>бабушка </a:t>
            </a:r>
            <a:r>
              <a:rPr lang="ru-RU" sz="3500" dirty="0">
                <a:solidFill>
                  <a:srgbClr val="000000"/>
                </a:solidFill>
                <a:latin typeface="Times New Roman"/>
              </a:rPr>
              <a:t>Фролова 	</a:t>
            </a:r>
          </a:p>
          <a:p>
            <a:pPr marL="0" indent="0">
              <a:buNone/>
            </a:pPr>
            <a:r>
              <a:rPr lang="ru-RU" sz="3500" u="sng" dirty="0">
                <a:solidFill>
                  <a:srgbClr val="000000"/>
                </a:solidFill>
                <a:latin typeface="Times New Roman"/>
              </a:rPr>
              <a:t>6) </a:t>
            </a:r>
            <a:r>
              <a:rPr lang="ru-RU" sz="3500" u="sng" dirty="0" smtClean="0">
                <a:solidFill>
                  <a:srgbClr val="000000"/>
                </a:solidFill>
                <a:latin typeface="Times New Roman"/>
              </a:rPr>
              <a:t>несовершеннолетний </a:t>
            </a:r>
            <a:r>
              <a:rPr lang="ru-RU" sz="3500" u="sng" dirty="0">
                <a:solidFill>
                  <a:srgbClr val="000000"/>
                </a:solidFill>
                <a:latin typeface="Times New Roman"/>
              </a:rPr>
              <a:t>племянник Фролова, проживавший на его иждивении в течение 3 </a:t>
            </a:r>
            <a:r>
              <a:rPr lang="ru-RU" sz="3500" u="sng" dirty="0" smtClean="0">
                <a:solidFill>
                  <a:srgbClr val="000000"/>
                </a:solidFill>
                <a:latin typeface="Times New Roman"/>
              </a:rPr>
              <a:t>лет</a:t>
            </a:r>
            <a:endParaRPr lang="ru-RU" u="sng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79135168"/>
              </p:ext>
            </p:extLst>
          </p:nvPr>
        </p:nvGraphicFramePr>
        <p:xfrm>
          <a:off x="539552" y="548680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9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604867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14.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Установите соответствие между организационно- правовыми формами и видами юридических лиц.</a:t>
            </a:r>
            <a:r>
              <a:rPr lang="ru-RU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 правовые формы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хозяйственные товарищества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государственные унитарные предприятия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потребительские кооперативы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благотворительные фонды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религиозные организации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юридических лиц</a:t>
            </a:r>
          </a:p>
          <a:p>
            <a:pPr marL="514350" indent="-514350" algn="just">
              <a:buAutoNum type="arabicParenR"/>
            </a:pPr>
            <a:r>
              <a:rPr lang="ru-RU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оммерческие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некоммерческие</a:t>
            </a:r>
          </a:p>
          <a:p>
            <a:pPr marL="514350" indent="-514350" algn="just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37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604867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14.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Установите соответствие между организационно- правовыми формами и видами юридических лиц.</a:t>
            </a:r>
            <a:r>
              <a:rPr lang="ru-RU" b="1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 правовые формы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хозяйственные товарищества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государственные унитарные предприятия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потребительские кооперативы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благотворительные фонды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религиозные организации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юридических лиц</a:t>
            </a:r>
          </a:p>
          <a:p>
            <a:pPr marL="514350" indent="-514350" algn="just">
              <a:buAutoNum type="arabicParenR"/>
            </a:pPr>
            <a:r>
              <a:rPr lang="ru-RU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оммерческие</a:t>
            </a:r>
          </a:p>
          <a:p>
            <a:pPr marL="514350" indent="-514350" algn="just">
              <a:buAutoNum type="arabicParenR"/>
            </a:pPr>
            <a:r>
              <a:rPr lang="ru-RU" dirty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екоммерческие   </a:t>
            </a:r>
            <a:r>
              <a:rPr lang="ru-RU" b="1" dirty="0" smtClean="0">
                <a:solidFill>
                  <a:srgbClr val="21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11222</a:t>
            </a:r>
            <a:endParaRPr lang="ru-RU" dirty="0" smtClean="0">
              <a:solidFill>
                <a:srgbClr val="2127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301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612068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 startAt="15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 РФ Ивану 12 лет. Найдите в списке действия, соответствующие его правовому статусу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1)Заключать трудовой договор с согласия родителей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2)Распоряжаться предоставленными родителями средствами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3)Быть заслушанным в ходе судебного разбирательства по определению места жительства при разводе родителей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4)Вносить вклады в кредитные учреждения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5)Совершать мелкие бытовые сделки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6)Зарегистрировать на своё имя юридическое лицо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612068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 startAt="15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 РФ Ивану 12 лет. Найдите в списке действия, соответствующие его правовому статусу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1)Заключать трудовой договор с согласия родителей</a:t>
            </a: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2)Распоряжаться предоставленными родителями средствами</a:t>
            </a: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3)Быть заслушанным в ходе судебного разбирательства по определению места жительства при разводе родителей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4)Вносить вклады в кредитные учреждения</a:t>
            </a: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5)Совершать мелкие бытовые сделки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6)Зарегистрировать на своё имя юридическое лицо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NewRomanPSMT"/>
              </a:rPr>
              <a:t>16. </a:t>
            </a:r>
            <a:r>
              <a:rPr lang="ru-RU" dirty="0" smtClean="0">
                <a:latin typeface="TimesNewRomanPSMT"/>
              </a:rPr>
              <a:t>В </a:t>
            </a:r>
            <a:r>
              <a:rPr lang="ru-RU" dirty="0">
                <a:latin typeface="TimesNewRomanPSMT"/>
              </a:rPr>
              <a:t>приведённом ниже ряду найдите понятие, которое является обобщающим для </a:t>
            </a:r>
            <a:r>
              <a:rPr lang="ru-RU" dirty="0" smtClean="0">
                <a:latin typeface="TimesNewRomanPSMT"/>
              </a:rPr>
              <a:t>всех остальных </a:t>
            </a:r>
            <a:r>
              <a:rPr lang="ru-RU" dirty="0">
                <a:latin typeface="TimesNewRomanPSMT"/>
              </a:rPr>
              <a:t>представленных понятий. </a:t>
            </a:r>
          </a:p>
          <a:p>
            <a:pPr marL="0" indent="0" algn="ctr">
              <a:buNone/>
            </a:pPr>
            <a:r>
              <a:rPr lang="ru-RU" sz="3200" b="1" dirty="0">
                <a:latin typeface="TimesNewRomanPSMT"/>
              </a:rPr>
              <a:t>Унитарное </a:t>
            </a:r>
            <a:r>
              <a:rPr lang="ru-RU" sz="3200" b="1" dirty="0" smtClean="0">
                <a:latin typeface="TimesNewRomanPSMT"/>
              </a:rPr>
              <a:t>предприятие, производственный кооператив, юридическое </a:t>
            </a:r>
            <a:r>
              <a:rPr lang="ru-RU" sz="3200" b="1" dirty="0">
                <a:latin typeface="TimesNewRomanPSMT"/>
              </a:rPr>
              <a:t>лицо, коммандитное</a:t>
            </a:r>
          </a:p>
          <a:p>
            <a:pPr marL="0" indent="0" algn="ctr">
              <a:buNone/>
            </a:pPr>
            <a:r>
              <a:rPr lang="ru-RU" sz="3200" b="1" dirty="0">
                <a:latin typeface="TimesNewRomanPSMT"/>
              </a:rPr>
              <a:t>товарищество, акционерное общество.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81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NewRomanPSMT"/>
              </a:rPr>
              <a:t>16. </a:t>
            </a:r>
            <a:r>
              <a:rPr lang="ru-RU" dirty="0" smtClean="0">
                <a:latin typeface="TimesNewRomanPSMT"/>
              </a:rPr>
              <a:t>В </a:t>
            </a:r>
            <a:r>
              <a:rPr lang="ru-RU" dirty="0">
                <a:latin typeface="TimesNewRomanPSMT"/>
              </a:rPr>
              <a:t>приведённом ниже ряду найдите понятие, которое является обобщающим для </a:t>
            </a:r>
            <a:r>
              <a:rPr lang="ru-RU" dirty="0" smtClean="0">
                <a:latin typeface="TimesNewRomanPSMT"/>
              </a:rPr>
              <a:t>всех остальных </a:t>
            </a:r>
            <a:r>
              <a:rPr lang="ru-RU" dirty="0">
                <a:latin typeface="TimesNewRomanPSMT"/>
              </a:rPr>
              <a:t>представленных понятий. </a:t>
            </a:r>
          </a:p>
          <a:p>
            <a:pPr marL="0" indent="0" algn="ctr">
              <a:buNone/>
            </a:pPr>
            <a:r>
              <a:rPr lang="ru-RU" sz="3200" b="1" dirty="0">
                <a:latin typeface="TimesNewRomanPSMT"/>
              </a:rPr>
              <a:t>Унитарное </a:t>
            </a:r>
            <a:r>
              <a:rPr lang="ru-RU" sz="3200" b="1" dirty="0" smtClean="0">
                <a:latin typeface="TimesNewRomanPSMT"/>
              </a:rPr>
              <a:t>предприятие, производственный кооператив, </a:t>
            </a:r>
            <a:r>
              <a:rPr lang="ru-RU" sz="3200" b="1" i="1" u="sng" dirty="0" smtClean="0">
                <a:latin typeface="TimesNewRomanPSMT"/>
              </a:rPr>
              <a:t>юридическое </a:t>
            </a:r>
            <a:r>
              <a:rPr lang="ru-RU" sz="3200" b="1" i="1" u="sng" dirty="0">
                <a:latin typeface="TimesNewRomanPSMT"/>
              </a:rPr>
              <a:t>лицо</a:t>
            </a:r>
            <a:r>
              <a:rPr lang="ru-RU" sz="3200" b="1" dirty="0">
                <a:latin typeface="TimesNewRomanPSMT"/>
              </a:rPr>
              <a:t>, коммандитное</a:t>
            </a:r>
          </a:p>
          <a:p>
            <a:pPr marL="0" indent="0" algn="ctr">
              <a:buNone/>
            </a:pPr>
            <a:r>
              <a:rPr lang="ru-RU" sz="3200" b="1" dirty="0">
                <a:latin typeface="TimesNewRomanPSMT"/>
              </a:rPr>
              <a:t>товарищество, акционерное общество.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59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5"/>
            <a:ext cx="8075240" cy="62791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NewRomanPSMT"/>
              </a:rPr>
              <a:t>17. Выберите </a:t>
            </a:r>
            <a:r>
              <a:rPr lang="ru-RU" b="1" dirty="0">
                <a:latin typeface="TimesNewRomanPSMT"/>
              </a:rPr>
              <a:t>верные суждения о гражданском праве. </a:t>
            </a:r>
            <a:endParaRPr lang="ru-RU" b="1" dirty="0" smtClean="0">
              <a:latin typeface="TimesNewRomanPSMT"/>
            </a:endParaRP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1) Гражданское право включает в себя систему правовых норм, определяющих </a:t>
            </a:r>
            <a:r>
              <a:rPr lang="ru-RU" dirty="0" smtClean="0">
                <a:latin typeface="TimesNewRomanPSMT"/>
              </a:rPr>
              <a:t>преступность и </a:t>
            </a:r>
            <a:r>
              <a:rPr lang="ru-RU" dirty="0">
                <a:latin typeface="TimesNewRomanPSMT"/>
              </a:rPr>
              <a:t>наказуемость деяний.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2) В основе взаимоотношений партнёров – частный интерес и автономная воля </a:t>
            </a:r>
            <a:r>
              <a:rPr lang="ru-RU" dirty="0" smtClean="0">
                <a:latin typeface="TimesNewRomanPSMT"/>
              </a:rPr>
              <a:t>каждого участника </a:t>
            </a:r>
            <a:r>
              <a:rPr lang="ru-RU" dirty="0">
                <a:latin typeface="TimesNewRomanPSMT"/>
              </a:rPr>
              <a:t>в возникших правоотношениях.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3) Нормы гражданского права регулируют имущественные и личные </a:t>
            </a:r>
            <a:r>
              <a:rPr lang="ru-RU" dirty="0" smtClean="0">
                <a:latin typeface="TimesNewRomanPSMT"/>
              </a:rPr>
              <a:t>неимущественные отношения</a:t>
            </a:r>
            <a:r>
              <a:rPr lang="ru-RU" dirty="0">
                <a:latin typeface="TimesNewRomanPSMT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4) Гражданско-правовые отношения, возникающие в связи с созданием и </a:t>
            </a:r>
            <a:r>
              <a:rPr lang="ru-RU" dirty="0" smtClean="0">
                <a:latin typeface="TimesNewRomanPSMT"/>
              </a:rPr>
              <a:t>использованием произведений </a:t>
            </a:r>
            <a:r>
              <a:rPr lang="ru-RU" dirty="0">
                <a:latin typeface="TimesNewRomanPSMT"/>
              </a:rPr>
              <a:t>науки, литературы, искусства и т.п., регулирует авторское право.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5) К способам защиты гражданских прав, установленных Гражданским кодексом РФ, относят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предупреждение, дисквалификацию.</a:t>
            </a:r>
          </a:p>
        </p:txBody>
      </p:sp>
    </p:spTree>
    <p:extLst>
      <p:ext uri="{BB962C8B-B14F-4D97-AF65-F5344CB8AC3E}">
        <p14:creationId xmlns:p14="http://schemas.microsoft.com/office/powerpoint/2010/main" val="37935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5"/>
            <a:ext cx="8075240" cy="62791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NewRomanPSMT"/>
              </a:rPr>
              <a:t>17. Выберите </a:t>
            </a:r>
            <a:r>
              <a:rPr lang="ru-RU" b="1" dirty="0">
                <a:latin typeface="TimesNewRomanPSMT"/>
              </a:rPr>
              <a:t>верные суждения о гражданском праве. </a:t>
            </a:r>
            <a:endParaRPr lang="ru-RU" b="1" dirty="0" smtClean="0">
              <a:latin typeface="TimesNewRomanPSMT"/>
            </a:endParaRP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1) Гражданское право включает в себя систему правовых норм, определяющих </a:t>
            </a:r>
            <a:r>
              <a:rPr lang="ru-RU" dirty="0" smtClean="0">
                <a:latin typeface="TimesNewRomanPSMT"/>
              </a:rPr>
              <a:t>преступность и </a:t>
            </a:r>
            <a:r>
              <a:rPr lang="ru-RU" dirty="0">
                <a:latin typeface="TimesNewRomanPSMT"/>
              </a:rPr>
              <a:t>наказуемость деяний.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2</a:t>
            </a:r>
            <a:r>
              <a:rPr lang="ru-RU" u="sng" dirty="0">
                <a:latin typeface="TimesNewRomanPSMT"/>
              </a:rPr>
              <a:t>) В основе взаимоотношений партнёров – частный интерес и автономная воля </a:t>
            </a:r>
            <a:r>
              <a:rPr lang="ru-RU" u="sng" dirty="0" smtClean="0">
                <a:latin typeface="TimesNewRomanPSMT"/>
              </a:rPr>
              <a:t>каждого участника </a:t>
            </a:r>
            <a:r>
              <a:rPr lang="ru-RU" u="sng" dirty="0">
                <a:latin typeface="TimesNewRomanPSMT"/>
              </a:rPr>
              <a:t>в возникших правоотношениях.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3) </a:t>
            </a:r>
            <a:r>
              <a:rPr lang="ru-RU" u="sng" dirty="0">
                <a:latin typeface="TimesNewRomanPSMT"/>
              </a:rPr>
              <a:t>Нормы гражданского права регулируют имущественные и личные </a:t>
            </a:r>
            <a:r>
              <a:rPr lang="ru-RU" u="sng" dirty="0" smtClean="0">
                <a:latin typeface="TimesNewRomanPSMT"/>
              </a:rPr>
              <a:t>неимущественные отношения</a:t>
            </a:r>
            <a:r>
              <a:rPr lang="ru-RU" u="sng" dirty="0">
                <a:latin typeface="TimesNewRomanPSMT"/>
              </a:rPr>
              <a:t>.</a:t>
            </a:r>
          </a:p>
          <a:p>
            <a:pPr marL="0" indent="0" algn="just">
              <a:buNone/>
            </a:pPr>
            <a:r>
              <a:rPr lang="ru-RU" u="sng" dirty="0">
                <a:latin typeface="TimesNewRomanPSMT"/>
              </a:rPr>
              <a:t>4) Гражданско-правовые отношения, возникающие в связи с созданием и </a:t>
            </a:r>
            <a:r>
              <a:rPr lang="ru-RU" u="sng" dirty="0" smtClean="0">
                <a:latin typeface="TimesNewRomanPSMT"/>
              </a:rPr>
              <a:t>использованием произведений </a:t>
            </a:r>
            <a:r>
              <a:rPr lang="ru-RU" u="sng" dirty="0">
                <a:latin typeface="TimesNewRomanPSMT"/>
              </a:rPr>
              <a:t>науки, литературы, искусства и т.п., регулирует авторское право</a:t>
            </a:r>
            <a:r>
              <a:rPr lang="ru-RU" dirty="0">
                <a:latin typeface="TimesNewRomanPSMT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5) К способам защиты гражданских прав, установленных Гражданским кодексом РФ, относят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предупреждение, дисквалификацию.</a:t>
            </a:r>
          </a:p>
        </p:txBody>
      </p:sp>
    </p:spTree>
    <p:extLst>
      <p:ext uri="{BB962C8B-B14F-4D97-AF65-F5344CB8AC3E}">
        <p14:creationId xmlns:p14="http://schemas.microsoft.com/office/powerpoint/2010/main" val="7397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212745"/>
                </a:solidFill>
                <a:latin typeface="TimesNewRomanPSMT"/>
              </a:rPr>
              <a:t>18. </a:t>
            </a:r>
            <a:r>
              <a:rPr lang="ru-RU" dirty="0" smtClean="0">
                <a:solidFill>
                  <a:srgbClr val="212745"/>
                </a:solidFill>
                <a:latin typeface="TimesNewRomanPSMT"/>
              </a:rPr>
              <a:t>В </a:t>
            </a:r>
            <a:r>
              <a:rPr lang="ru-RU" dirty="0">
                <a:solidFill>
                  <a:srgbClr val="212745"/>
                </a:solidFill>
                <a:latin typeface="TimesNewRomanPSMT"/>
              </a:rPr>
              <a:t>приведённом ниже ряду найдите понятие, которое является обобщающим для всех остальных представленных </a:t>
            </a:r>
            <a:r>
              <a:rPr lang="ru-RU" dirty="0" smtClean="0">
                <a:solidFill>
                  <a:srgbClr val="212745"/>
                </a:solidFill>
                <a:latin typeface="TimesNewRomanPSMT"/>
              </a:rPr>
              <a:t>понятий.</a:t>
            </a:r>
          </a:p>
          <a:p>
            <a:pPr marL="0" indent="0" algn="just">
              <a:buNone/>
            </a:pPr>
            <a:endParaRPr lang="ru-RU" dirty="0">
              <a:solidFill>
                <a:srgbClr val="212745"/>
              </a:solidFill>
              <a:latin typeface="TimesNewRomanPSMT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212745"/>
                </a:solidFill>
                <a:latin typeface="TimesNewRomanPSMT"/>
              </a:rPr>
              <a:t>Имя гражданина, личная неприкосновенность, деловая репутация, нематериальное благо, свобода передвижения.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44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212745"/>
                </a:solidFill>
                <a:latin typeface="TimesNewRomanPSMT"/>
              </a:rPr>
              <a:t>18. </a:t>
            </a:r>
            <a:r>
              <a:rPr lang="ru-RU" dirty="0" smtClean="0">
                <a:solidFill>
                  <a:srgbClr val="212745"/>
                </a:solidFill>
                <a:latin typeface="TimesNewRomanPSMT"/>
              </a:rPr>
              <a:t>В </a:t>
            </a:r>
            <a:r>
              <a:rPr lang="ru-RU" dirty="0">
                <a:solidFill>
                  <a:srgbClr val="212745"/>
                </a:solidFill>
                <a:latin typeface="TimesNewRomanPSMT"/>
              </a:rPr>
              <a:t>приведённом ниже ряду найдите понятие, которое является обобщающим для всех остальных представленных </a:t>
            </a:r>
            <a:r>
              <a:rPr lang="ru-RU" dirty="0" smtClean="0">
                <a:solidFill>
                  <a:srgbClr val="212745"/>
                </a:solidFill>
                <a:latin typeface="TimesNewRomanPSMT"/>
              </a:rPr>
              <a:t>понятий.</a:t>
            </a:r>
          </a:p>
          <a:p>
            <a:pPr marL="0" indent="0" algn="just">
              <a:buNone/>
            </a:pPr>
            <a:endParaRPr lang="ru-RU" dirty="0">
              <a:solidFill>
                <a:srgbClr val="212745"/>
              </a:solidFill>
              <a:latin typeface="TimesNewRomanPSMT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212745"/>
                </a:solidFill>
                <a:latin typeface="TimesNewRomanPSMT"/>
              </a:rPr>
              <a:t>Имя гражданина, личная неприкосновенность, деловая репутация, </a:t>
            </a:r>
            <a:r>
              <a:rPr lang="ru-RU" b="1" i="1" u="sng" dirty="0" smtClean="0">
                <a:solidFill>
                  <a:srgbClr val="212745"/>
                </a:solidFill>
                <a:latin typeface="TimesNewRomanPSMT"/>
              </a:rPr>
              <a:t>нематериальное благо</a:t>
            </a:r>
            <a:r>
              <a:rPr lang="ru-RU" b="1" dirty="0" smtClean="0">
                <a:solidFill>
                  <a:srgbClr val="212745"/>
                </a:solidFill>
                <a:latin typeface="TimesNewRomanPSMT"/>
              </a:rPr>
              <a:t>, свобода передвижения.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26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 право</a:t>
            </a:r>
            <a:endParaRPr lang="ru-RU" sz="5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548680"/>
            <a:ext cx="3733800" cy="825968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Имущественные отношения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05400" y="548680"/>
            <a:ext cx="3735267" cy="825968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неимущественные отношения</a:t>
            </a:r>
          </a:p>
          <a:p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ln w="38100"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возникают  по поводу имущества —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материальных благ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(все то, что имеет денежную оценку)</a:t>
            </a:r>
          </a:p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(вещи,</a:t>
            </a:r>
          </a:p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49263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бытовые услуги).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ln w="38100"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Возникают по поводу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нематериальных благ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(изобретения, произведения науки, литературы, искусства, право на честь и достоинство, право на неприкосновенность частной жизни)</a:t>
            </a:r>
          </a:p>
        </p:txBody>
      </p:sp>
    </p:spTree>
    <p:extLst>
      <p:ext uri="{BB962C8B-B14F-4D97-AF65-F5344CB8AC3E}">
        <p14:creationId xmlns:p14="http://schemas.microsoft.com/office/powerpoint/2010/main" val="33127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187680" cy="619268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Установите соответствие между примерами и видами юридической ответственности.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взыскание неустойки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Б)предупреждение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лишение свободы на определенный срок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компенсация морального вреда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Д)возмещение убытков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юридической ответственности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1)Уголовные  наказания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Административные наказания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Способы защиты гражданских прав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187680" cy="619268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Установите соответствие между примерами и видами юридической ответственности.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взыскание неустойки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Б)предупреждение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лишение свободы на определенный срок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компенсация морального вреда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Д)возмещение убытков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юридической ответственности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1)Уголовные  наказания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Административные наказания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Способы защиты гражданских прав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32133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4726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20.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верные суждения  об имущественных правах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1)Риск случайной гибели имущества несет государственный орган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2)Собственник не может передать свое имущество в доверительное управление другому лицу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3)Имущество может находиться в собственности граждан, юридических лиц, Российской Федерации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4)Права всех собственников защищаются равным образом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5)Законом определяются виды имущества, которые находятся в государственной и муниципальной собственности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2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4726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20.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верные суждения  об имущественных правах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1)Риск случайной гибели имущества несет государственный орган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2)Собственник не может передать свое имущество в доверительное управление другому лицу</a:t>
            </a: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3)Имущество может находиться в собственности граждан, юридических лиц, Российской Федерации</a:t>
            </a: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4)Права всех собственников защищаются равным образом</a:t>
            </a: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5)Законом определяются виды имущества, которые находятся в государственной и муниципальной собственности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9832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472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NewRomanPSMT"/>
              </a:rPr>
              <a:t>21. Установите </a:t>
            </a:r>
            <a:r>
              <a:rPr lang="ru-RU" b="1" dirty="0">
                <a:latin typeface="TimesNewRomanPSMT"/>
              </a:rPr>
              <a:t>соответствие между юридическими лицами и их видами</a:t>
            </a:r>
            <a:r>
              <a:rPr lang="ru-RU" dirty="0">
                <a:latin typeface="TimesNewRomanPSMT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latin typeface="TimesNewRomanPSMT"/>
              </a:rPr>
              <a:t>ЮРИДИЧЕСКОЕ </a:t>
            </a:r>
            <a:r>
              <a:rPr lang="ru-RU" b="1" dirty="0" smtClean="0">
                <a:latin typeface="TimesNewRomanPSMT"/>
              </a:rPr>
              <a:t>ЛИЦО</a:t>
            </a:r>
            <a:endParaRPr lang="ru-RU" dirty="0">
              <a:latin typeface="TimesNewRomanPSMT"/>
            </a:endParaRP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А) товарищество собственников </a:t>
            </a:r>
            <a:r>
              <a:rPr lang="ru-RU" dirty="0" smtClean="0">
                <a:latin typeface="TimesNewRomanPSMT"/>
              </a:rPr>
              <a:t>недвижимости</a:t>
            </a:r>
            <a:endParaRPr lang="ru-RU" dirty="0">
              <a:latin typeface="TimesNewRomanPSMT"/>
            </a:endParaRP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Б) религиозное объединение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В) общество с ограниченной </a:t>
            </a:r>
            <a:r>
              <a:rPr lang="ru-RU" dirty="0" smtClean="0">
                <a:latin typeface="TimesNewRomanPSMT"/>
              </a:rPr>
              <a:t>ответственностью</a:t>
            </a:r>
            <a:endParaRPr lang="ru-RU" dirty="0">
              <a:latin typeface="TimesNewRomanPSMT"/>
            </a:endParaRP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Г) крестьянское (фермерское) хозяйство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Д) потребительский </a:t>
            </a:r>
            <a:r>
              <a:rPr lang="ru-RU" dirty="0" smtClean="0">
                <a:latin typeface="TimesNewRomanPSMT"/>
              </a:rPr>
              <a:t>кооператив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NewRomanPSMT"/>
              </a:rPr>
              <a:t>ВИД ЮРИДИЧЕСКОГО  ЛИЦА</a:t>
            </a:r>
            <a:endParaRPr lang="ru-RU" b="1" dirty="0">
              <a:latin typeface="TimesNewRomanPSMT"/>
            </a:endParaRP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1) коммерческая организация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2) некоммерческая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7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4726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NewRomanPSMT"/>
              </a:rPr>
              <a:t>21. Установите </a:t>
            </a:r>
            <a:r>
              <a:rPr lang="ru-RU" b="1" dirty="0">
                <a:latin typeface="TimesNewRomanPSMT"/>
              </a:rPr>
              <a:t>соответствие между юридическими лицами и их видами</a:t>
            </a:r>
            <a:r>
              <a:rPr lang="ru-RU" dirty="0">
                <a:latin typeface="TimesNewRomanPSMT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latin typeface="TimesNewRomanPSMT"/>
              </a:rPr>
              <a:t>ЮРИДИЧЕСКОЕ </a:t>
            </a:r>
            <a:r>
              <a:rPr lang="ru-RU" b="1" dirty="0" smtClean="0">
                <a:latin typeface="TimesNewRomanPSMT"/>
              </a:rPr>
              <a:t>ЛИЦО</a:t>
            </a:r>
            <a:endParaRPr lang="ru-RU" dirty="0">
              <a:latin typeface="TimesNewRomanPSMT"/>
            </a:endParaRP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А) товарищество собственников </a:t>
            </a:r>
            <a:r>
              <a:rPr lang="ru-RU" dirty="0" smtClean="0">
                <a:latin typeface="TimesNewRomanPSMT"/>
              </a:rPr>
              <a:t>недвижимости</a:t>
            </a:r>
            <a:endParaRPr lang="ru-RU" dirty="0">
              <a:latin typeface="TimesNewRomanPSMT"/>
            </a:endParaRP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Б) религиозное объединение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В) общество с ограниченной </a:t>
            </a:r>
            <a:r>
              <a:rPr lang="ru-RU" dirty="0" smtClean="0">
                <a:latin typeface="TimesNewRomanPSMT"/>
              </a:rPr>
              <a:t>ответственностью</a:t>
            </a:r>
            <a:endParaRPr lang="ru-RU" dirty="0">
              <a:latin typeface="TimesNewRomanPSMT"/>
            </a:endParaRP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Г) крестьянское (фермерское) хозяйство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Д) потребительский </a:t>
            </a:r>
            <a:r>
              <a:rPr lang="ru-RU" dirty="0" smtClean="0">
                <a:latin typeface="TimesNewRomanPSMT"/>
              </a:rPr>
              <a:t>кооператив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NewRomanPSMT"/>
              </a:rPr>
              <a:t>ВИД ЮРИДИЧЕСКОГО  ЛИЦА</a:t>
            </a:r>
            <a:endParaRPr lang="ru-RU" b="1" dirty="0">
              <a:latin typeface="TimesNewRomanPSMT"/>
            </a:endParaRP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1) коммерческая организация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2) </a:t>
            </a:r>
            <a:r>
              <a:rPr lang="ru-RU" dirty="0" smtClean="0">
                <a:latin typeface="TimesNewRomanPSMT"/>
              </a:rPr>
              <a:t>Некоммерческая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NewRomanPSMT"/>
              </a:rPr>
              <a:t>Ответ: 22112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50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075240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22. </a:t>
            </a:r>
            <a:r>
              <a:rPr lang="ru-RU" dirty="0">
                <a:latin typeface="TimesNewRomanPSMT"/>
              </a:rPr>
              <a:t>Найдите в приведенном ниже списке примеры гражданского </a:t>
            </a:r>
            <a:r>
              <a:rPr lang="ru-RU" dirty="0" smtClean="0">
                <a:latin typeface="TimesNewRomanPSMT"/>
              </a:rPr>
              <a:t>правонарушения.</a:t>
            </a:r>
            <a:endParaRPr lang="ru-RU" dirty="0">
              <a:latin typeface="TimesNewRomanPSMT"/>
            </a:endParaRP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1) невыполнение издательством условий договора с автором романа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2) захват заложников в здании школы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3) курение студентами в здании университета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4) нарушение правил пожарной безопасности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5) сброс отходов производства в реку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6) невыплата кредита банку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188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075240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22. </a:t>
            </a:r>
            <a:r>
              <a:rPr lang="ru-RU" dirty="0">
                <a:latin typeface="TimesNewRomanPSMT"/>
              </a:rPr>
              <a:t>Найдите в приведенном ниже списке примеры гражданского </a:t>
            </a:r>
            <a:r>
              <a:rPr lang="ru-RU" dirty="0" smtClean="0">
                <a:latin typeface="TimesNewRomanPSMT"/>
              </a:rPr>
              <a:t>правонарушения.</a:t>
            </a:r>
            <a:endParaRPr lang="ru-RU" dirty="0">
              <a:latin typeface="TimesNewRomanPSMT"/>
            </a:endParaRPr>
          </a:p>
          <a:p>
            <a:pPr marL="0" indent="0">
              <a:buNone/>
            </a:pPr>
            <a:r>
              <a:rPr lang="ru-RU" u="sng" dirty="0">
                <a:latin typeface="TimesNewRomanPSMT"/>
              </a:rPr>
              <a:t>1) невыполнение издательством условий договора с автором романа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2) захват заложников в здании школы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3) курение студентами в здании университета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4) нарушение правил пожарной безопасности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5) сброс отходов производства в реку</a:t>
            </a:r>
          </a:p>
          <a:p>
            <a:pPr marL="0" indent="0">
              <a:buNone/>
            </a:pPr>
            <a:r>
              <a:rPr lang="ru-RU" u="sng" dirty="0">
                <a:latin typeface="TimesNewRomanPSMT"/>
              </a:rPr>
              <a:t>6) невыплата кредита банку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0451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4726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NewRomanPSMT"/>
              </a:rPr>
              <a:t>23. Найдите </a:t>
            </a:r>
            <a:r>
              <a:rPr lang="ru-RU" b="1" dirty="0">
                <a:latin typeface="TimesNewRomanPSMT"/>
              </a:rPr>
              <a:t>в приведённом ниже списке элементы правового статуса несовершеннолетних в </a:t>
            </a:r>
            <a:r>
              <a:rPr lang="ru-RU" b="1" dirty="0" smtClean="0">
                <a:latin typeface="TimesNewRomanPSMT"/>
              </a:rPr>
              <a:t>возрасте </a:t>
            </a:r>
            <a:r>
              <a:rPr lang="ru-RU" b="1" dirty="0">
                <a:latin typeface="TimesNewRomanPSMT"/>
              </a:rPr>
              <a:t>от 14 до 18 лет. 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1) право </a:t>
            </a:r>
            <a:r>
              <a:rPr lang="ru-RU" dirty="0" smtClean="0">
                <a:latin typeface="TimesNewRomanPSMT"/>
              </a:rPr>
              <a:t>самостоятельно распоряжаться </a:t>
            </a:r>
            <a:r>
              <a:rPr lang="ru-RU" dirty="0">
                <a:latin typeface="TimesNewRomanPSMT"/>
              </a:rPr>
              <a:t>своей стипендией, </a:t>
            </a:r>
            <a:r>
              <a:rPr lang="ru-RU" dirty="0" smtClean="0">
                <a:latin typeface="TimesNewRomanPSMT"/>
              </a:rPr>
              <a:t>заработком </a:t>
            </a:r>
            <a:r>
              <a:rPr lang="ru-RU" dirty="0">
                <a:latin typeface="TimesNewRomanPSMT"/>
              </a:rPr>
              <a:t>и иными доходами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2) право </a:t>
            </a:r>
            <a:r>
              <a:rPr lang="ru-RU" dirty="0" smtClean="0">
                <a:latin typeface="TimesNewRomanPSMT"/>
              </a:rPr>
              <a:t>самостоятельно продать доставшуюся </a:t>
            </a:r>
            <a:r>
              <a:rPr lang="ru-RU" dirty="0">
                <a:latin typeface="TimesNewRomanPSMT"/>
              </a:rPr>
              <a:t>по </a:t>
            </a:r>
            <a:r>
              <a:rPr lang="ru-RU" dirty="0" smtClean="0">
                <a:latin typeface="TimesNewRomanPSMT"/>
              </a:rPr>
              <a:t>наследству </a:t>
            </a:r>
            <a:r>
              <a:rPr lang="ru-RU" dirty="0">
                <a:latin typeface="TimesNewRomanPSMT"/>
              </a:rPr>
              <a:t>квартиру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3) право </a:t>
            </a:r>
            <a:r>
              <a:rPr lang="ru-RU" dirty="0" smtClean="0">
                <a:latin typeface="TimesNewRomanPSMT"/>
              </a:rPr>
              <a:t>вносить вклады </a:t>
            </a:r>
            <a:r>
              <a:rPr lang="ru-RU" dirty="0">
                <a:latin typeface="TimesNewRomanPSMT"/>
              </a:rPr>
              <a:t>в банк от </a:t>
            </a:r>
            <a:r>
              <a:rPr lang="ru-RU" dirty="0" smtClean="0">
                <a:latin typeface="TimesNewRomanPSMT"/>
              </a:rPr>
              <a:t>свое о </a:t>
            </a:r>
            <a:r>
              <a:rPr lang="ru-RU" dirty="0">
                <a:latin typeface="TimesNewRomanPSMT"/>
              </a:rPr>
              <a:t>имени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4) право быть </a:t>
            </a:r>
            <a:r>
              <a:rPr lang="ru-RU" dirty="0" smtClean="0">
                <a:latin typeface="TimesNewRomanPSMT"/>
              </a:rPr>
              <a:t>автором литературного </a:t>
            </a:r>
            <a:r>
              <a:rPr lang="ru-RU" dirty="0">
                <a:latin typeface="TimesNewRomanPSMT"/>
              </a:rPr>
              <a:t>произведения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5) право </a:t>
            </a:r>
            <a:r>
              <a:rPr lang="ru-RU" dirty="0" smtClean="0">
                <a:latin typeface="TimesNewRomanPSMT"/>
              </a:rPr>
              <a:t>самостоятельно заключать </a:t>
            </a:r>
            <a:r>
              <a:rPr lang="ru-RU" dirty="0">
                <a:latin typeface="TimesNewRomanPSMT"/>
              </a:rPr>
              <a:t>любые сделки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6) право с 15-летнего </a:t>
            </a:r>
            <a:r>
              <a:rPr lang="ru-RU" dirty="0" smtClean="0">
                <a:latin typeface="TimesNewRomanPSMT"/>
              </a:rPr>
              <a:t>возраста </a:t>
            </a:r>
            <a:r>
              <a:rPr lang="ru-RU" dirty="0">
                <a:latin typeface="TimesNewRomanPSMT"/>
              </a:rPr>
              <a:t>быть </a:t>
            </a:r>
            <a:r>
              <a:rPr lang="ru-RU" dirty="0" smtClean="0">
                <a:latin typeface="TimesNewRomanPSMT"/>
              </a:rPr>
              <a:t>членом </a:t>
            </a:r>
            <a:r>
              <a:rPr lang="ru-RU" dirty="0">
                <a:latin typeface="TimesNewRomanPSMT"/>
              </a:rPr>
              <a:t>кооператива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4726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NewRomanPSMT"/>
              </a:rPr>
              <a:t>23. Найдите </a:t>
            </a:r>
            <a:r>
              <a:rPr lang="ru-RU" b="1" dirty="0">
                <a:latin typeface="TimesNewRomanPSMT"/>
              </a:rPr>
              <a:t>в приведённом ниже списке элементы правового статуса несовершеннолетних в </a:t>
            </a:r>
            <a:r>
              <a:rPr lang="ru-RU" b="1" dirty="0" smtClean="0">
                <a:latin typeface="TimesNewRomanPSMT"/>
              </a:rPr>
              <a:t>возрасте </a:t>
            </a:r>
            <a:r>
              <a:rPr lang="ru-RU" b="1" dirty="0">
                <a:latin typeface="TimesNewRomanPSMT"/>
              </a:rPr>
              <a:t>от 14 до 18 лет. 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1) </a:t>
            </a:r>
            <a:r>
              <a:rPr lang="ru-RU" u="sng" dirty="0">
                <a:latin typeface="TimesNewRomanPSMT"/>
              </a:rPr>
              <a:t>право </a:t>
            </a:r>
            <a:r>
              <a:rPr lang="ru-RU" u="sng" dirty="0" smtClean="0">
                <a:latin typeface="TimesNewRomanPSMT"/>
              </a:rPr>
              <a:t>самостоятельно распоряжаться </a:t>
            </a:r>
            <a:r>
              <a:rPr lang="ru-RU" u="sng" dirty="0">
                <a:latin typeface="TimesNewRomanPSMT"/>
              </a:rPr>
              <a:t>своей стипендией, </a:t>
            </a:r>
            <a:r>
              <a:rPr lang="ru-RU" u="sng" dirty="0" smtClean="0">
                <a:latin typeface="TimesNewRomanPSMT"/>
              </a:rPr>
              <a:t>заработком </a:t>
            </a:r>
            <a:r>
              <a:rPr lang="ru-RU" u="sng" dirty="0">
                <a:latin typeface="TimesNewRomanPSMT"/>
              </a:rPr>
              <a:t>и иными доходами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2) право </a:t>
            </a:r>
            <a:r>
              <a:rPr lang="ru-RU" dirty="0" smtClean="0">
                <a:latin typeface="TimesNewRomanPSMT"/>
              </a:rPr>
              <a:t>самостоятельно продать доставшуюся </a:t>
            </a:r>
            <a:r>
              <a:rPr lang="ru-RU" dirty="0">
                <a:latin typeface="TimesNewRomanPSMT"/>
              </a:rPr>
              <a:t>по </a:t>
            </a:r>
            <a:r>
              <a:rPr lang="ru-RU" dirty="0" smtClean="0">
                <a:latin typeface="TimesNewRomanPSMT"/>
              </a:rPr>
              <a:t>наследству </a:t>
            </a:r>
            <a:r>
              <a:rPr lang="ru-RU" dirty="0">
                <a:latin typeface="TimesNewRomanPSMT"/>
              </a:rPr>
              <a:t>квартиру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3</a:t>
            </a:r>
            <a:r>
              <a:rPr lang="ru-RU" u="sng" dirty="0">
                <a:latin typeface="TimesNewRomanPSMT"/>
              </a:rPr>
              <a:t>) право </a:t>
            </a:r>
            <a:r>
              <a:rPr lang="ru-RU" u="sng" dirty="0" smtClean="0">
                <a:latin typeface="TimesNewRomanPSMT"/>
              </a:rPr>
              <a:t>вносить вклады </a:t>
            </a:r>
            <a:r>
              <a:rPr lang="ru-RU" u="sng" dirty="0">
                <a:latin typeface="TimesNewRomanPSMT"/>
              </a:rPr>
              <a:t>в банк от </a:t>
            </a:r>
            <a:r>
              <a:rPr lang="ru-RU" u="sng" dirty="0" smtClean="0">
                <a:latin typeface="TimesNewRomanPSMT"/>
              </a:rPr>
              <a:t>своего </a:t>
            </a:r>
            <a:r>
              <a:rPr lang="ru-RU" u="sng" dirty="0">
                <a:latin typeface="TimesNewRomanPSMT"/>
              </a:rPr>
              <a:t>имени</a:t>
            </a:r>
          </a:p>
          <a:p>
            <a:pPr marL="0" indent="0" algn="just">
              <a:buNone/>
            </a:pPr>
            <a:r>
              <a:rPr lang="ru-RU" u="sng" dirty="0">
                <a:latin typeface="TimesNewRomanPSMT"/>
              </a:rPr>
              <a:t>4) право быть </a:t>
            </a:r>
            <a:r>
              <a:rPr lang="ru-RU" u="sng" dirty="0" smtClean="0">
                <a:latin typeface="TimesNewRomanPSMT"/>
              </a:rPr>
              <a:t>автором литературного </a:t>
            </a:r>
            <a:r>
              <a:rPr lang="ru-RU" u="sng" dirty="0">
                <a:latin typeface="TimesNewRomanPSMT"/>
              </a:rPr>
              <a:t>произведения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5) право </a:t>
            </a:r>
            <a:r>
              <a:rPr lang="ru-RU" dirty="0" smtClean="0">
                <a:latin typeface="TimesNewRomanPSMT"/>
              </a:rPr>
              <a:t>самостоятельно заключать </a:t>
            </a:r>
            <a:r>
              <a:rPr lang="ru-RU" dirty="0">
                <a:latin typeface="TimesNewRomanPSMT"/>
              </a:rPr>
              <a:t>любые сделки</a:t>
            </a:r>
          </a:p>
          <a:p>
            <a:pPr marL="0" indent="0" algn="just">
              <a:buNone/>
            </a:pPr>
            <a:r>
              <a:rPr lang="ru-RU" dirty="0">
                <a:latin typeface="TimesNewRomanPSMT"/>
              </a:rPr>
              <a:t>6) право с 15-летнего </a:t>
            </a:r>
            <a:r>
              <a:rPr lang="ru-RU" dirty="0" smtClean="0">
                <a:latin typeface="TimesNewRomanPSMT"/>
              </a:rPr>
              <a:t>возраста </a:t>
            </a:r>
            <a:r>
              <a:rPr lang="ru-RU" dirty="0">
                <a:latin typeface="TimesNewRomanPSMT"/>
              </a:rPr>
              <a:t>быть </a:t>
            </a:r>
            <a:r>
              <a:rPr lang="ru-RU" dirty="0" smtClean="0">
                <a:latin typeface="TimesNewRomanPSMT"/>
              </a:rPr>
              <a:t>членом </a:t>
            </a:r>
            <a:r>
              <a:rPr lang="ru-RU" dirty="0">
                <a:latin typeface="TimesNewRomanPSMT"/>
              </a:rPr>
              <a:t>кооператива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0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80728"/>
            <a:ext cx="2960878" cy="3240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Имущественные отношения складываются по поводу материальных благ и ценностей: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4211960" y="415891"/>
            <a:ext cx="4680520" cy="662892"/>
          </a:xfrm>
          <a:prstGeom prst="accentBorderCallout1">
            <a:avLst>
              <a:gd name="adj1" fmla="val 18750"/>
              <a:gd name="adj2" fmla="val -2104"/>
              <a:gd name="adj3" fmla="val 247499"/>
              <a:gd name="adj4" fmla="val -14071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отношения собственности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4177666" y="1340768"/>
            <a:ext cx="4680520" cy="720080"/>
          </a:xfrm>
          <a:prstGeom prst="accentBorderCallout1">
            <a:avLst>
              <a:gd name="adj1" fmla="val 18750"/>
              <a:gd name="adj2" fmla="val -2104"/>
              <a:gd name="adj3" fmla="val 135000"/>
              <a:gd name="adj4" fmla="val -14399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отношения по поводу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продажи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4141702" y="2600908"/>
            <a:ext cx="4680520" cy="796648"/>
          </a:xfrm>
          <a:prstGeom prst="accentBorderCallout1">
            <a:avLst>
              <a:gd name="adj1" fmla="val 18750"/>
              <a:gd name="adj2" fmla="val -2104"/>
              <a:gd name="adj3" fmla="val 17501"/>
              <a:gd name="adj4" fmla="val -13415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отношения по поводу обмена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4141702" y="3629747"/>
            <a:ext cx="4749108" cy="719510"/>
          </a:xfrm>
          <a:prstGeom prst="accentBorderCallout1">
            <a:avLst>
              <a:gd name="adj1" fmla="val 18750"/>
              <a:gd name="adj2" fmla="val -2104"/>
              <a:gd name="adj3" fmla="val -102498"/>
              <a:gd name="adj4" fmla="val -14071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отношения по поводу аренды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4143372" y="4797152"/>
            <a:ext cx="4749108" cy="721220"/>
          </a:xfrm>
          <a:prstGeom prst="accentBorderCallout1">
            <a:avLst>
              <a:gd name="adj1" fmla="val 18750"/>
              <a:gd name="adj2" fmla="val -2104"/>
              <a:gd name="adj3" fmla="val -207497"/>
              <a:gd name="adj4" fmla="val -13415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отношения по поводу дарения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52" y="4797151"/>
            <a:ext cx="16398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0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9046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24.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списке гражданско-правовые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проступки.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гражданин Н. пре вы сил скорость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въезде во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 дома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граждане Р.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производили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своей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ночное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гражданин М. не смог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взятые в долг у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магазин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отказался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покупательни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приобретённое ею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бракованное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платье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Гражданин Ш. вновь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ссылаясь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пробки на трассе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издательство выпустило дополнительный тираж книги, не уведомив автора и не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выплатив ему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гонорар</a:t>
            </a:r>
          </a:p>
        </p:txBody>
      </p:sp>
    </p:spTree>
    <p:extLst>
      <p:ext uri="{BB962C8B-B14F-4D97-AF65-F5344CB8AC3E}">
        <p14:creationId xmlns:p14="http://schemas.microsoft.com/office/powerpoint/2010/main" val="9881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9046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24.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списке гражданско-правовые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проступки.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гражданин Н. пре вы сил скорость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въезде во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 дома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граждане Р.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производили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своей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квартиры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ночное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  <a:p>
            <a:pPr marL="0" indent="0" algn="just">
              <a:buNone/>
            </a:pP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гражданин М. не смог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 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взятые в долг у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установленный 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</a:p>
          <a:p>
            <a:pPr marL="0" indent="0" algn="just">
              <a:buNone/>
            </a:pP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магазин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отказался 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покупательни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приобретённое ею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бракованное 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платье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Гражданин Ш. вновь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ссылаясь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пробки на трассе</a:t>
            </a:r>
          </a:p>
          <a:p>
            <a:pPr marL="0" indent="0" algn="just">
              <a:buNone/>
            </a:pP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издательство выпустило дополнительный тираж книги, не уведомив автора и не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выплатив ему </a:t>
            </a:r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гонорар</a:t>
            </a:r>
          </a:p>
        </p:txBody>
      </p:sp>
    </p:spTree>
    <p:extLst>
      <p:ext uri="{BB962C8B-B14F-4D97-AF65-F5344CB8AC3E}">
        <p14:creationId xmlns:p14="http://schemas.microsoft.com/office/powerpoint/2010/main" val="36558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424936" cy="6264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25.Найдите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приведённом ниже списке особенности гражданских правоотношений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Гражданские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основываются 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 договора.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Гражданские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основываются 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равенства сторон.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3)Гражданские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 регулируют отношения в сфере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управления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Гражданские правоотношения регулируют отношения между работодателем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наёмным работником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договоре.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Гражданские правоотношения возникают исключительно в результате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совершения преступления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Участниками гражданских правоотношений являются: государство, юридические лица,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</a:p>
        </p:txBody>
      </p:sp>
    </p:spTree>
    <p:extLst>
      <p:ext uri="{BB962C8B-B14F-4D97-AF65-F5344CB8AC3E}">
        <p14:creationId xmlns:p14="http://schemas.microsoft.com/office/powerpoint/2010/main" val="27373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424936" cy="6264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25.Найдите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приведённом ниже списке особенности гражданских правоотношений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Гражданские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основываются на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принципе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 договора.</a:t>
            </a:r>
          </a:p>
          <a:p>
            <a:pPr marL="0" indent="0" algn="just">
              <a:buNone/>
            </a:pP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Гражданские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основываются на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принципе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равенства сторон.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3)Гражданские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 регулируют отношения в сфере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управления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Гражданские правоотношения регулируют отношения между работодателем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наёмным работником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договоре.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Гражданские правоотношения возникают исключительно в результате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совершения преступления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Участниками гражданских правоотношений являются: государство, юридические лица,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</a:p>
        </p:txBody>
      </p:sp>
    </p:spTree>
    <p:extLst>
      <p:ext uri="{BB962C8B-B14F-4D97-AF65-F5344CB8AC3E}">
        <p14:creationId xmlns:p14="http://schemas.microsoft.com/office/powerpoint/2010/main" val="10252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48531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NewRomanPSMT"/>
              </a:rPr>
              <a:t>26. </a:t>
            </a:r>
            <a:r>
              <a:rPr lang="ru-RU" dirty="0" smtClean="0">
                <a:latin typeface="TimesNewRomanPSMT"/>
              </a:rPr>
              <a:t>Найдите </a:t>
            </a:r>
            <a:r>
              <a:rPr lang="ru-RU" dirty="0">
                <a:latin typeface="TimesNewRomanPSMT"/>
              </a:rPr>
              <a:t>в приведённом ниже списке формы, в которых могут создаваться юридические </a:t>
            </a:r>
            <a:r>
              <a:rPr lang="ru-RU" dirty="0" smtClean="0">
                <a:latin typeface="TimesNewRomanPSMT"/>
              </a:rPr>
              <a:t>лица, являющиеся коммерческими </a:t>
            </a:r>
            <a:r>
              <a:rPr lang="ru-RU" dirty="0">
                <a:latin typeface="TimesNewRomanPSMT"/>
              </a:rPr>
              <a:t>организациями. 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1) </a:t>
            </a:r>
            <a:r>
              <a:rPr lang="ru-RU" dirty="0" smtClean="0">
                <a:latin typeface="TimesNewRomanPSMT"/>
              </a:rPr>
              <a:t>общественное </a:t>
            </a:r>
            <a:r>
              <a:rPr lang="ru-RU" dirty="0">
                <a:latin typeface="TimesNewRomanPSMT"/>
              </a:rPr>
              <a:t>объединение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2) </a:t>
            </a:r>
            <a:r>
              <a:rPr lang="ru-RU" dirty="0" smtClean="0">
                <a:latin typeface="TimesNewRomanPSMT"/>
              </a:rPr>
              <a:t>хозяйственное общество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3) </a:t>
            </a:r>
            <a:r>
              <a:rPr lang="ru-RU" dirty="0" smtClean="0">
                <a:latin typeface="TimesNewRomanPSMT"/>
              </a:rPr>
              <a:t>хозяйственное </a:t>
            </a:r>
            <a:r>
              <a:rPr lang="ru-RU" dirty="0">
                <a:latin typeface="TimesNewRomanPSMT"/>
              </a:rPr>
              <a:t>товарищество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4) </a:t>
            </a:r>
            <a:r>
              <a:rPr lang="ru-RU" dirty="0" smtClean="0">
                <a:latin typeface="TimesNewRomanPSMT"/>
              </a:rPr>
              <a:t>производственный </a:t>
            </a:r>
            <a:r>
              <a:rPr lang="ru-RU" dirty="0">
                <a:latin typeface="TimesNewRomanPSMT"/>
              </a:rPr>
              <a:t>кооператив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5) </a:t>
            </a:r>
            <a:r>
              <a:rPr lang="ru-RU" dirty="0" smtClean="0">
                <a:latin typeface="TimesNewRomanPSMT"/>
              </a:rPr>
              <a:t>потребительский </a:t>
            </a:r>
            <a:r>
              <a:rPr lang="ru-RU" dirty="0">
                <a:latin typeface="TimesNewRomanPSMT"/>
              </a:rPr>
              <a:t>кооператив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6) </a:t>
            </a:r>
            <a:r>
              <a:rPr lang="ru-RU" dirty="0" smtClean="0">
                <a:latin typeface="TimesNewRomanPSMT"/>
              </a:rPr>
              <a:t>благотворительный </a:t>
            </a:r>
            <a:r>
              <a:rPr lang="ru-RU" dirty="0">
                <a:latin typeface="TimesNewRomanPSMT"/>
              </a:rPr>
              <a:t>фонд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5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48531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NewRomanPSMT"/>
              </a:rPr>
              <a:t>26. </a:t>
            </a:r>
            <a:r>
              <a:rPr lang="ru-RU" dirty="0" smtClean="0">
                <a:latin typeface="TimesNewRomanPSMT"/>
              </a:rPr>
              <a:t>Найдите </a:t>
            </a:r>
            <a:r>
              <a:rPr lang="ru-RU" dirty="0">
                <a:latin typeface="TimesNewRomanPSMT"/>
              </a:rPr>
              <a:t>в приведённом ниже списке формы, в которых могут создаваться юридические </a:t>
            </a:r>
            <a:r>
              <a:rPr lang="ru-RU" dirty="0" smtClean="0">
                <a:latin typeface="TimesNewRomanPSMT"/>
              </a:rPr>
              <a:t>лица, являющиеся коммерческими </a:t>
            </a:r>
            <a:r>
              <a:rPr lang="ru-RU" dirty="0">
                <a:latin typeface="TimesNewRomanPSMT"/>
              </a:rPr>
              <a:t>организациями. 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1) </a:t>
            </a:r>
            <a:r>
              <a:rPr lang="ru-RU" dirty="0" smtClean="0">
                <a:latin typeface="TimesNewRomanPSMT"/>
              </a:rPr>
              <a:t>общественное </a:t>
            </a:r>
            <a:r>
              <a:rPr lang="ru-RU" dirty="0">
                <a:latin typeface="TimesNewRomanPSMT"/>
              </a:rPr>
              <a:t>объединение</a:t>
            </a:r>
          </a:p>
          <a:p>
            <a:pPr marL="0" indent="0">
              <a:buNone/>
            </a:pPr>
            <a:r>
              <a:rPr lang="ru-RU" u="sng" dirty="0">
                <a:latin typeface="TimesNewRomanPSMT"/>
              </a:rPr>
              <a:t>2) </a:t>
            </a:r>
            <a:r>
              <a:rPr lang="ru-RU" u="sng" dirty="0" smtClean="0">
                <a:latin typeface="TimesNewRomanPSMT"/>
              </a:rPr>
              <a:t>хозяйственное общество</a:t>
            </a:r>
          </a:p>
          <a:p>
            <a:pPr marL="0" indent="0">
              <a:buNone/>
            </a:pPr>
            <a:r>
              <a:rPr lang="ru-RU" u="sng" dirty="0">
                <a:latin typeface="TimesNewRomanPSMT"/>
              </a:rPr>
              <a:t>3) </a:t>
            </a:r>
            <a:r>
              <a:rPr lang="ru-RU" u="sng" dirty="0" smtClean="0">
                <a:latin typeface="TimesNewRomanPSMT"/>
              </a:rPr>
              <a:t>хозяйственное </a:t>
            </a:r>
            <a:r>
              <a:rPr lang="ru-RU" u="sng" dirty="0">
                <a:latin typeface="TimesNewRomanPSMT"/>
              </a:rPr>
              <a:t>товарищество</a:t>
            </a:r>
          </a:p>
          <a:p>
            <a:pPr marL="0" indent="0">
              <a:buNone/>
            </a:pPr>
            <a:r>
              <a:rPr lang="ru-RU" u="sng" dirty="0">
                <a:latin typeface="TimesNewRomanPSMT"/>
              </a:rPr>
              <a:t>4) </a:t>
            </a:r>
            <a:r>
              <a:rPr lang="ru-RU" u="sng" dirty="0" smtClean="0">
                <a:latin typeface="TimesNewRomanPSMT"/>
              </a:rPr>
              <a:t>производственный </a:t>
            </a:r>
            <a:r>
              <a:rPr lang="ru-RU" u="sng" dirty="0">
                <a:latin typeface="TimesNewRomanPSMT"/>
              </a:rPr>
              <a:t>кооператив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5) </a:t>
            </a:r>
            <a:r>
              <a:rPr lang="ru-RU" dirty="0" smtClean="0">
                <a:latin typeface="TimesNewRomanPSMT"/>
              </a:rPr>
              <a:t>потребительский </a:t>
            </a:r>
            <a:r>
              <a:rPr lang="ru-RU" dirty="0">
                <a:latin typeface="TimesNewRomanPSMT"/>
              </a:rPr>
              <a:t>кооператив</a:t>
            </a:r>
          </a:p>
          <a:p>
            <a:pPr marL="0" indent="0">
              <a:buNone/>
            </a:pPr>
            <a:r>
              <a:rPr lang="ru-RU" dirty="0">
                <a:latin typeface="TimesNewRomanPSMT"/>
              </a:rPr>
              <a:t>6) </a:t>
            </a:r>
            <a:r>
              <a:rPr lang="ru-RU" dirty="0" smtClean="0">
                <a:latin typeface="TimesNewRomanPSMT"/>
              </a:rPr>
              <a:t>благотворительный </a:t>
            </a:r>
            <a:r>
              <a:rPr lang="ru-RU" dirty="0">
                <a:latin typeface="TimesNewRomanPSMT"/>
              </a:rPr>
              <a:t>фонд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8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0486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0000"/>
                </a:solidFill>
                <a:latin typeface="TimesNewRomanPSMT"/>
              </a:rPr>
              <a:t>27. Выберите </a:t>
            </a:r>
            <a:r>
              <a:rPr lang="ru-RU" b="1" dirty="0">
                <a:solidFill>
                  <a:srgbClr val="000000"/>
                </a:solidFill>
                <a:latin typeface="TimesNewRomanPSMT"/>
              </a:rPr>
              <a:t>верные суждения о субъектах гражданского права </a:t>
            </a:r>
            <a:r>
              <a:rPr lang="ru-RU" b="1" dirty="0" smtClean="0">
                <a:solidFill>
                  <a:srgbClr val="000000"/>
                </a:solidFill>
                <a:latin typeface="TimesNewRomanPSMT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1) Юридические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лица — это организации, имеющие право участвовать в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гражданско-правовом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обороте.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NewRomanPSMT"/>
              </a:rPr>
              <a:t>2) Лица без гражданства не могут являться субъектами гражданского права.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NewRomanPSMT"/>
              </a:rPr>
              <a:t>3) Несовершеннолетние в возрасте от 14 до 18 лет вправе самостоятельно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распоряжаться своими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заработками, стипендией и иными доходами.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NewRomanPSMT"/>
              </a:rPr>
              <a:t>4) Гражданская дееспособность физического лица возникает с момента рождения человека.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NewRomanPSMT"/>
              </a:rPr>
              <a:t>5) Гражданская правоспособность юридического лица возникает с момента его регистрации </a:t>
            </a:r>
            <a:r>
              <a:rPr lang="ru-RU" dirty="0" smtClean="0">
                <a:solidFill>
                  <a:srgbClr val="000000"/>
                </a:solidFill>
                <a:latin typeface="TimesNewRomanPSMT"/>
              </a:rPr>
              <a:t>в установленном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законом порядке.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1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0486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0000"/>
                </a:solidFill>
                <a:latin typeface="TimesNewRomanPSMT"/>
              </a:rPr>
              <a:t>27. Выберите </a:t>
            </a:r>
            <a:r>
              <a:rPr lang="ru-RU" b="1" dirty="0">
                <a:solidFill>
                  <a:srgbClr val="000000"/>
                </a:solidFill>
                <a:latin typeface="TimesNewRomanPSMT"/>
              </a:rPr>
              <a:t>верные суждения о субъектах гражданского права </a:t>
            </a:r>
            <a:r>
              <a:rPr lang="ru-RU" b="1" dirty="0" smtClean="0">
                <a:solidFill>
                  <a:srgbClr val="000000"/>
                </a:solidFill>
                <a:latin typeface="TimesNewRomanPSMT"/>
              </a:rPr>
              <a:t>.</a:t>
            </a:r>
          </a:p>
          <a:p>
            <a:pPr marL="0" indent="0" algn="just">
              <a:buNone/>
            </a:pPr>
            <a:r>
              <a:rPr lang="ru-RU" u="sng" dirty="0" smtClean="0">
                <a:solidFill>
                  <a:srgbClr val="000000"/>
                </a:solidFill>
                <a:latin typeface="TimesNewRomanPSMT"/>
              </a:rPr>
              <a:t>1) Юридические </a:t>
            </a:r>
            <a:r>
              <a:rPr lang="ru-RU" u="sng" dirty="0">
                <a:solidFill>
                  <a:srgbClr val="000000"/>
                </a:solidFill>
                <a:latin typeface="TimesNewRomanPSMT"/>
              </a:rPr>
              <a:t>лица — это организации, имеющие право участвовать в </a:t>
            </a:r>
            <a:r>
              <a:rPr lang="ru-RU" u="sng" dirty="0" smtClean="0">
                <a:solidFill>
                  <a:srgbClr val="000000"/>
                </a:solidFill>
                <a:latin typeface="TimesNewRomanPSMT"/>
              </a:rPr>
              <a:t>гражданско-правовом </a:t>
            </a:r>
            <a:r>
              <a:rPr lang="ru-RU" u="sng" dirty="0">
                <a:solidFill>
                  <a:srgbClr val="000000"/>
                </a:solidFill>
                <a:latin typeface="TimesNewRomanPSMT"/>
              </a:rPr>
              <a:t>обороте.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NewRomanPSMT"/>
              </a:rPr>
              <a:t>2) Лица без гражданства не могут являться субъектами гражданского права.</a:t>
            </a:r>
          </a:p>
          <a:p>
            <a:pPr marL="0" indent="0" algn="just">
              <a:buNone/>
            </a:pPr>
            <a:r>
              <a:rPr lang="ru-RU" u="sng" dirty="0">
                <a:solidFill>
                  <a:srgbClr val="000000"/>
                </a:solidFill>
                <a:latin typeface="TimesNewRomanPSMT"/>
              </a:rPr>
              <a:t>3) Несовершеннолетние в возрасте от 14 до 18 лет вправе самостоятельно </a:t>
            </a:r>
            <a:r>
              <a:rPr lang="ru-RU" u="sng" dirty="0" smtClean="0">
                <a:solidFill>
                  <a:srgbClr val="000000"/>
                </a:solidFill>
                <a:latin typeface="TimesNewRomanPSMT"/>
              </a:rPr>
              <a:t>распоряжаться своими </a:t>
            </a:r>
            <a:r>
              <a:rPr lang="ru-RU" u="sng" dirty="0">
                <a:solidFill>
                  <a:srgbClr val="000000"/>
                </a:solidFill>
                <a:latin typeface="TimesNewRomanPSMT"/>
              </a:rPr>
              <a:t>заработками, стипендией и иными доходами.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NewRomanPSMT"/>
              </a:rPr>
              <a:t>4) Гражданская дееспособность физического лица возникает с момента рождения человека.</a:t>
            </a:r>
          </a:p>
          <a:p>
            <a:pPr marL="0" indent="0" algn="just">
              <a:buNone/>
            </a:pPr>
            <a:r>
              <a:rPr lang="ru-RU" u="sng" dirty="0">
                <a:solidFill>
                  <a:srgbClr val="000000"/>
                </a:solidFill>
                <a:latin typeface="TimesNewRomanPSMT"/>
              </a:rPr>
              <a:t>5) Гражданская правоспособность юридического лица возникает с момента его регистрации </a:t>
            </a:r>
            <a:r>
              <a:rPr lang="ru-RU" u="sng" dirty="0" smtClean="0">
                <a:solidFill>
                  <a:srgbClr val="000000"/>
                </a:solidFill>
                <a:latin typeface="TimesNewRomanPSMT"/>
              </a:rPr>
              <a:t>в установленном </a:t>
            </a:r>
            <a:r>
              <a:rPr lang="ru-RU" u="sng" dirty="0">
                <a:solidFill>
                  <a:srgbClr val="000000"/>
                </a:solidFill>
                <a:latin typeface="TimesNewRomanPSMT"/>
              </a:rPr>
              <a:t>законом порядке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9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1252</TotalTime>
  <Words>4798</Words>
  <Application>Microsoft Office PowerPoint</Application>
  <PresentationFormat>Экран (4:3)</PresentationFormat>
  <Paragraphs>633</Paragraphs>
  <Slides>97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97</vt:i4>
      </vt:variant>
    </vt:vector>
  </HeadingPairs>
  <TitlesOfParts>
    <vt:vector size="98" baseType="lpstr">
      <vt:lpstr>Thermal</vt:lpstr>
      <vt:lpstr>Презентация PowerPoint</vt:lpstr>
      <vt:lpstr>Основные источники гражданского права в РФ  </vt:lpstr>
      <vt:lpstr> Гражданский кодекс РФ  в качестве объектов     правоотношений рассматривает вещи, работы услуги, информацию, результаты интеллектуальной   деятельности и нематериальные блага</vt:lpstr>
      <vt:lpstr>Принципы гражданского права</vt:lpstr>
      <vt:lpstr>Отличительные черты</vt:lpstr>
      <vt:lpstr>ГРАЖДАНСКИЕ ПРАВООТНОШЕНИЯ</vt:lpstr>
      <vt:lpstr>Презентация PowerPoint</vt:lpstr>
      <vt:lpstr>Гражданское право</vt:lpstr>
      <vt:lpstr>Презентация PowerPoint</vt:lpstr>
      <vt:lpstr>Презентация PowerPoint</vt:lpstr>
      <vt:lpstr>Презентация PowerPoint</vt:lpstr>
      <vt:lpstr>ЮРИДИЧЕСКИЕ ФАКТЫ</vt:lpstr>
      <vt:lpstr>Презентация PowerPoint</vt:lpstr>
      <vt:lpstr>Презентация PowerPoint</vt:lpstr>
      <vt:lpstr>УЧАСТНИКИ  ГРАЖДАНСКИХ ПРАВООТНОШЕНИЙ</vt:lpstr>
      <vt:lpstr>Презентация PowerPoint</vt:lpstr>
      <vt:lpstr>ПРАВОСПОСОБНОСТЬ</vt:lpstr>
      <vt:lpstr>ДЕЕСПОСОБНОСТЬ</vt:lpstr>
      <vt:lpstr>ДЕЕСПОСОБНОСТЬ</vt:lpstr>
      <vt:lpstr>ДЕЕСПОСОБНОСТЬ МАЛОЛЕТНИХ</vt:lpstr>
      <vt:lpstr>ДЕЕСПОСОБНОСТЬ  НЕСОВЕРШЕННОЛЕТНИХ</vt:lpstr>
      <vt:lpstr>ЭМАНСИПАЦИЯ</vt:lpstr>
      <vt:lpstr>Деликтоспособность </vt:lpstr>
      <vt:lpstr>  ЮРИДИЧЕСКОЕ ЛИЦО</vt:lpstr>
      <vt:lpstr>Презентация PowerPoint</vt:lpstr>
      <vt:lpstr>ОРГАНИЗАЦИОННО-ПРАВОВЫЕ ФОРМЫ ПРЕДПРИЯТИЙ</vt:lpstr>
      <vt:lpstr>Презентация PowerPoint</vt:lpstr>
      <vt:lpstr>Презентация PowerPoint</vt:lpstr>
      <vt:lpstr>Презентация PowerPoint</vt:lpstr>
      <vt:lpstr>Основания (способы) приобретения права собственности.</vt:lpstr>
      <vt:lpstr>Право на интеллектуальную собственность</vt:lpstr>
      <vt:lpstr>Патентное право</vt:lpstr>
      <vt:lpstr>Обязательственное право</vt:lpstr>
      <vt:lpstr>Презентация PowerPoint</vt:lpstr>
      <vt:lpstr>Презентация PowerPoint</vt:lpstr>
      <vt:lpstr>Презентация PowerPoint</vt:lpstr>
      <vt:lpstr>Наследование</vt:lpstr>
      <vt:lpstr>Переход прав и обязанностей умершего лица к его наследникам /в течение 6 мес. после смерти/</vt:lpstr>
      <vt:lpstr>Наследование по завещанию </vt:lpstr>
      <vt:lpstr>Наследование по завещанию</vt:lpstr>
      <vt:lpstr>Наследование по закону</vt:lpstr>
      <vt:lpstr>Место и время открытия наследства</vt:lpstr>
      <vt:lpstr>ЗАЩИТА ГРАЖДАНСКИХ ПРАВ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</dc:creator>
  <cp:lastModifiedBy>Нина</cp:lastModifiedBy>
  <cp:revision>122</cp:revision>
  <dcterms:created xsi:type="dcterms:W3CDTF">2020-02-24T09:57:20Z</dcterms:created>
  <dcterms:modified xsi:type="dcterms:W3CDTF">2021-04-13T13:56:48Z</dcterms:modified>
</cp:coreProperties>
</file>