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9" r:id="rId4"/>
    <p:sldId id="298" r:id="rId5"/>
    <p:sldId id="260" r:id="rId6"/>
    <p:sldId id="299" r:id="rId7"/>
    <p:sldId id="302" r:id="rId8"/>
    <p:sldId id="303" r:id="rId9"/>
    <p:sldId id="304" r:id="rId10"/>
    <p:sldId id="300" r:id="rId11"/>
    <p:sldId id="305" r:id="rId12"/>
    <p:sldId id="306" r:id="rId13"/>
    <p:sldId id="301" r:id="rId14"/>
    <p:sldId id="307" r:id="rId15"/>
    <p:sldId id="308" r:id="rId16"/>
    <p:sldId id="309" r:id="rId17"/>
    <p:sldId id="310" r:id="rId18"/>
    <p:sldId id="312" r:id="rId19"/>
    <p:sldId id="311" r:id="rId20"/>
    <p:sldId id="277" r:id="rId21"/>
    <p:sldId id="258" r:id="rId2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CAD"/>
    <a:srgbClr val="B72F73"/>
    <a:srgbClr val="FFCCFF"/>
    <a:srgbClr val="CB3580"/>
    <a:srgbClr val="0000FF"/>
    <a:srgbClr val="9954CC"/>
    <a:srgbClr val="CC99FF"/>
    <a:srgbClr val="CCCCFF"/>
    <a:srgbClr val="43CEFF"/>
    <a:srgbClr val="2E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8" autoAdjust="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B35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CB35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476" r="1343" b="1592"/>
          <a:stretch/>
        </p:blipFill>
        <p:spPr bwMode="auto">
          <a:xfrm>
            <a:off x="-36512" y="-22820"/>
            <a:ext cx="9180512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179512" y="5286027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B3580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vector-images.com/133/niederbrechen_city_coa_n7993.gif" TargetMode="External"/><Relationship Id="rId13" Type="http://schemas.openxmlformats.org/officeDocument/2006/relationships/hyperlink" Target="http://bib-bagrat.ucoz.ru/kartinki/s9pk5-Qx4hQ.jpg" TargetMode="External"/><Relationship Id="rId18" Type="http://schemas.openxmlformats.org/officeDocument/2006/relationships/hyperlink" Target="http://pandia.ru/text/80/031/images/image004_40.jpg" TargetMode="External"/><Relationship Id="rId26" Type="http://schemas.openxmlformats.org/officeDocument/2006/relationships/image" Target="../media/image24.png"/><Relationship Id="rId3" Type="http://schemas.openxmlformats.org/officeDocument/2006/relationships/hyperlink" Target="http://fs.4geo.ru/get/news/image/1901282741_large.JPEG" TargetMode="External"/><Relationship Id="rId21" Type="http://schemas.openxmlformats.org/officeDocument/2006/relationships/hyperlink" Target="http://gieldafryzjerska.pl/grafic/arles_gallery/images/Fotolia_1388200_Subscription_L.jpg" TargetMode="External"/><Relationship Id="rId7" Type="http://schemas.openxmlformats.org/officeDocument/2006/relationships/hyperlink" Target="https://master28.ru/images/banners/zagruzki/Russia/gerb_rf_01.png" TargetMode="External"/><Relationship Id="rId12" Type="http://schemas.openxmlformats.org/officeDocument/2006/relationships/hyperlink" Target="http://blog.ufa-lib.ru/assets/images/14_mudtost/039/42JwhIM1jcI.jpg" TargetMode="External"/><Relationship Id="rId17" Type="http://schemas.openxmlformats.org/officeDocument/2006/relationships/hyperlink" Target="https://sdo.mgpu.ru/pluginfile.php?file=/73574/course/overviewfiles/sh618.jpg" TargetMode="External"/><Relationship Id="rId25" Type="http://schemas.openxmlformats.org/officeDocument/2006/relationships/slide" Target="slide2.xml"/><Relationship Id="rId2" Type="http://schemas.openxmlformats.org/officeDocument/2006/relationships/hyperlink" Target="https://www.superkid.pl/uploads/generator-gier/krzyzowka-klasyczna/projekty-obrazki/lato-2.jpg" TargetMode="External"/><Relationship Id="rId16" Type="http://schemas.openxmlformats.org/officeDocument/2006/relationships/hyperlink" Target="http://i60.fastpic.ru/big/2013/1213/ba/73fdf72f2e07057608c41ce426c5fbba.jpg" TargetMode="External"/><Relationship Id="rId20" Type="http://schemas.openxmlformats.org/officeDocument/2006/relationships/hyperlink" Target="http://zanimatika.narod.ru/RF8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-1zI6qR9biP8/TWgb59q1K2I/AAAAAAAACMA/ZCBA2Uhx9eE/s320/shild.jpg" TargetMode="External"/><Relationship Id="rId11" Type="http://schemas.openxmlformats.org/officeDocument/2006/relationships/hyperlink" Target="https://zavod-gs.ru/f/users/pic/2016/_575d9f65b6e6eb.jpg" TargetMode="External"/><Relationship Id="rId24" Type="http://schemas.openxmlformats.org/officeDocument/2006/relationships/hyperlink" Target="http://www.booksiti.net.ru/books/49275650.jpg" TargetMode="External"/><Relationship Id="rId5" Type="http://schemas.openxmlformats.org/officeDocument/2006/relationships/hyperlink" Target="http://www.playcast.ru/uploads/2016/06/11/18957800.jpg" TargetMode="External"/><Relationship Id="rId15" Type="http://schemas.openxmlformats.org/officeDocument/2006/relationships/hyperlink" Target="http://rusmystery.ru/wp-content/uploads/2015/12/0_62c4a_436daaad_orig.jpg" TargetMode="External"/><Relationship Id="rId23" Type="http://schemas.openxmlformats.org/officeDocument/2006/relationships/hyperlink" Target="https://radikal.ru/lfp/k.foto.radikal.ru/0701/ad2d67637c35.jpg/htm" TargetMode="External"/><Relationship Id="rId10" Type="http://schemas.openxmlformats.org/officeDocument/2006/relationships/hyperlink" Target="https://images.vector-images.com/133/darmstadt_city_coa_n3878.gif" TargetMode="External"/><Relationship Id="rId19" Type="http://schemas.openxmlformats.org/officeDocument/2006/relationships/hyperlink" Target="http://ic.pics.livejournal.com/socialism_vk/23967791/870609/870609_640.png" TargetMode="External"/><Relationship Id="rId4" Type="http://schemas.openxmlformats.org/officeDocument/2006/relationships/hyperlink" Target="http://perevozkivsem.web-port.ru/showpic.asp?t=Contents&amp;n=Contentid&amp;id=45" TargetMode="External"/><Relationship Id="rId9" Type="http://schemas.openxmlformats.org/officeDocument/2006/relationships/hyperlink" Target="http://allwomanday.ru/misc/i/gallery/19041/383964.jpg" TargetMode="External"/><Relationship Id="rId14" Type="http://schemas.openxmlformats.org/officeDocument/2006/relationships/hyperlink" Target="http://muzruk.info/wp-content/uploads/2009/05/aleksandrovavbig.jpg" TargetMode="External"/><Relationship Id="rId22" Type="http://schemas.openxmlformats.org/officeDocument/2006/relationships/hyperlink" Target="http://www.vseflagi.ru/upload/symbolics/flag/normal/voronezhskaya/voronezh_flag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rId2" action="ppaction://hlinksldjump" highlightClick="1"/>
          </p:cNvPr>
          <p:cNvSpPr/>
          <p:nvPr/>
        </p:nvSpPr>
        <p:spPr>
          <a:xfrm>
            <a:off x="251520" y="206456"/>
            <a:ext cx="504056" cy="57606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B358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6" descr="http://perevozkivsem.web-port.ru/showpic.asp?t=Contents&amp;n=Contentid&amp;id=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22205"/>
            <a:ext cx="3240359" cy="199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24075" r="8995" b="30293"/>
          <a:stretch/>
        </p:blipFill>
        <p:spPr bwMode="auto">
          <a:xfrm>
            <a:off x="1576295" y="1005604"/>
            <a:ext cx="5991409" cy="95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597230" y="217822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1831">
            <a:off x="6905906" y="2373303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11" y="277811"/>
            <a:ext cx="3776417" cy="2226446"/>
          </a:xfrm>
          <a:prstGeom prst="rect">
            <a:avLst/>
          </a:prstGeom>
        </p:spPr>
        <p:txBody>
          <a:bodyPr wrap="square" lIns="71314" tIns="35657" rIns="71314" bIns="35657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Флаг Российской Федерации- официальный государственный символ.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46417"/>
            <a:ext cx="4948221" cy="5150324"/>
          </a:xfrm>
          <a:prstGeom prst="rect">
            <a:avLst/>
          </a:prstGeom>
        </p:spPr>
        <p:txBody>
          <a:bodyPr wrap="square" lIns="71314" tIns="35657" rIns="71314" bIns="35657">
            <a:spAutoFit/>
          </a:bodyPr>
          <a:lstStyle/>
          <a:p>
            <a:r>
              <a:rPr lang="ru-RU" sz="2200" b="1" dirty="0">
                <a:latin typeface="Comic Sans MS" pitchFamily="66" charset="0"/>
              </a:rPr>
              <a:t>Флаг российский наш окрашен</a:t>
            </a:r>
          </a:p>
          <a:p>
            <a:r>
              <a:rPr lang="ru-RU" sz="2200" b="1" dirty="0">
                <a:latin typeface="Comic Sans MS" pitchFamily="66" charset="0"/>
              </a:rPr>
              <a:t>В белый, синий, красный цвет.</a:t>
            </a:r>
          </a:p>
          <a:p>
            <a:r>
              <a:rPr lang="ru-RU" sz="2200" b="1" dirty="0">
                <a:latin typeface="Comic Sans MS" pitchFamily="66" charset="0"/>
              </a:rPr>
              <a:t>Он трепещет в небе ясном,</a:t>
            </a:r>
          </a:p>
          <a:p>
            <a:r>
              <a:rPr lang="ru-RU" sz="2200" b="1" dirty="0">
                <a:latin typeface="Comic Sans MS" pitchFamily="66" charset="0"/>
              </a:rPr>
              <a:t>И его прекрасней нет.</a:t>
            </a:r>
          </a:p>
          <a:p>
            <a:endParaRPr lang="ru-RU" sz="2200" b="1" dirty="0">
              <a:latin typeface="Comic Sans MS" pitchFamily="66" charset="0"/>
            </a:endParaRPr>
          </a:p>
          <a:p>
            <a:r>
              <a:rPr lang="ru-RU" sz="2200" b="1" dirty="0">
                <a:latin typeface="Comic Sans MS" pitchFamily="66" charset="0"/>
              </a:rPr>
              <a:t>Белый – символ мира, правды</a:t>
            </a:r>
          </a:p>
          <a:p>
            <a:r>
              <a:rPr lang="ru-RU" sz="2200" b="1" dirty="0">
                <a:latin typeface="Comic Sans MS" pitchFamily="66" charset="0"/>
              </a:rPr>
              <a:t>И душевной чистоты.</a:t>
            </a:r>
          </a:p>
          <a:p>
            <a:r>
              <a:rPr lang="ru-RU" sz="2200" b="1" dirty="0">
                <a:latin typeface="Comic Sans MS" pitchFamily="66" charset="0"/>
              </a:rPr>
              <a:t>Синий – верности и веры,</a:t>
            </a:r>
          </a:p>
          <a:p>
            <a:r>
              <a:rPr lang="ru-RU" sz="2200" b="1" dirty="0">
                <a:latin typeface="Comic Sans MS" pitchFamily="66" charset="0"/>
              </a:rPr>
              <a:t>Бескорыстной доброты.</a:t>
            </a:r>
          </a:p>
          <a:p>
            <a:endParaRPr lang="ru-RU" sz="2200" b="1" dirty="0">
              <a:latin typeface="Comic Sans MS" pitchFamily="66" charset="0"/>
            </a:endParaRPr>
          </a:p>
          <a:p>
            <a:r>
              <a:rPr lang="ru-RU" sz="2200" b="1" dirty="0">
                <a:latin typeface="Comic Sans MS" pitchFamily="66" charset="0"/>
              </a:rPr>
              <a:t>Боль народа, кровь погибших</a:t>
            </a:r>
          </a:p>
          <a:p>
            <a:r>
              <a:rPr lang="ru-RU" sz="2200" b="1" dirty="0">
                <a:latin typeface="Comic Sans MS" pitchFamily="66" charset="0"/>
              </a:rPr>
              <a:t>Отражает красный цвет.</a:t>
            </a:r>
          </a:p>
          <a:p>
            <a:r>
              <a:rPr lang="ru-RU" sz="2200" b="1" dirty="0">
                <a:latin typeface="Comic Sans MS" pitchFamily="66" charset="0"/>
              </a:rPr>
              <a:t>Будем Родину любить мы</a:t>
            </a:r>
          </a:p>
          <a:p>
            <a:r>
              <a:rPr lang="ru-RU" sz="2200" b="1" dirty="0">
                <a:latin typeface="Comic Sans MS" pitchFamily="66" charset="0"/>
              </a:rPr>
              <a:t>И хранить её от бед.</a:t>
            </a:r>
          </a:p>
          <a:p>
            <a:r>
              <a:rPr lang="ru-RU" sz="2200" b="1" dirty="0">
                <a:latin typeface="Comic Sans MS" pitchFamily="66" charset="0"/>
              </a:rPr>
              <a:t>               (С. Зайцева)</a:t>
            </a:r>
            <a:endParaRPr lang="ru-RU" sz="2200" dirty="0">
              <a:latin typeface="Comic Sans MS" pitchFamily="66" charset="0"/>
            </a:endParaRPr>
          </a:p>
        </p:txBody>
      </p:sp>
      <p:pic>
        <p:nvPicPr>
          <p:cNvPr id="2050" name="Picture 2" descr="http://gieldafryzjerska.pl/grafic/arles_gallery/images/Fotolia_1388200_Subscriptio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52885"/>
            <a:ext cx="3600400" cy="237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82067" y="519886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073523"/>
            <a:ext cx="1157254" cy="229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14684" y="3342954"/>
            <a:ext cx="1797864" cy="1922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9320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Флаг в переводе с греческого языка означает сжигать, озарять, гореть. Самые первые флаги были военные. Придумали их для того, чтобы издали отличать, какой отряд движется — свой или вражеский. Для этой цели воины привязывали к копьям ленточки и кисточки разных цветов. Размеры ленточек увеличивались, рисунки изменялись, и появились настоящие флаги.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blog.ufa-lib.ru/assets/images/14_mudtost/039/42JwhIM1jc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25"/>
          <a:stretch/>
        </p:blipFill>
        <p:spPr bwMode="auto">
          <a:xfrm>
            <a:off x="2776435" y="3235665"/>
            <a:ext cx="3303097" cy="2167228"/>
          </a:xfrm>
          <a:prstGeom prst="rect">
            <a:avLst/>
          </a:prstGeom>
          <a:noFill/>
          <a:ln w="28575">
            <a:solidFill>
              <a:srgbClr val="CB35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073523"/>
            <a:ext cx="1157254" cy="22990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932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Трёхцветный флаг России был учреждён первым российским императором — Петром I.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По его указу на российских кораблях стали поднимать бело-сине-красный флаг.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Comic Sans MS" pitchFamily="66" charset="0"/>
              <a:ea typeface="Times New Roman" pitchFamily="18" charset="0"/>
              <a:cs typeface="Franklin Gothic Medium Cond" pitchFamily="34" charset="0"/>
            </a:endParaRP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24798" y="1782935"/>
            <a:ext cx="5755514" cy="3416320"/>
          </a:xfrm>
          <a:prstGeom prst="rect">
            <a:avLst/>
          </a:prstGeom>
          <a:solidFill>
            <a:srgbClr val="DE7CAD"/>
          </a:solidFill>
          <a:ln w="28575"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Белый цвет </a:t>
            </a: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– символ мира. Он говорит о миролюбии нашей страны.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Синий цвет </a:t>
            </a: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– это вера, верность. Народ любит свою страну, защищает её, верен ей.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Красный цвет </a:t>
            </a: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– цвет силы.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Это цвет крови, пролитой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за родину и её независимость. </a:t>
            </a:r>
          </a:p>
        </p:txBody>
      </p:sp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06525" y="3342955"/>
            <a:ext cx="1797864" cy="1922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625252"/>
            <a:ext cx="4784529" cy="3519108"/>
          </a:xfrm>
          <a:prstGeom prst="rect">
            <a:avLst/>
          </a:prstGeom>
        </p:spPr>
        <p:txBody>
          <a:bodyPr wrap="square" lIns="71314" tIns="35657" rIns="71314" bIns="35657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Гимн- торжественное музыкальное произведение. Исполняют стоя во время важных церемоний, соревнований.</a:t>
            </a:r>
          </a:p>
        </p:txBody>
      </p:sp>
      <p:pic>
        <p:nvPicPr>
          <p:cNvPr id="2050" name="Picture 2" descr="http://www.playcast.ru/uploads/2016/06/11/18957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009" r="6631" b="15149"/>
          <a:stretch/>
        </p:blipFill>
        <p:spPr bwMode="auto">
          <a:xfrm>
            <a:off x="395536" y="265212"/>
            <a:ext cx="3585524" cy="5183282"/>
          </a:xfrm>
          <a:prstGeom prst="rect">
            <a:avLst/>
          </a:prstGeom>
          <a:noFill/>
          <a:ln w="28575">
            <a:solidFill>
              <a:srgbClr val="CB35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82067" y="519886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265212"/>
            <a:ext cx="8600953" cy="1918670"/>
          </a:xfrm>
          <a:prstGeom prst="rect">
            <a:avLst/>
          </a:prstGeom>
        </p:spPr>
        <p:txBody>
          <a:bodyPr wrap="square" lIns="71314" tIns="35657" rIns="71314" bIns="35657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Современный Государственный гимн был утверждён Указом Президента России  30 декабря 2000 года.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Слова гимна написал Сергей Владимирович Михалков.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 Музыку — Александр Васильевич Александров. 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82067" y="519886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bib-bagrat.ucoz.ru/kartinki/s9pk5-Qx4h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923" y="2904781"/>
            <a:ext cx="1767428" cy="2397811"/>
          </a:xfrm>
          <a:prstGeom prst="rect">
            <a:avLst/>
          </a:prstGeom>
          <a:noFill/>
          <a:ln w="28575">
            <a:solidFill>
              <a:srgbClr val="CB35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2801" y="2403973"/>
            <a:ext cx="27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С.В.Михалков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 descr="http://muzruk.info/wp-content/uploads/2009/05/aleksandrovav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220072" y="2918988"/>
            <a:ext cx="1926983" cy="2383605"/>
          </a:xfrm>
          <a:prstGeom prst="rect">
            <a:avLst/>
          </a:prstGeom>
          <a:noFill/>
          <a:ln w="28575">
            <a:solidFill>
              <a:srgbClr val="CB35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3143" y="2398819"/>
            <a:ext cx="315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А.В.Александров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836" y="157826"/>
            <a:ext cx="7715304" cy="578164"/>
          </a:xfrm>
          <a:prstGeom prst="rect">
            <a:avLst/>
          </a:prstGeom>
        </p:spPr>
        <p:txBody>
          <a:bodyPr wrap="square" lIns="84892" tIns="42446" rIns="84892" bIns="42446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Москва-столица нашей Родины.</a:t>
            </a:r>
          </a:p>
        </p:txBody>
      </p:sp>
      <p:pic>
        <p:nvPicPr>
          <p:cNvPr id="5122" name="Picture 2" descr="http://rusmystery.ru/wp-content/uploads/2015/12/0_62c4a_436daaad_or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4288" y="735990"/>
            <a:ext cx="6348400" cy="4579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82067" y="519886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073523"/>
            <a:ext cx="1157254" cy="229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14684" y="3342954"/>
            <a:ext cx="1797864" cy="1922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93204"/>
            <a:ext cx="7718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Россия – многонациональная страна. В ней живёт более 150 народов. Каждый народ бережёт свою культуру и любит Россию – общую для всех великую Родину.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60.fastpic.ru/big/2013/1213/ba/73fdf72f2e07057608c41ce426c5fb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30214"/>
            <a:ext cx="3983134" cy="381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073523"/>
            <a:ext cx="1157254" cy="229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14684" y="3342954"/>
            <a:ext cx="1797864" cy="1922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93204"/>
            <a:ext cx="7718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У каждого народа нашей страны свой родной язык. Государственный язык в России – русский.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Он объединяет все народы, скрепляет их братскую семью. 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do.mgpu.ru/pluginfile.php?file=%2F73574%2Fcourse%2Foverviewfiles%2Fsh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62864"/>
            <a:ext cx="4176463" cy="3734454"/>
          </a:xfrm>
          <a:prstGeom prst="rect">
            <a:avLst/>
          </a:prstGeom>
          <a:noFill/>
          <a:ln w="28575">
            <a:solidFill>
              <a:srgbClr val="CB35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67544" y="321942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91680" y="697260"/>
            <a:ext cx="5544616" cy="3024336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>
            <a:solidFill>
              <a:srgbClr val="B72F73"/>
            </a:solidFill>
          </a:ln>
          <a:effectLst>
            <a:glow rad="101600">
              <a:srgbClr val="DE7CAD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Ребята !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Разгадайте кроссворд по теме нашего урока . Чтобы появился ответ, сделайте клик мышкой на цифры по порядку.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9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1.Как иначе называется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 флаг?</a:t>
            </a:r>
          </a:p>
        </p:txBody>
      </p:sp>
      <p:sp>
        <p:nvSpPr>
          <p:cNvPr id="18434" name="Rectangle 57"/>
          <p:cNvSpPr>
            <a:spLocks noChangeArrowheads="1"/>
          </p:cNvSpPr>
          <p:nvPr/>
        </p:nvSpPr>
        <p:spPr bwMode="auto">
          <a:xfrm>
            <a:off x="6743023" y="240284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35" name="Rectangle 59"/>
          <p:cNvSpPr>
            <a:spLocks noChangeArrowheads="1"/>
          </p:cNvSpPr>
          <p:nvPr/>
        </p:nvSpPr>
        <p:spPr bwMode="auto">
          <a:xfrm>
            <a:off x="693062" y="20430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36" name="Rectangle 60"/>
          <p:cNvSpPr>
            <a:spLocks noChangeArrowheads="1"/>
          </p:cNvSpPr>
          <p:nvPr/>
        </p:nvSpPr>
        <p:spPr bwMode="auto">
          <a:xfrm>
            <a:off x="1197887" y="20430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37" name="Rectangle 61"/>
          <p:cNvSpPr>
            <a:spLocks noChangeArrowheads="1"/>
          </p:cNvSpPr>
          <p:nvPr/>
        </p:nvSpPr>
        <p:spPr bwMode="auto">
          <a:xfrm>
            <a:off x="1701123" y="204301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38" name="Rectangle 62"/>
          <p:cNvSpPr>
            <a:spLocks noChangeArrowheads="1"/>
          </p:cNvSpPr>
          <p:nvPr/>
        </p:nvSpPr>
        <p:spPr bwMode="auto">
          <a:xfrm>
            <a:off x="2709187" y="4563170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39" name="Rectangle 63"/>
          <p:cNvSpPr>
            <a:spLocks noChangeArrowheads="1"/>
          </p:cNvSpPr>
          <p:nvPr/>
        </p:nvSpPr>
        <p:spPr bwMode="auto">
          <a:xfrm>
            <a:off x="3214012" y="4563170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0" name="Rectangle 64"/>
          <p:cNvSpPr>
            <a:spLocks noChangeArrowheads="1"/>
          </p:cNvSpPr>
          <p:nvPr/>
        </p:nvSpPr>
        <p:spPr bwMode="auto">
          <a:xfrm>
            <a:off x="3717248" y="420333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1" name="Rectangle 65"/>
          <p:cNvSpPr>
            <a:spLocks noChangeArrowheads="1"/>
          </p:cNvSpPr>
          <p:nvPr/>
        </p:nvSpPr>
        <p:spPr bwMode="auto">
          <a:xfrm>
            <a:off x="4222073" y="4563170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2" name="Rectangle 66"/>
          <p:cNvSpPr>
            <a:spLocks noChangeArrowheads="1"/>
          </p:cNvSpPr>
          <p:nvPr/>
        </p:nvSpPr>
        <p:spPr bwMode="auto">
          <a:xfrm>
            <a:off x="3717248" y="240284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3" name="Rectangle 67"/>
          <p:cNvSpPr>
            <a:spLocks noChangeArrowheads="1"/>
          </p:cNvSpPr>
          <p:nvPr/>
        </p:nvSpPr>
        <p:spPr bwMode="auto">
          <a:xfrm>
            <a:off x="3717248" y="276400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4" name="Rectangle 68"/>
          <p:cNvSpPr>
            <a:spLocks noChangeArrowheads="1"/>
          </p:cNvSpPr>
          <p:nvPr/>
        </p:nvSpPr>
        <p:spPr bwMode="auto">
          <a:xfrm>
            <a:off x="3717248" y="312383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5" name="Rectangle 69"/>
          <p:cNvSpPr>
            <a:spLocks noChangeArrowheads="1"/>
          </p:cNvSpPr>
          <p:nvPr/>
        </p:nvSpPr>
        <p:spPr bwMode="auto">
          <a:xfrm>
            <a:off x="3717248" y="3483670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6" name="Rectangle 70"/>
          <p:cNvSpPr>
            <a:spLocks noChangeArrowheads="1"/>
          </p:cNvSpPr>
          <p:nvPr/>
        </p:nvSpPr>
        <p:spPr bwMode="auto">
          <a:xfrm>
            <a:off x="3717248" y="384350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7" name="Rectangle 71"/>
          <p:cNvSpPr>
            <a:spLocks noChangeArrowheads="1"/>
          </p:cNvSpPr>
          <p:nvPr/>
        </p:nvSpPr>
        <p:spPr bwMode="auto">
          <a:xfrm>
            <a:off x="4222073" y="276400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8" name="Rectangle 72"/>
          <p:cNvSpPr>
            <a:spLocks noChangeArrowheads="1"/>
          </p:cNvSpPr>
          <p:nvPr/>
        </p:nvSpPr>
        <p:spPr bwMode="auto">
          <a:xfrm>
            <a:off x="2205948" y="276400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49" name="Rectangle 73"/>
          <p:cNvSpPr>
            <a:spLocks noChangeArrowheads="1"/>
          </p:cNvSpPr>
          <p:nvPr/>
        </p:nvSpPr>
        <p:spPr bwMode="auto">
          <a:xfrm>
            <a:off x="2709187" y="276400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0" name="Rectangle 74"/>
          <p:cNvSpPr>
            <a:spLocks noChangeArrowheads="1"/>
          </p:cNvSpPr>
          <p:nvPr/>
        </p:nvSpPr>
        <p:spPr bwMode="auto">
          <a:xfrm>
            <a:off x="3214012" y="276400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4725312" y="276400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2" name="Rectangle 76"/>
          <p:cNvSpPr>
            <a:spLocks noChangeArrowheads="1"/>
          </p:cNvSpPr>
          <p:nvPr/>
        </p:nvSpPr>
        <p:spPr bwMode="auto">
          <a:xfrm>
            <a:off x="4725312" y="20430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3" name="Rectangle 77"/>
          <p:cNvSpPr>
            <a:spLocks noChangeArrowheads="1"/>
          </p:cNvSpPr>
          <p:nvPr/>
        </p:nvSpPr>
        <p:spPr bwMode="auto">
          <a:xfrm>
            <a:off x="4725312" y="2402847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4" name="Rectangle 78"/>
          <p:cNvSpPr>
            <a:spLocks noChangeArrowheads="1"/>
          </p:cNvSpPr>
          <p:nvPr/>
        </p:nvSpPr>
        <p:spPr bwMode="auto">
          <a:xfrm>
            <a:off x="2205948" y="1683180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5" name="Rectangle 79"/>
          <p:cNvSpPr>
            <a:spLocks noChangeArrowheads="1"/>
          </p:cNvSpPr>
          <p:nvPr/>
        </p:nvSpPr>
        <p:spPr bwMode="auto">
          <a:xfrm>
            <a:off x="2205948" y="204301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6" name="Rectangle 80"/>
          <p:cNvSpPr>
            <a:spLocks noChangeArrowheads="1"/>
          </p:cNvSpPr>
          <p:nvPr/>
        </p:nvSpPr>
        <p:spPr bwMode="auto">
          <a:xfrm>
            <a:off x="2205948" y="240284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7" name="Rectangle 81"/>
          <p:cNvSpPr>
            <a:spLocks noChangeArrowheads="1"/>
          </p:cNvSpPr>
          <p:nvPr/>
        </p:nvSpPr>
        <p:spPr bwMode="auto">
          <a:xfrm>
            <a:off x="2205948" y="312383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8" name="Rectangle 82"/>
          <p:cNvSpPr>
            <a:spLocks noChangeArrowheads="1"/>
          </p:cNvSpPr>
          <p:nvPr/>
        </p:nvSpPr>
        <p:spPr bwMode="auto">
          <a:xfrm>
            <a:off x="4725312" y="603680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59" name="Rectangle 84"/>
          <p:cNvSpPr>
            <a:spLocks noChangeArrowheads="1"/>
          </p:cNvSpPr>
          <p:nvPr/>
        </p:nvSpPr>
        <p:spPr bwMode="auto">
          <a:xfrm>
            <a:off x="4725312" y="1323347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0" name="Rectangle 85"/>
          <p:cNvSpPr>
            <a:spLocks noChangeArrowheads="1"/>
          </p:cNvSpPr>
          <p:nvPr/>
        </p:nvSpPr>
        <p:spPr bwMode="auto">
          <a:xfrm>
            <a:off x="4725312" y="1683180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1" name="Rectangle 86"/>
          <p:cNvSpPr>
            <a:spLocks noChangeArrowheads="1"/>
          </p:cNvSpPr>
          <p:nvPr/>
        </p:nvSpPr>
        <p:spPr bwMode="auto">
          <a:xfrm>
            <a:off x="5733373" y="603680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2" name="Rectangle 87"/>
          <p:cNvSpPr>
            <a:spLocks noChangeArrowheads="1"/>
          </p:cNvSpPr>
          <p:nvPr/>
        </p:nvSpPr>
        <p:spPr bwMode="auto">
          <a:xfrm>
            <a:off x="7246262" y="9635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3" name="Rectangle 88"/>
          <p:cNvSpPr>
            <a:spLocks noChangeArrowheads="1"/>
          </p:cNvSpPr>
          <p:nvPr/>
        </p:nvSpPr>
        <p:spPr bwMode="auto">
          <a:xfrm>
            <a:off x="6743023" y="96351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4" name="Rectangle 89"/>
          <p:cNvSpPr>
            <a:spLocks noChangeArrowheads="1"/>
          </p:cNvSpPr>
          <p:nvPr/>
        </p:nvSpPr>
        <p:spPr bwMode="auto">
          <a:xfrm>
            <a:off x="6238198" y="96351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5" name="Rectangle 90"/>
          <p:cNvSpPr>
            <a:spLocks noChangeArrowheads="1"/>
          </p:cNvSpPr>
          <p:nvPr/>
        </p:nvSpPr>
        <p:spPr bwMode="auto">
          <a:xfrm>
            <a:off x="5733373" y="96351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6" name="Rectangle 91"/>
          <p:cNvSpPr>
            <a:spLocks noChangeArrowheads="1"/>
          </p:cNvSpPr>
          <p:nvPr/>
        </p:nvSpPr>
        <p:spPr bwMode="auto">
          <a:xfrm>
            <a:off x="5230137" y="9635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7" name="Rectangle 92"/>
          <p:cNvSpPr>
            <a:spLocks noChangeArrowheads="1"/>
          </p:cNvSpPr>
          <p:nvPr/>
        </p:nvSpPr>
        <p:spPr bwMode="auto">
          <a:xfrm>
            <a:off x="4222073" y="96351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8" name="Rectangle 93"/>
          <p:cNvSpPr>
            <a:spLocks noChangeArrowheads="1"/>
          </p:cNvSpPr>
          <p:nvPr/>
        </p:nvSpPr>
        <p:spPr bwMode="auto">
          <a:xfrm>
            <a:off x="5733373" y="1683180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69" name="Rectangle 94"/>
          <p:cNvSpPr>
            <a:spLocks noChangeArrowheads="1"/>
          </p:cNvSpPr>
          <p:nvPr/>
        </p:nvSpPr>
        <p:spPr bwMode="auto">
          <a:xfrm>
            <a:off x="5733373" y="132334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0" name="Rectangle 96"/>
          <p:cNvSpPr>
            <a:spLocks noChangeArrowheads="1"/>
          </p:cNvSpPr>
          <p:nvPr/>
        </p:nvSpPr>
        <p:spPr bwMode="auto">
          <a:xfrm>
            <a:off x="7751087" y="2402847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1" name="Rectangle 97"/>
          <p:cNvSpPr>
            <a:spLocks noChangeArrowheads="1"/>
          </p:cNvSpPr>
          <p:nvPr/>
        </p:nvSpPr>
        <p:spPr bwMode="auto">
          <a:xfrm>
            <a:off x="7246262" y="2402847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2" name="Rectangle 98"/>
          <p:cNvSpPr>
            <a:spLocks noChangeArrowheads="1"/>
          </p:cNvSpPr>
          <p:nvPr/>
        </p:nvSpPr>
        <p:spPr bwMode="auto">
          <a:xfrm>
            <a:off x="6238198" y="240284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3" name="Rectangle 99"/>
          <p:cNvSpPr>
            <a:spLocks noChangeArrowheads="1"/>
          </p:cNvSpPr>
          <p:nvPr/>
        </p:nvSpPr>
        <p:spPr bwMode="auto">
          <a:xfrm>
            <a:off x="5733373" y="240284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4" name="Rectangle 100"/>
          <p:cNvSpPr>
            <a:spLocks noChangeArrowheads="1"/>
          </p:cNvSpPr>
          <p:nvPr/>
        </p:nvSpPr>
        <p:spPr bwMode="auto">
          <a:xfrm>
            <a:off x="5230137" y="2402847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5" name="Rectangle 101"/>
          <p:cNvSpPr>
            <a:spLocks noChangeArrowheads="1"/>
          </p:cNvSpPr>
          <p:nvPr/>
        </p:nvSpPr>
        <p:spPr bwMode="auto">
          <a:xfrm>
            <a:off x="7246262" y="3123837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6" name="Rectangle 102"/>
          <p:cNvSpPr>
            <a:spLocks noChangeArrowheads="1"/>
          </p:cNvSpPr>
          <p:nvPr/>
        </p:nvSpPr>
        <p:spPr bwMode="auto">
          <a:xfrm>
            <a:off x="7246262" y="276400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7" name="Rectangle 103"/>
          <p:cNvSpPr>
            <a:spLocks noChangeArrowheads="1"/>
          </p:cNvSpPr>
          <p:nvPr/>
        </p:nvSpPr>
        <p:spPr bwMode="auto">
          <a:xfrm>
            <a:off x="7246262" y="20430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8" name="Rectangle 104"/>
          <p:cNvSpPr>
            <a:spLocks noChangeArrowheads="1"/>
          </p:cNvSpPr>
          <p:nvPr/>
        </p:nvSpPr>
        <p:spPr bwMode="auto">
          <a:xfrm>
            <a:off x="7246262" y="3483670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79" name="Rectangle 105"/>
          <p:cNvSpPr>
            <a:spLocks noChangeArrowheads="1"/>
          </p:cNvSpPr>
          <p:nvPr/>
        </p:nvSpPr>
        <p:spPr bwMode="auto">
          <a:xfrm>
            <a:off x="6238198" y="3123837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80" name="Rectangle 107"/>
          <p:cNvSpPr>
            <a:spLocks noChangeArrowheads="1"/>
          </p:cNvSpPr>
          <p:nvPr/>
        </p:nvSpPr>
        <p:spPr bwMode="auto">
          <a:xfrm>
            <a:off x="6238198" y="2764004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18489" name="Rectangle 133"/>
          <p:cNvSpPr>
            <a:spLocks noChangeArrowheads="1"/>
          </p:cNvSpPr>
          <p:nvPr/>
        </p:nvSpPr>
        <p:spPr bwMode="auto">
          <a:xfrm>
            <a:off x="4725312" y="963514"/>
            <a:ext cx="503237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51339" name="Text Box 139"/>
          <p:cNvSpPr txBox="1">
            <a:spLocks noChangeArrowheads="1"/>
          </p:cNvSpPr>
          <p:nvPr/>
        </p:nvSpPr>
        <p:spPr bwMode="auto">
          <a:xfrm>
            <a:off x="5756583" y="481236"/>
            <a:ext cx="480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о</a:t>
            </a:r>
          </a:p>
        </p:txBody>
      </p:sp>
      <p:sp>
        <p:nvSpPr>
          <p:cNvPr id="51340" name="Text Box 140"/>
          <p:cNvSpPr txBox="1">
            <a:spLocks noChangeArrowheads="1"/>
          </p:cNvSpPr>
          <p:nvPr/>
        </p:nvSpPr>
        <p:spPr bwMode="auto">
          <a:xfrm>
            <a:off x="5756584" y="841276"/>
            <a:ext cx="480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р</a:t>
            </a:r>
          </a:p>
        </p:txBody>
      </p:sp>
      <p:sp>
        <p:nvSpPr>
          <p:cNvPr id="51341" name="Text Box 141"/>
          <p:cNvSpPr txBox="1">
            <a:spLocks noChangeArrowheads="1"/>
          </p:cNvSpPr>
          <p:nvPr/>
        </p:nvSpPr>
        <p:spPr bwMode="auto">
          <a:xfrm>
            <a:off x="5756583" y="1254160"/>
            <a:ext cx="480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ё</a:t>
            </a:r>
          </a:p>
        </p:txBody>
      </p:sp>
      <p:sp>
        <p:nvSpPr>
          <p:cNvPr id="51342" name="Text Box 142"/>
          <p:cNvSpPr txBox="1">
            <a:spLocks noChangeArrowheads="1"/>
          </p:cNvSpPr>
          <p:nvPr/>
        </p:nvSpPr>
        <p:spPr bwMode="auto">
          <a:xfrm>
            <a:off x="5756584" y="1561356"/>
            <a:ext cx="428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л</a:t>
            </a:r>
          </a:p>
        </p:txBody>
      </p:sp>
      <p:sp>
        <p:nvSpPr>
          <p:cNvPr id="51347" name="Text Box 147"/>
          <p:cNvSpPr txBox="1">
            <a:spLocks noChangeArrowheads="1"/>
          </p:cNvSpPr>
          <p:nvPr/>
        </p:nvSpPr>
        <p:spPr bwMode="auto">
          <a:xfrm>
            <a:off x="4246327" y="881820"/>
            <a:ext cx="46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г</a:t>
            </a:r>
          </a:p>
        </p:txBody>
      </p:sp>
      <p:sp>
        <p:nvSpPr>
          <p:cNvPr id="51348" name="Text Box 148"/>
          <p:cNvSpPr txBox="1">
            <a:spLocks noChangeArrowheads="1"/>
          </p:cNvSpPr>
          <p:nvPr/>
        </p:nvSpPr>
        <p:spPr bwMode="auto">
          <a:xfrm>
            <a:off x="5221805" y="881820"/>
            <a:ext cx="5347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о</a:t>
            </a:r>
          </a:p>
        </p:txBody>
      </p:sp>
      <p:sp>
        <p:nvSpPr>
          <p:cNvPr id="51349" name="Text Box 149"/>
          <p:cNvSpPr txBox="1">
            <a:spLocks noChangeArrowheads="1"/>
          </p:cNvSpPr>
          <p:nvPr/>
        </p:nvSpPr>
        <p:spPr bwMode="auto">
          <a:xfrm>
            <a:off x="6229866" y="881820"/>
            <a:ext cx="511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г</a:t>
            </a:r>
          </a:p>
        </p:txBody>
      </p:sp>
      <p:sp>
        <p:nvSpPr>
          <p:cNvPr id="51350" name="Text Box 150"/>
          <p:cNvSpPr txBox="1">
            <a:spLocks noChangeArrowheads="1"/>
          </p:cNvSpPr>
          <p:nvPr/>
        </p:nvSpPr>
        <p:spPr bwMode="auto">
          <a:xfrm>
            <a:off x="6734691" y="881820"/>
            <a:ext cx="496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и</a:t>
            </a:r>
          </a:p>
        </p:txBody>
      </p:sp>
      <p:sp>
        <p:nvSpPr>
          <p:cNvPr id="51351" name="Text Box 151"/>
          <p:cNvSpPr txBox="1">
            <a:spLocks noChangeArrowheads="1"/>
          </p:cNvSpPr>
          <p:nvPr/>
        </p:nvSpPr>
        <p:spPr bwMode="auto">
          <a:xfrm>
            <a:off x="7237929" y="881820"/>
            <a:ext cx="496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й</a:t>
            </a:r>
          </a:p>
        </p:txBody>
      </p:sp>
      <p:sp>
        <p:nvSpPr>
          <p:cNvPr id="51355" name="Text Box 155"/>
          <p:cNvSpPr txBox="1">
            <a:spLocks noChangeArrowheads="1"/>
          </p:cNvSpPr>
          <p:nvPr/>
        </p:nvSpPr>
        <p:spPr bwMode="auto">
          <a:xfrm>
            <a:off x="5237942" y="2281436"/>
            <a:ext cx="495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с</a:t>
            </a:r>
          </a:p>
        </p:txBody>
      </p:sp>
      <p:sp>
        <p:nvSpPr>
          <p:cNvPr id="51356" name="Text Box 156"/>
          <p:cNvSpPr txBox="1">
            <a:spLocks noChangeArrowheads="1"/>
          </p:cNvSpPr>
          <p:nvPr/>
        </p:nvSpPr>
        <p:spPr bwMode="auto">
          <a:xfrm>
            <a:off x="5756583" y="2281436"/>
            <a:ext cx="464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а</a:t>
            </a:r>
          </a:p>
        </p:txBody>
      </p:sp>
      <p:sp>
        <p:nvSpPr>
          <p:cNvPr id="51359" name="Text Box 159"/>
          <p:cNvSpPr txBox="1">
            <a:spLocks noChangeArrowheads="1"/>
          </p:cNvSpPr>
          <p:nvPr/>
        </p:nvSpPr>
        <p:spPr bwMode="auto">
          <a:xfrm>
            <a:off x="6774305" y="2321088"/>
            <a:ext cx="463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н</a:t>
            </a:r>
          </a:p>
        </p:txBody>
      </p:sp>
      <p:sp>
        <p:nvSpPr>
          <p:cNvPr id="51360" name="Text Box 160"/>
          <p:cNvSpPr txBox="1">
            <a:spLocks noChangeArrowheads="1"/>
          </p:cNvSpPr>
          <p:nvPr/>
        </p:nvSpPr>
        <p:spPr bwMode="auto">
          <a:xfrm>
            <a:off x="7255665" y="2329398"/>
            <a:ext cx="495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и</a:t>
            </a:r>
          </a:p>
        </p:txBody>
      </p:sp>
      <p:sp>
        <p:nvSpPr>
          <p:cNvPr id="51361" name="Text Box 161"/>
          <p:cNvSpPr txBox="1">
            <a:spLocks noChangeArrowheads="1"/>
          </p:cNvSpPr>
          <p:nvPr/>
        </p:nvSpPr>
        <p:spPr bwMode="auto">
          <a:xfrm>
            <a:off x="7751087" y="2307858"/>
            <a:ext cx="50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к</a:t>
            </a:r>
          </a:p>
        </p:txBody>
      </p:sp>
      <p:sp>
        <p:nvSpPr>
          <p:cNvPr id="51367" name="Text Box 167"/>
          <p:cNvSpPr txBox="1">
            <a:spLocks noChangeArrowheads="1"/>
          </p:cNvSpPr>
          <p:nvPr/>
        </p:nvSpPr>
        <p:spPr bwMode="auto">
          <a:xfrm>
            <a:off x="7255666" y="1921396"/>
            <a:ext cx="495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с</a:t>
            </a:r>
          </a:p>
        </p:txBody>
      </p:sp>
      <p:sp>
        <p:nvSpPr>
          <p:cNvPr id="51368" name="Text Box 168"/>
          <p:cNvSpPr txBox="1">
            <a:spLocks noChangeArrowheads="1"/>
          </p:cNvSpPr>
          <p:nvPr/>
        </p:nvSpPr>
        <p:spPr bwMode="auto">
          <a:xfrm>
            <a:off x="7255665" y="2641476"/>
            <a:ext cx="493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н</a:t>
            </a:r>
          </a:p>
        </p:txBody>
      </p:sp>
      <p:sp>
        <p:nvSpPr>
          <p:cNvPr id="51369" name="Text Box 169"/>
          <p:cNvSpPr txBox="1">
            <a:spLocks noChangeArrowheads="1"/>
          </p:cNvSpPr>
          <p:nvPr/>
        </p:nvSpPr>
        <p:spPr bwMode="auto">
          <a:xfrm>
            <a:off x="7255666" y="3001516"/>
            <a:ext cx="4786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я</a:t>
            </a:r>
          </a:p>
        </p:txBody>
      </p:sp>
      <p:sp>
        <p:nvSpPr>
          <p:cNvPr id="51370" name="Text Box 170"/>
          <p:cNvSpPr txBox="1">
            <a:spLocks noChangeArrowheads="1"/>
          </p:cNvSpPr>
          <p:nvPr/>
        </p:nvSpPr>
        <p:spPr bwMode="auto">
          <a:xfrm>
            <a:off x="7246262" y="3361556"/>
            <a:ext cx="503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я</a:t>
            </a: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2172443" y="2591008"/>
            <a:ext cx="583824" cy="65478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м</a:t>
            </a:r>
          </a:p>
        </p:txBody>
      </p:sp>
      <p:sp>
        <p:nvSpPr>
          <p:cNvPr id="51375" name="Text Box 175"/>
          <p:cNvSpPr txBox="1">
            <a:spLocks noChangeArrowheads="1"/>
          </p:cNvSpPr>
          <p:nvPr/>
        </p:nvSpPr>
        <p:spPr bwMode="auto">
          <a:xfrm>
            <a:off x="2721974" y="2569468"/>
            <a:ext cx="479275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о</a:t>
            </a:r>
          </a:p>
        </p:txBody>
      </p:sp>
      <p:sp>
        <p:nvSpPr>
          <p:cNvPr id="51376" name="Text Box 176"/>
          <p:cNvSpPr txBox="1">
            <a:spLocks noChangeArrowheads="1"/>
          </p:cNvSpPr>
          <p:nvPr/>
        </p:nvSpPr>
        <p:spPr bwMode="auto">
          <a:xfrm>
            <a:off x="3201249" y="2569468"/>
            <a:ext cx="517602" cy="64466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с</a:t>
            </a:r>
          </a:p>
        </p:txBody>
      </p:sp>
      <p:sp>
        <p:nvSpPr>
          <p:cNvPr id="51378" name="Text Box 178"/>
          <p:cNvSpPr txBox="1">
            <a:spLocks noChangeArrowheads="1"/>
          </p:cNvSpPr>
          <p:nvPr/>
        </p:nvSpPr>
        <p:spPr bwMode="auto">
          <a:xfrm>
            <a:off x="4220486" y="2569468"/>
            <a:ext cx="495433" cy="65478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в</a:t>
            </a:r>
          </a:p>
        </p:txBody>
      </p:sp>
      <p:sp>
        <p:nvSpPr>
          <p:cNvPr id="51382" name="Text Box 182"/>
          <p:cNvSpPr txBox="1">
            <a:spLocks noChangeArrowheads="1"/>
          </p:cNvSpPr>
          <p:nvPr/>
        </p:nvSpPr>
        <p:spPr bwMode="auto">
          <a:xfrm>
            <a:off x="2235456" y="1561356"/>
            <a:ext cx="444222" cy="624423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з</a:t>
            </a:r>
          </a:p>
        </p:txBody>
      </p:sp>
      <p:sp>
        <p:nvSpPr>
          <p:cNvPr id="51383" name="Text Box 183"/>
          <p:cNvSpPr txBox="1">
            <a:spLocks noChangeArrowheads="1"/>
          </p:cNvSpPr>
          <p:nvPr/>
        </p:nvSpPr>
        <p:spPr bwMode="auto">
          <a:xfrm>
            <a:off x="2214115" y="1849388"/>
            <a:ext cx="500480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н</a:t>
            </a:r>
          </a:p>
        </p:txBody>
      </p:sp>
      <p:sp>
        <p:nvSpPr>
          <p:cNvPr id="51384" name="Text Box 184"/>
          <p:cNvSpPr txBox="1">
            <a:spLocks noChangeArrowheads="1"/>
          </p:cNvSpPr>
          <p:nvPr/>
        </p:nvSpPr>
        <p:spPr bwMode="auto">
          <a:xfrm>
            <a:off x="2202252" y="2267711"/>
            <a:ext cx="498396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а</a:t>
            </a:r>
          </a:p>
        </p:txBody>
      </p:sp>
      <p:sp>
        <p:nvSpPr>
          <p:cNvPr id="51385" name="Text Box 185"/>
          <p:cNvSpPr txBox="1">
            <a:spLocks noChangeArrowheads="1"/>
          </p:cNvSpPr>
          <p:nvPr/>
        </p:nvSpPr>
        <p:spPr bwMode="auto">
          <a:xfrm>
            <a:off x="2213711" y="2973058"/>
            <a:ext cx="475477" cy="629483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я</a:t>
            </a:r>
          </a:p>
        </p:txBody>
      </p:sp>
      <p:sp>
        <p:nvSpPr>
          <p:cNvPr id="18538" name="Rectangle 194"/>
          <p:cNvSpPr>
            <a:spLocks noChangeArrowheads="1"/>
          </p:cNvSpPr>
          <p:nvPr/>
        </p:nvSpPr>
        <p:spPr bwMode="auto">
          <a:xfrm>
            <a:off x="3717248" y="4563170"/>
            <a:ext cx="503238" cy="359833"/>
          </a:xfrm>
          <a:prstGeom prst="plaque">
            <a:avLst/>
          </a:prstGeom>
          <a:solidFill>
            <a:schemeClr val="bg1"/>
          </a:solidFill>
          <a:ln w="9525">
            <a:solidFill>
              <a:srgbClr val="B72F7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sz="4000">
              <a:latin typeface="Arial Black" pitchFamily="34" charset="0"/>
              <a:cs typeface="Arial" charset="0"/>
            </a:endParaRPr>
          </a:p>
        </p:txBody>
      </p:sp>
      <p:sp>
        <p:nvSpPr>
          <p:cNvPr id="51404" name="Text Box 204"/>
          <p:cNvSpPr txBox="1">
            <a:spLocks noChangeArrowheads="1"/>
          </p:cNvSpPr>
          <p:nvPr/>
        </p:nvSpPr>
        <p:spPr bwMode="auto">
          <a:xfrm>
            <a:off x="2709187" y="4369668"/>
            <a:ext cx="497320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г</a:t>
            </a:r>
          </a:p>
        </p:txBody>
      </p:sp>
      <p:sp>
        <p:nvSpPr>
          <p:cNvPr id="51405" name="Text Box 205"/>
          <p:cNvSpPr txBox="1">
            <a:spLocks noChangeArrowheads="1"/>
          </p:cNvSpPr>
          <p:nvPr/>
        </p:nvSpPr>
        <p:spPr bwMode="auto">
          <a:xfrm>
            <a:off x="3231888" y="4369668"/>
            <a:ext cx="500480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е</a:t>
            </a:r>
          </a:p>
        </p:txBody>
      </p:sp>
      <p:sp>
        <p:nvSpPr>
          <p:cNvPr id="51406" name="Text Box 206"/>
          <p:cNvSpPr txBox="1">
            <a:spLocks noChangeArrowheads="1"/>
          </p:cNvSpPr>
          <p:nvPr/>
        </p:nvSpPr>
        <p:spPr bwMode="auto">
          <a:xfrm>
            <a:off x="4202389" y="4413870"/>
            <a:ext cx="529458" cy="64466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б</a:t>
            </a:r>
          </a:p>
        </p:txBody>
      </p:sp>
      <p:sp>
        <p:nvSpPr>
          <p:cNvPr id="51410" name="Text Box 210"/>
          <p:cNvSpPr txBox="1">
            <a:spLocks noChangeArrowheads="1"/>
          </p:cNvSpPr>
          <p:nvPr/>
        </p:nvSpPr>
        <p:spPr bwMode="auto">
          <a:xfrm>
            <a:off x="709555" y="1862916"/>
            <a:ext cx="488332" cy="63454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800" b="1" dirty="0">
                <a:latin typeface="Comic Sans MS" pitchFamily="66" charset="0"/>
              </a:rPr>
              <a:t>г</a:t>
            </a:r>
          </a:p>
        </p:txBody>
      </p:sp>
      <p:sp>
        <p:nvSpPr>
          <p:cNvPr id="51411" name="Text Box 211"/>
          <p:cNvSpPr txBox="1">
            <a:spLocks noChangeArrowheads="1"/>
          </p:cNvSpPr>
          <p:nvPr/>
        </p:nvSpPr>
        <p:spPr bwMode="auto">
          <a:xfrm>
            <a:off x="1197887" y="1849388"/>
            <a:ext cx="503236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800" b="1" dirty="0">
                <a:latin typeface="Comic Sans MS" pitchFamily="66" charset="0"/>
              </a:rPr>
              <a:t>и</a:t>
            </a:r>
          </a:p>
        </p:txBody>
      </p:sp>
      <p:sp>
        <p:nvSpPr>
          <p:cNvPr id="51412" name="Text Box 212"/>
          <p:cNvSpPr txBox="1">
            <a:spLocks noChangeArrowheads="1"/>
          </p:cNvSpPr>
          <p:nvPr/>
        </p:nvSpPr>
        <p:spPr bwMode="auto">
          <a:xfrm>
            <a:off x="1701124" y="1849388"/>
            <a:ext cx="534332" cy="64466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800" b="1" dirty="0">
                <a:latin typeface="Comic Sans MS" pitchFamily="66" charset="0"/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5919" y="482774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д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715919" y="894120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е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725312" y="1193510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р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725312" y="1571721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ж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731847" y="1959620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а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731847" y="2281436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в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731847" y="2621561"/>
            <a:ext cx="5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а</a:t>
            </a:r>
          </a:p>
        </p:txBody>
      </p:sp>
      <p:sp>
        <p:nvSpPr>
          <p:cNvPr id="133" name="Text Box 177"/>
          <p:cNvSpPr txBox="1">
            <a:spLocks noChangeArrowheads="1"/>
          </p:cNvSpPr>
          <p:nvPr/>
        </p:nvSpPr>
        <p:spPr bwMode="auto">
          <a:xfrm>
            <a:off x="3734636" y="2588057"/>
            <a:ext cx="469225" cy="629483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к</a:t>
            </a:r>
          </a:p>
        </p:txBody>
      </p:sp>
      <p:sp>
        <p:nvSpPr>
          <p:cNvPr id="134" name="Text Box 189"/>
          <p:cNvSpPr txBox="1">
            <a:spLocks noChangeArrowheads="1"/>
          </p:cNvSpPr>
          <p:nvPr/>
        </p:nvSpPr>
        <p:spPr bwMode="auto">
          <a:xfrm>
            <a:off x="3734636" y="2209428"/>
            <a:ext cx="479644" cy="63454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с</a:t>
            </a:r>
          </a:p>
        </p:txBody>
      </p:sp>
      <p:sp>
        <p:nvSpPr>
          <p:cNvPr id="135" name="Text Box 190"/>
          <p:cNvSpPr txBox="1">
            <a:spLocks noChangeArrowheads="1"/>
          </p:cNvSpPr>
          <p:nvPr/>
        </p:nvSpPr>
        <p:spPr bwMode="auto">
          <a:xfrm>
            <a:off x="3734637" y="2989949"/>
            <a:ext cx="474276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и</a:t>
            </a:r>
          </a:p>
        </p:txBody>
      </p:sp>
      <p:sp>
        <p:nvSpPr>
          <p:cNvPr id="136" name="Text Box 191"/>
          <p:cNvSpPr txBox="1">
            <a:spLocks noChangeArrowheads="1"/>
          </p:cNvSpPr>
          <p:nvPr/>
        </p:nvSpPr>
        <p:spPr bwMode="auto">
          <a:xfrm>
            <a:off x="3734637" y="3290251"/>
            <a:ext cx="469224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п</a:t>
            </a:r>
          </a:p>
        </p:txBody>
      </p:sp>
      <p:sp>
        <p:nvSpPr>
          <p:cNvPr id="137" name="Text Box 192"/>
          <p:cNvSpPr txBox="1">
            <a:spLocks noChangeArrowheads="1"/>
          </p:cNvSpPr>
          <p:nvPr/>
        </p:nvSpPr>
        <p:spPr bwMode="auto">
          <a:xfrm>
            <a:off x="3717250" y="3661991"/>
            <a:ext cx="504824" cy="65478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е</a:t>
            </a:r>
          </a:p>
        </p:txBody>
      </p:sp>
      <p:sp>
        <p:nvSpPr>
          <p:cNvPr id="138" name="Text Box 193"/>
          <p:cNvSpPr txBox="1">
            <a:spLocks noChangeArrowheads="1"/>
          </p:cNvSpPr>
          <p:nvPr/>
        </p:nvSpPr>
        <p:spPr bwMode="auto">
          <a:xfrm>
            <a:off x="3734636" y="4023147"/>
            <a:ext cx="511691" cy="63960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т</a:t>
            </a:r>
          </a:p>
        </p:txBody>
      </p:sp>
      <p:sp>
        <p:nvSpPr>
          <p:cNvPr id="139" name="Text Box 195"/>
          <p:cNvSpPr txBox="1">
            <a:spLocks noChangeArrowheads="1"/>
          </p:cNvSpPr>
          <p:nvPr/>
        </p:nvSpPr>
        <p:spPr bwMode="auto">
          <a:xfrm>
            <a:off x="3718851" y="4369668"/>
            <a:ext cx="490061" cy="634544"/>
          </a:xfrm>
          <a:prstGeom prst="plaqu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р</a:t>
            </a:r>
          </a:p>
        </p:txBody>
      </p:sp>
      <p:sp>
        <p:nvSpPr>
          <p:cNvPr id="144" name="Табличка 143"/>
          <p:cNvSpPr/>
          <p:nvPr/>
        </p:nvSpPr>
        <p:spPr>
          <a:xfrm>
            <a:off x="2236508" y="1263543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49" name="Табличка 148"/>
          <p:cNvSpPr/>
          <p:nvPr/>
        </p:nvSpPr>
        <p:spPr>
          <a:xfrm>
            <a:off x="3763308" y="1968623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52" name="Табличка 151"/>
          <p:cNvSpPr/>
          <p:nvPr/>
        </p:nvSpPr>
        <p:spPr>
          <a:xfrm>
            <a:off x="4775684" y="213336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53" name="Табличка 152"/>
          <p:cNvSpPr/>
          <p:nvPr/>
        </p:nvSpPr>
        <p:spPr>
          <a:xfrm>
            <a:off x="5764236" y="203911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54" name="Табличка 153"/>
          <p:cNvSpPr/>
          <p:nvPr/>
        </p:nvSpPr>
        <p:spPr>
          <a:xfrm>
            <a:off x="6300464" y="2008852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55" name="Табличка 154"/>
          <p:cNvSpPr/>
          <p:nvPr/>
        </p:nvSpPr>
        <p:spPr>
          <a:xfrm>
            <a:off x="7289160" y="1655305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40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3.Жезл- символ власти-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 это…</a:t>
            </a:r>
          </a:p>
        </p:txBody>
      </p:sp>
      <p:sp>
        <p:nvSpPr>
          <p:cNvPr id="51322" name="AutoShape 122"/>
          <p:cNvSpPr>
            <a:spLocks noChangeArrowheads="1"/>
          </p:cNvSpPr>
          <p:nvPr/>
        </p:nvSpPr>
        <p:spPr bwMode="auto">
          <a:xfrm>
            <a:off x="4928510" y="4027880"/>
            <a:ext cx="3637434" cy="780521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2.Золотой шар с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крестом наверху.</a:t>
            </a:r>
          </a:p>
        </p:txBody>
      </p:sp>
      <p:sp>
        <p:nvSpPr>
          <p:cNvPr id="156" name="AutoShape 122"/>
          <p:cNvSpPr>
            <a:spLocks noChangeArrowheads="1"/>
          </p:cNvSpPr>
          <p:nvPr/>
        </p:nvSpPr>
        <p:spPr bwMode="auto">
          <a:xfrm>
            <a:off x="4928510" y="4027880"/>
            <a:ext cx="3637434" cy="780521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4.Птица, изображённая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на российском гербе.</a:t>
            </a:r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6238198" y="2262272"/>
            <a:ext cx="503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д</a:t>
            </a:r>
          </a:p>
        </p:txBody>
      </p:sp>
      <p:sp>
        <p:nvSpPr>
          <p:cNvPr id="159" name="Text Box 199"/>
          <p:cNvSpPr txBox="1">
            <a:spLocks noChangeArrowheads="1"/>
          </p:cNvSpPr>
          <p:nvPr/>
        </p:nvSpPr>
        <p:spPr bwMode="auto">
          <a:xfrm>
            <a:off x="6238197" y="2641476"/>
            <a:ext cx="496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в</a:t>
            </a:r>
          </a:p>
        </p:txBody>
      </p:sp>
      <p:sp>
        <p:nvSpPr>
          <p:cNvPr id="160" name="Text Box 200"/>
          <p:cNvSpPr txBox="1">
            <a:spLocks noChangeArrowheads="1"/>
          </p:cNvSpPr>
          <p:nvPr/>
        </p:nvSpPr>
        <p:spPr bwMode="auto">
          <a:xfrm>
            <a:off x="6273588" y="3001516"/>
            <a:ext cx="4611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omic Sans MS" pitchFamily="66" charset="0"/>
              </a:rPr>
              <a:t>е</a:t>
            </a:r>
          </a:p>
        </p:txBody>
      </p:sp>
      <p:sp>
        <p:nvSpPr>
          <p:cNvPr id="164" name="Табличка 163"/>
          <p:cNvSpPr/>
          <p:nvPr/>
        </p:nvSpPr>
        <p:spPr>
          <a:xfrm>
            <a:off x="251520" y="2059554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65" name="Табличка 164"/>
          <p:cNvSpPr/>
          <p:nvPr/>
        </p:nvSpPr>
        <p:spPr>
          <a:xfrm>
            <a:off x="1770708" y="2772179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6" name="Табличка 165"/>
          <p:cNvSpPr/>
          <p:nvPr/>
        </p:nvSpPr>
        <p:spPr>
          <a:xfrm>
            <a:off x="2258400" y="4558230"/>
            <a:ext cx="421278" cy="3565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67" name="Табличка 166"/>
          <p:cNvSpPr/>
          <p:nvPr/>
        </p:nvSpPr>
        <p:spPr>
          <a:xfrm>
            <a:off x="3609393" y="956409"/>
            <a:ext cx="571820" cy="399328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68" name="Табличка 167"/>
          <p:cNvSpPr/>
          <p:nvPr/>
        </p:nvSpPr>
        <p:spPr>
          <a:xfrm>
            <a:off x="4308338" y="2427751"/>
            <a:ext cx="407581" cy="310023"/>
          </a:xfrm>
          <a:prstGeom prst="plaque">
            <a:avLst/>
          </a:prstGeom>
          <a:solidFill>
            <a:srgbClr val="FFCCFF"/>
          </a:solidFill>
          <a:ln>
            <a:solidFill>
              <a:srgbClr val="B72F7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11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69" name="AutoShape 122"/>
          <p:cNvSpPr>
            <a:spLocks noChangeArrowheads="1"/>
          </p:cNvSpPr>
          <p:nvPr/>
        </p:nvSpPr>
        <p:spPr bwMode="auto">
          <a:xfrm>
            <a:off x="4928510" y="4027880"/>
            <a:ext cx="3637434" cy="780521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5.Сколько голов у орла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На гербе России?</a:t>
            </a:r>
          </a:p>
        </p:txBody>
      </p:sp>
      <p:sp>
        <p:nvSpPr>
          <p:cNvPr id="170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6. Какого цвета средняя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полоса на флаге России?</a:t>
            </a:r>
          </a:p>
        </p:txBody>
      </p:sp>
      <p:sp>
        <p:nvSpPr>
          <p:cNvPr id="123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7. Торжественная песня –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символ государства.</a:t>
            </a:r>
          </a:p>
        </p:txBody>
      </p:sp>
      <p:sp>
        <p:nvSpPr>
          <p:cNvPr id="124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8. Столица нашей Родины.</a:t>
            </a:r>
          </a:p>
        </p:txBody>
      </p:sp>
      <p:sp>
        <p:nvSpPr>
          <p:cNvPr id="125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9. Главный символ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города.</a:t>
            </a:r>
          </a:p>
        </p:txBody>
      </p:sp>
      <p:sp>
        <p:nvSpPr>
          <p:cNvPr id="132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10.Имя воина, изображённого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на гербе России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и города Москвы.</a:t>
            </a:r>
          </a:p>
        </p:txBody>
      </p:sp>
      <p:sp>
        <p:nvSpPr>
          <p:cNvPr id="141" name="AutoShape 179"/>
          <p:cNvSpPr>
            <a:spLocks noChangeArrowheads="1"/>
          </p:cNvSpPr>
          <p:nvPr/>
        </p:nvSpPr>
        <p:spPr bwMode="auto">
          <a:xfrm>
            <a:off x="4766821" y="3941890"/>
            <a:ext cx="3960812" cy="952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11. Воин, который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сражается на коне.</a:t>
            </a:r>
          </a:p>
        </p:txBody>
      </p:sp>
      <p:sp>
        <p:nvSpPr>
          <p:cNvPr id="142" name="Стрелка вправо с вырезом 141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5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51379" grpId="0"/>
      <p:bldP spid="51379" grpId="1"/>
      <p:bldP spid="51340" grpId="0"/>
      <p:bldP spid="51341" grpId="0"/>
      <p:bldP spid="51342" grpId="0"/>
      <p:bldP spid="51347" grpId="0"/>
      <p:bldP spid="51348" grpId="0"/>
      <p:bldP spid="51349" grpId="0"/>
      <p:bldP spid="51350" grpId="0"/>
      <p:bldP spid="51351" grpId="0"/>
      <p:bldP spid="51355" grpId="0"/>
      <p:bldP spid="51356" grpId="0"/>
      <p:bldP spid="51359" grpId="0"/>
      <p:bldP spid="51360" grpId="0"/>
      <p:bldP spid="51361" grpId="0"/>
      <p:bldP spid="51367" grpId="0"/>
      <p:bldP spid="51368" grpId="0"/>
      <p:bldP spid="51369" grpId="0"/>
      <p:bldP spid="51370" grpId="0"/>
      <p:bldP spid="51375" grpId="0"/>
      <p:bldP spid="51376" grpId="0"/>
      <p:bldP spid="51378" grpId="0"/>
      <p:bldP spid="51404" grpId="0"/>
      <p:bldP spid="51405" grpId="0"/>
      <p:bldP spid="51406" grpId="0"/>
      <p:bldP spid="51410" grpId="0"/>
      <p:bldP spid="51411" grpId="0"/>
      <p:bldP spid="51412" grpId="0"/>
      <p:bldP spid="133" grpId="0"/>
      <p:bldP spid="135" grpId="0"/>
      <p:bldP spid="136" grpId="0"/>
      <p:bldP spid="137" grpId="0"/>
      <p:bldP spid="138" grpId="0"/>
      <p:bldP spid="139" grpId="0"/>
      <p:bldP spid="140" grpId="0"/>
      <p:bldP spid="140" grpId="1"/>
      <p:bldP spid="51322" grpId="1"/>
      <p:bldP spid="51322" grpId="2"/>
      <p:bldP spid="156" grpId="0"/>
      <p:bldP spid="156" grpId="1"/>
      <p:bldP spid="158" grpId="0"/>
      <p:bldP spid="159" grpId="0"/>
      <p:bldP spid="160" grpId="0"/>
      <p:bldP spid="169" grpId="0"/>
      <p:bldP spid="169" grpId="1"/>
      <p:bldP spid="170" grpId="0"/>
      <p:bldP spid="170" grpId="1"/>
      <p:bldP spid="123" grpId="0"/>
      <p:bldP spid="123" grpId="1"/>
      <p:bldP spid="124" grpId="0"/>
      <p:bldP spid="124" grpId="1"/>
      <p:bldP spid="125" grpId="0"/>
      <p:bldP spid="125" grpId="1"/>
      <p:bldP spid="132" grpId="0"/>
      <p:bldP spid="132" grpId="1"/>
      <p:bldP spid="141" grpId="0"/>
      <p:bldP spid="141" grpId="1"/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5868144" y="49188"/>
            <a:ext cx="2928958" cy="54976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поля цветут, 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леса шумят,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лежат в земле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Груды золота.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 всех концах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Света белого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 тебя идёт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Слава громкая.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уж есть за что,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Русь могучая,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Полюбить тебя,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Назвать матерью. И . Никитин</a:t>
            </a:r>
          </a:p>
        </p:txBody>
      </p:sp>
      <p:pic>
        <p:nvPicPr>
          <p:cNvPr id="1026" name="Picture 2" descr="http://fs.4geo.ru/get/news/image/1901282741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9268"/>
            <a:ext cx="5406599" cy="381642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4644008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3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18832" r="6764" b="28835"/>
          <a:stretch/>
        </p:blipFill>
        <p:spPr bwMode="auto">
          <a:xfrm>
            <a:off x="840431" y="307228"/>
            <a:ext cx="7366075" cy="12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589" y="985292"/>
            <a:ext cx="59554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Comic Sans MS" pitchFamily="66" charset="0"/>
              <a:hlinkClick r:id="rId2"/>
            </a:endParaRPr>
          </a:p>
          <a:p>
            <a:pPr algn="ctr"/>
            <a:r>
              <a:rPr lang="ru-RU" dirty="0">
                <a:latin typeface="Comic Sans MS" pitchFamily="66" charset="0"/>
                <a:hlinkClick r:id="rId3"/>
              </a:rPr>
              <a:t>Русь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4"/>
              </a:rPr>
              <a:t>Россия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5"/>
              </a:rPr>
              <a:t>Гимн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>
                <a:latin typeface="Comic Sans MS" pitchFamily="66" charset="0"/>
                <a:hlinkClick r:id="rId6"/>
              </a:rPr>
              <a:t>Герб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 err="1">
                <a:latin typeface="Comic Sans MS" pitchFamily="66" charset="0"/>
                <a:hlinkClick r:id="rId7"/>
              </a:rPr>
              <a:t>Герб</a:t>
            </a:r>
            <a:r>
              <a:rPr lang="ru-RU" dirty="0">
                <a:latin typeface="Comic Sans MS" pitchFamily="66" charset="0"/>
                <a:hlinkClick r:id="rId7"/>
              </a:rPr>
              <a:t> России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8"/>
              </a:rPr>
              <a:t>Герб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 err="1">
                <a:latin typeface="Comic Sans MS" pitchFamily="66" charset="0"/>
                <a:hlinkClick r:id="rId9"/>
              </a:rPr>
              <a:t>Герб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  <a:hlinkClick r:id="rId10"/>
              </a:rPr>
              <a:t>Герб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 err="1">
                <a:latin typeface="Comic Sans MS" pitchFamily="66" charset="0"/>
                <a:hlinkClick r:id="rId11"/>
              </a:rPr>
              <a:t>Герб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>
                <a:latin typeface="Comic Sans MS" pitchFamily="66" charset="0"/>
                <a:hlinkClick r:id="rId12"/>
              </a:rPr>
              <a:t>Воины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3"/>
              </a:rPr>
              <a:t>Михалков  С.В. </a:t>
            </a:r>
          </a:p>
          <a:p>
            <a:pPr algn="ctr"/>
            <a:r>
              <a:rPr lang="ru-RU" dirty="0" err="1">
                <a:latin typeface="Comic Sans MS" pitchFamily="66" charset="0"/>
                <a:hlinkClick r:id="rId14"/>
              </a:rPr>
              <a:t>А.В.Александров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3"/>
              </a:rPr>
              <a:t> </a:t>
            </a:r>
            <a:r>
              <a:rPr lang="ru-RU" dirty="0">
                <a:latin typeface="Comic Sans MS" pitchFamily="66" charset="0"/>
                <a:hlinkClick r:id="rId15"/>
              </a:rPr>
              <a:t>Москва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6"/>
              </a:rPr>
              <a:t>Народы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 err="1">
                <a:latin typeface="Comic Sans MS" pitchFamily="66" charset="0"/>
                <a:hlinkClick r:id="rId17"/>
              </a:rPr>
              <a:t>Народы</a:t>
            </a:r>
            <a:r>
              <a:rPr lang="ru-RU" dirty="0">
                <a:latin typeface="Comic Sans MS" pitchFamily="66" charset="0"/>
              </a:rPr>
              <a:t>  </a:t>
            </a:r>
          </a:p>
          <a:p>
            <a:pPr algn="ctr"/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8"/>
              </a:rPr>
              <a:t>Карта </a:t>
            </a:r>
            <a:r>
              <a:rPr lang="ru-RU" dirty="0">
                <a:latin typeface="Comic Sans MS" pitchFamily="66" charset="0"/>
              </a:rPr>
              <a:t>    </a:t>
            </a:r>
            <a:r>
              <a:rPr lang="ru-RU" dirty="0">
                <a:latin typeface="Comic Sans MS" pitchFamily="66" charset="0"/>
                <a:hlinkClick r:id="rId19"/>
              </a:rPr>
              <a:t>Герб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>
                <a:latin typeface="Comic Sans MS" pitchFamily="66" charset="0"/>
                <a:hlinkClick r:id="rId20"/>
              </a:rPr>
              <a:t>Стихи</a:t>
            </a:r>
            <a:r>
              <a:rPr lang="ru-RU" dirty="0">
                <a:latin typeface="Comic Sans MS" pitchFamily="66" charset="0"/>
              </a:rPr>
              <a:t>    </a:t>
            </a:r>
            <a:r>
              <a:rPr lang="ru-RU" dirty="0">
                <a:latin typeface="Comic Sans MS" pitchFamily="66" charset="0"/>
                <a:hlinkClick r:id="rId21"/>
              </a:rPr>
              <a:t>Флаг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 err="1">
                <a:latin typeface="Comic Sans MS" pitchFamily="66" charset="0"/>
                <a:hlinkClick r:id="rId22"/>
              </a:rPr>
              <a:t>Флаг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  <a:hlinkClick r:id="rId23"/>
              </a:rPr>
              <a:t>Рамка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>
                <a:latin typeface="Comic Sans MS" pitchFamily="66" charset="0"/>
                <a:hlinkClick r:id="rId24"/>
              </a:rPr>
              <a:t>Учебник</a:t>
            </a:r>
            <a:endParaRPr lang="ru-RU" dirty="0">
              <a:latin typeface="Comic Sans MS" pitchFamily="66" charset="0"/>
            </a:endParaRPr>
          </a:p>
          <a:p>
            <a:pPr algn="ctr"/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</a:rPr>
              <a:t>Поурочные разработки по курсу </a:t>
            </a:r>
          </a:p>
          <a:p>
            <a:pPr algn="ctr"/>
            <a:r>
              <a:rPr lang="ru-RU" dirty="0">
                <a:latin typeface="Comic Sans MS" pitchFamily="66" charset="0"/>
              </a:rPr>
              <a:t>«Окружающий мир» </a:t>
            </a:r>
            <a:r>
              <a:rPr lang="ru-RU" dirty="0" err="1">
                <a:latin typeface="Comic Sans MS" pitchFamily="66" charset="0"/>
              </a:rPr>
              <a:t>Т.Н.Максимова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dirty="0">
                <a:latin typeface="Comic Sans MS" pitchFamily="66" charset="0"/>
              </a:rPr>
              <a:t>для 2 класса</a:t>
            </a:r>
          </a:p>
          <a:p>
            <a:pPr algn="ctr"/>
            <a:r>
              <a:rPr lang="ru-RU" dirty="0" err="1">
                <a:latin typeface="Comic Sans MS" pitchFamily="66" charset="0"/>
              </a:rPr>
              <a:t>Отрисовки</a:t>
            </a:r>
            <a:r>
              <a:rPr lang="ru-RU" dirty="0">
                <a:latin typeface="Comic Sans MS" pitchFamily="66" charset="0"/>
              </a:rPr>
              <a:t> черепахи и </a:t>
            </a:r>
            <a:r>
              <a:rPr lang="ru-RU">
                <a:latin typeface="Comic Sans MS" pitchFamily="66" charset="0"/>
              </a:rPr>
              <a:t>муравья авторские</a:t>
            </a:r>
            <a:endParaRPr lang="ru-RU" dirty="0">
              <a:latin typeface="Comic Sans MS" pitchFamily="66" charset="0"/>
            </a:endParaRP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5" action="ppaction://hlinksldjump" highlightClick="1"/>
          </p:cNvPr>
          <p:cNvSpPr/>
          <p:nvPr/>
        </p:nvSpPr>
        <p:spPr>
          <a:xfrm>
            <a:off x="8393552" y="4801716"/>
            <a:ext cx="498928" cy="576064"/>
          </a:xfrm>
          <a:prstGeom prst="actionButtonHome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 b="27927"/>
          <a:stretch/>
        </p:blipFill>
        <p:spPr bwMode="auto">
          <a:xfrm>
            <a:off x="1763688" y="212651"/>
            <a:ext cx="5267325" cy="70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282067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470779"/>
            <a:ext cx="8280919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CB358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вы знаете о нашей стране? Как выглядят герб  и флаг России? Какие народы живут в России?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536" y="2137420"/>
            <a:ext cx="8280920" cy="2677656"/>
          </a:xfrm>
          <a:prstGeom prst="rect">
            <a:avLst/>
          </a:prstGeom>
          <a:solidFill>
            <a:schemeClr val="bg1"/>
          </a:solidFill>
          <a:ln w="57150">
            <a:solidFill>
              <a:srgbClr val="CB358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Имя нашей родной страны – Россия , или                                                             Российская Федерация. Слово федерация означает «объединение», «союз». Россия – это объединение многих республик, краёв, областей, округов. Все они – части нашей единой большой страны.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22110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6977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022" y="217818"/>
            <a:ext cx="8155968" cy="578164"/>
          </a:xfrm>
          <a:prstGeom prst="rect">
            <a:avLst/>
          </a:prstGeom>
          <a:noFill/>
        </p:spPr>
        <p:txBody>
          <a:bodyPr wrap="square" lIns="84892" tIns="42446" rIns="84892" bIns="42446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Россия или Российская Федерация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8849" y="1195968"/>
            <a:ext cx="6845262" cy="4301214"/>
            <a:chOff x="1078849" y="1195968"/>
            <a:chExt cx="6845262" cy="4301214"/>
          </a:xfrm>
        </p:grpSpPr>
        <p:pic>
          <p:nvPicPr>
            <p:cNvPr id="3078" name="Picture 6" descr="http://pandia.ru/text/80/031/images/image004_4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49" y="1195968"/>
              <a:ext cx="6845262" cy="4301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66182" y="3077333"/>
              <a:ext cx="4826393" cy="502898"/>
            </a:xfrm>
            <a:prstGeom prst="rect">
              <a:avLst/>
            </a:prstGeom>
            <a:noFill/>
          </p:spPr>
          <p:txBody>
            <a:bodyPr wrap="none" lIns="71314" tIns="35657" rIns="71314" bIns="35657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Comic Sans MS" pitchFamily="66" charset="0"/>
                </a:rPr>
                <a:t>Р    О     С    </a:t>
              </a:r>
              <a:r>
                <a:rPr lang="ru-RU" sz="2800" b="1" dirty="0" err="1">
                  <a:solidFill>
                    <a:srgbClr val="C00000"/>
                  </a:solidFill>
                  <a:latin typeface="Comic Sans MS" pitchFamily="66" charset="0"/>
                </a:rPr>
                <a:t>С</a:t>
              </a:r>
              <a:r>
                <a:rPr lang="ru-RU" sz="2800" b="1" dirty="0">
                  <a:solidFill>
                    <a:srgbClr val="C00000"/>
                  </a:solidFill>
                  <a:latin typeface="Comic Sans MS" pitchFamily="66" charset="0"/>
                </a:rPr>
                <a:t>    И    Я</a:t>
              </a:r>
            </a:p>
          </p:txBody>
        </p:sp>
      </p:grp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82067" y="519886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2228413" y="934490"/>
            <a:ext cx="252028" cy="3791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300192" y="934490"/>
            <a:ext cx="327854" cy="3791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1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539552" y="2671364"/>
            <a:ext cx="1359690" cy="27011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244830" y="40922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400995"/>
            <a:ext cx="199063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Герб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400995"/>
            <a:ext cx="196613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Гимн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41230" y="1430828"/>
            <a:ext cx="196613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Флаг</a:t>
            </a:r>
          </a:p>
        </p:txBody>
      </p: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6774396" y="2806986"/>
            <a:ext cx="2272641" cy="24299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4378632" y="940995"/>
            <a:ext cx="0" cy="43076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9242" y="2425452"/>
            <a:ext cx="4728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Они сплачивают нас, граждан России, пробуждают гордость за свою страну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7564" y="2652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Государственные символы России.</a:t>
            </a:r>
            <a:endParaRPr lang="ru-RU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4" grpId="0" animBg="1"/>
      <p:bldP spid="13" grpId="0" animBg="1"/>
      <p:bldP spid="18" grpId="0" animBg="1"/>
      <p:bldP spid="19" grpId="0" animBg="1"/>
      <p:bldP spid="2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socialism_vk/23967791/870609/870609_6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52" y="1377655"/>
            <a:ext cx="2970717" cy="39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9442" y="1489348"/>
            <a:ext cx="4570214" cy="3026665"/>
          </a:xfrm>
          <a:prstGeom prst="rect">
            <a:avLst/>
          </a:prstGeom>
        </p:spPr>
        <p:txBody>
          <a:bodyPr lIns="71314" tIns="35657" rIns="71314" bIns="35657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У России величавый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На гербе орёл двуглавый,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Чтоб на запад и восток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Он смотреть бы сразу мог.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Сильный, мудрый он и гордый.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Он – России дух свободный.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i="1" dirty="0">
                <a:latin typeface="Comic Sans MS" pitchFamily="66" charset="0"/>
              </a:rPr>
              <a:t>(В. Степанов)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725" y="265212"/>
            <a:ext cx="7911226" cy="1056895"/>
          </a:xfrm>
          <a:prstGeom prst="rect">
            <a:avLst/>
          </a:prstGeom>
          <a:noFill/>
        </p:spPr>
        <p:txBody>
          <a:bodyPr wrap="square" lIns="71314" tIns="35657" rIns="71314" bIns="35657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Герб-знак отличия, важнейшая эмблема государства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82067" y="519886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539552" y="2671364"/>
            <a:ext cx="1359690" cy="270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6774396" y="2806986"/>
            <a:ext cx="2272641" cy="2429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9320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Слово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герб</a:t>
            </a: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 в переводе                                       с немецкого обозначает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наследство</a:t>
            </a: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. Раньше у каждого воина должен был быть щит, на котором изображались личные родовые знаки. Эти знаки передавались по наследству от отца к сыну.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Так возникли первые гербы. Затем эти знаки отличия появились у государств.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074" name="Picture 2" descr="http://1.bp.blogspot.com/-1zI6qR9biP8/TWgb59q1K2I/AAAAAAAACMA/ZCBA2Uhx9eE/s320/shild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00111"/>
            <a:ext cx="2472426" cy="24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179512" y="3047087"/>
            <a:ext cx="1121008" cy="222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6913002" y="2975713"/>
            <a:ext cx="2123177" cy="2270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9320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Гербы бывают разной формы: овальные, треугольные, квадратные, с разнообразными закруглениями и вырезами. Цвет у гербов так же различный. На гербах изображались разнообразные растения, животные, мифические создания или элементы неживой природы. Каждый знак имел свое значение.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images.vector-images.com/133/niederbrechen_city_coa_n799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865" y="3085092"/>
            <a:ext cx="1918217" cy="18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ages.vector-images.com/133/darmstadt_city_coa_n3878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67221"/>
            <a:ext cx="1512168" cy="23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zavod-gs.ru/f/users/pic/2016/_575d9f65b6e6e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880" y="2862742"/>
            <a:ext cx="2227006" cy="22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82689"/>
            <a:ext cx="55422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omic Sans MS" pitchFamily="66" charset="0"/>
                <a:ea typeface="Times New Roman" pitchFamily="18" charset="0"/>
                <a:cs typeface="Franklin Gothic Medium Cond" pitchFamily="34" charset="0"/>
              </a:rPr>
              <a:t>Двуглавый орёл, охраняя государство, смотрит на запад и восток, так как народы России живут в двух частях света — в Европе и Азии. Корона на голове орла — символ законности. Скипетр (золотой жезл) и держава (золотой шар) — древнерусские символы власти и его защиты. На груди орла — красный щит, на котором изображен всадник — святой Георгий Победоносец на коне. Копьём всадник поражает дракона, что изображает победу добра над злом.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2245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B35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aster28.ru/images/banners/zagruzki/Russia/gerb_rf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2902" r="5366" b="3049"/>
          <a:stretch/>
        </p:blipFill>
        <p:spPr bwMode="auto">
          <a:xfrm>
            <a:off x="251519" y="1201316"/>
            <a:ext cx="2644275" cy="2808312"/>
          </a:xfrm>
          <a:prstGeom prst="rect">
            <a:avLst/>
          </a:prstGeom>
          <a:noFill/>
          <a:ln w="28575">
            <a:solidFill>
              <a:srgbClr val="CB35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872</Words>
  <Application>Microsoft Office PowerPoint</Application>
  <PresentationFormat>Экран (16:10)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Родная страна.Никифорова Н.В.</dc:title>
  <dc:creator>Наталья Никифорова</dc:creator>
  <cp:lastModifiedBy>Наталья Шахова</cp:lastModifiedBy>
  <cp:revision>114</cp:revision>
  <dcterms:created xsi:type="dcterms:W3CDTF">2017-12-24T16:16:52Z</dcterms:created>
  <dcterms:modified xsi:type="dcterms:W3CDTF">2018-12-20T15:29:18Z</dcterms:modified>
</cp:coreProperties>
</file>