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sldIdLst>
    <p:sldId id="285" r:id="rId2"/>
    <p:sldId id="284" r:id="rId3"/>
    <p:sldId id="267" r:id="rId4"/>
    <p:sldId id="256" r:id="rId5"/>
    <p:sldId id="258" r:id="rId6"/>
    <p:sldId id="282" r:id="rId7"/>
    <p:sldId id="260" r:id="rId8"/>
    <p:sldId id="259" r:id="rId9"/>
    <p:sldId id="262" r:id="rId10"/>
    <p:sldId id="261" r:id="rId11"/>
    <p:sldId id="264" r:id="rId12"/>
    <p:sldId id="263" r:id="rId13"/>
    <p:sldId id="265" r:id="rId14"/>
    <p:sldId id="283" r:id="rId15"/>
    <p:sldId id="279" r:id="rId16"/>
    <p:sldId id="268" r:id="rId17"/>
    <p:sldId id="269" r:id="rId18"/>
    <p:sldId id="276" r:id="rId19"/>
    <p:sldId id="270" r:id="rId20"/>
    <p:sldId id="278" r:id="rId21"/>
    <p:sldId id="272" r:id="rId22"/>
    <p:sldId id="280" r:id="rId23"/>
    <p:sldId id="274" r:id="rId24"/>
    <p:sldId id="281" r:id="rId25"/>
    <p:sldId id="28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6267-2738-4BC4-A5A2-77E14648C75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BF4-8803-4533-88A6-28FAF3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3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6267-2738-4BC4-A5A2-77E14648C75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BF4-8803-4533-88A6-28FAF3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87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6267-2738-4BC4-A5A2-77E14648C75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BF4-8803-4533-88A6-28FAF3F2FC4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69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6267-2738-4BC4-A5A2-77E14648C75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BF4-8803-4533-88A6-28FAF3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413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6267-2738-4BC4-A5A2-77E14648C75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BF4-8803-4533-88A6-28FAF3F2FC4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2883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6267-2738-4BC4-A5A2-77E14648C75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BF4-8803-4533-88A6-28FAF3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19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6267-2738-4BC4-A5A2-77E14648C75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BF4-8803-4533-88A6-28FAF3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16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6267-2738-4BC4-A5A2-77E14648C75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BF4-8803-4533-88A6-28FAF3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6267-2738-4BC4-A5A2-77E14648C75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BF4-8803-4533-88A6-28FAF3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82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6267-2738-4BC4-A5A2-77E14648C75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BF4-8803-4533-88A6-28FAF3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06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6267-2738-4BC4-A5A2-77E14648C75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BF4-8803-4533-88A6-28FAF3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42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6267-2738-4BC4-A5A2-77E14648C75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BF4-8803-4533-88A6-28FAF3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4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6267-2738-4BC4-A5A2-77E14648C75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BF4-8803-4533-88A6-28FAF3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47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6267-2738-4BC4-A5A2-77E14648C75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BF4-8803-4533-88A6-28FAF3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6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6267-2738-4BC4-A5A2-77E14648C75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BF4-8803-4533-88A6-28FAF3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1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6267-2738-4BC4-A5A2-77E14648C75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BF4-8803-4533-88A6-28FAF3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8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A6267-2738-4BC4-A5A2-77E14648C75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4FFBF4-8803-4533-88A6-28FAF3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22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673" y="2325876"/>
            <a:ext cx="9367410" cy="1646302"/>
          </a:xfrm>
        </p:spPr>
        <p:txBody>
          <a:bodyPr/>
          <a:lstStyle/>
          <a:p>
            <a:r>
              <a:rPr lang="ru-RU" sz="7200" dirty="0" smtClean="0">
                <a:latin typeface="a_AssuanTitulStrDst" panose="02040904030706050204" pitchFamily="18" charset="-52"/>
              </a:rPr>
              <a:t>ПРОМЫСЛЫ  УРАЛА</a:t>
            </a:r>
            <a:endParaRPr lang="ru-RU" sz="7200" dirty="0">
              <a:latin typeface="a_AssuanTitulStrDst" panose="02040904030706050204" pitchFamily="18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48" y="4137167"/>
            <a:ext cx="6586741" cy="1356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48" y="1241566"/>
            <a:ext cx="6586741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82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94" y="256970"/>
            <a:ext cx="10515600" cy="1103457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a_DomInoRevObl" panose="03060902030202020203" pitchFamily="66" charset="-52"/>
              </a:rPr>
              <a:t>УРАЛЬСКАЯ  РОСПИСЬ</a:t>
            </a:r>
            <a:endParaRPr lang="ru-RU" sz="5400" dirty="0">
              <a:latin typeface="a_DomInoRevObl" panose="03060902030202020203" pitchFamily="66" charset="-52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2086" y="1836123"/>
            <a:ext cx="5340796" cy="38814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940697"/>
            <a:ext cx="5771535" cy="32402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4116" y="3108979"/>
            <a:ext cx="3358200" cy="456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7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a_DomInoRevObl" panose="03060902030202020203" pitchFamily="66" charset="-52"/>
              </a:rPr>
              <a:t>ХУДОЖЕСТВЕННОЕ ЛИТЬЕ</a:t>
            </a:r>
            <a:endParaRPr lang="ru-RU" sz="5400" dirty="0">
              <a:latin typeface="a_DomInoRevObl" panose="03060902030202020203" pitchFamily="66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470" y="1576290"/>
            <a:ext cx="97044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Активное развитие металлургической промышленности на Урале способствовало зарождению художественных промыслов в этой области: на многих железоделательных и чугуноплавильных заводах работали мастерские по художественному литью.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err="1" smtClean="0"/>
              <a:t>Каслинское</a:t>
            </a:r>
            <a:r>
              <a:rPr lang="ru-RU" sz="2400" dirty="0" smtClean="0"/>
              <a:t> и </a:t>
            </a:r>
            <a:r>
              <a:rPr lang="ru-RU" sz="2400" dirty="0" err="1" smtClean="0"/>
              <a:t>Кусинское</a:t>
            </a:r>
            <a:r>
              <a:rPr lang="ru-RU" sz="2400" dirty="0" smtClean="0"/>
              <a:t> литье из чугуна является гордостью Южного Урала.</a:t>
            </a:r>
            <a:br>
              <a:rPr lang="ru-RU" sz="2400" dirty="0" smtClean="0"/>
            </a:br>
            <a:r>
              <a:rPr lang="ru-RU" sz="2400" dirty="0" smtClean="0"/>
              <a:t>В музее декоративно-прикладного искусства можно увидеть экспозицию, наглядно показывающую историю развития этого ремесла с начала XIX века.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0805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446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a_DomInoRevObl" panose="03060902030202020203" pitchFamily="66" charset="-52"/>
              </a:rPr>
              <a:t>ХУДОЖЕСТВЕННОЕ ЛИТЬЕ</a:t>
            </a:r>
            <a:endParaRPr lang="ru-RU" sz="5400" dirty="0">
              <a:latin typeface="a_DomInoRevObl" panose="03060902030202020203" pitchFamily="66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45" y="984864"/>
            <a:ext cx="4972203" cy="3378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80" y="3372465"/>
            <a:ext cx="3696779" cy="3485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41" y="840901"/>
            <a:ext cx="4010593" cy="620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4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a_DomInoRevObl" panose="03060902030202020203" pitchFamily="66" charset="-52"/>
              </a:rPr>
              <a:t>ИКОНОПИСЬ</a:t>
            </a:r>
            <a:endParaRPr lang="ru-RU" sz="5400" dirty="0">
              <a:latin typeface="a_DomInoRevObl" panose="03060902030202020203" pitchFamily="66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173" y="1644223"/>
            <a:ext cx="94435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>Невьянская иконописная школа относительно молодая, но достаточно известная. Она была основана XVIII веке старообрядцами, бежавшими от церковной реформы, и отразила особенности аутентичной культуры Урала и традиции иконописи Древней Руси. Образцы невьянских икон можно увидеть в Невьянском доме иконы и Свердловском областном краеведческом музее.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408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798" y="52111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a_DomInoRevObl" panose="03060902030202020203" pitchFamily="66" charset="-52"/>
              </a:rPr>
              <a:t>ИКОНОПИСЬ</a:t>
            </a:r>
            <a:endParaRPr lang="ru-RU" sz="5400" dirty="0">
              <a:latin typeface="a_DomInoRevObl" panose="03060902030202020203" pitchFamily="66" charset="-52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7" y="1423168"/>
            <a:ext cx="3261711" cy="38814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2" t="9515" r="28496" b="13066"/>
          <a:stretch/>
        </p:blipFill>
        <p:spPr>
          <a:xfrm>
            <a:off x="3785419" y="2977361"/>
            <a:ext cx="3342967" cy="36803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437" y="1565812"/>
            <a:ext cx="3596148" cy="359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9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36705" cy="1320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a_DomInoRevObl" panose="03060902030202020203" pitchFamily="66" charset="-52"/>
              </a:rPr>
              <a:t>ЛАКОВАЯ РОСПИСЬ ПО МЕТАЛЛУ</a:t>
            </a:r>
            <a:endParaRPr lang="ru-RU" sz="5400" dirty="0">
              <a:latin typeface="a_DomInoRevObl" panose="03060902030202020203" pitchFamily="66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7333" y="2222090"/>
            <a:ext cx="9095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 середины 18-го века на Урале, в Нижнем Тагиле, Верх-Нейвинском, Туринске и Невьянске начинает развиваться еще одно интересное ремесло — лаковая роспись по металлу. </a:t>
            </a:r>
            <a:br>
              <a:rPr lang="ru-RU" sz="2400" dirty="0" smtClean="0"/>
            </a:br>
            <a:r>
              <a:rPr lang="ru-RU" sz="2400" dirty="0" smtClean="0"/>
              <a:t>В наши дни наиболее крупное предприятие этого направления — предприятие «Метальная лавка» в Нижнем Тагиле, где работают отличные мастера и художники.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57335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0942"/>
            <a:ext cx="9715363" cy="1320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a_DomInoRevObl" panose="03060902030202020203" pitchFamily="66" charset="-52"/>
              </a:rPr>
              <a:t>ЛАКОВАЯ РОСПИСЬ ПО МЕТАЛЛУ</a:t>
            </a:r>
            <a:endParaRPr lang="ru-RU" sz="5400" dirty="0">
              <a:latin typeface="a_DomInoRevObl" panose="03060902030202020203" pitchFamily="66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25" y="3667432"/>
            <a:ext cx="3259394" cy="32593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104" y="3189639"/>
            <a:ext cx="4681728" cy="312267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67"/>
            <a:ext cx="4466237" cy="3493610"/>
          </a:xfrm>
        </p:spPr>
      </p:pic>
    </p:spTree>
    <p:extLst>
      <p:ext uri="{BB962C8B-B14F-4D97-AF65-F5344CB8AC3E}">
        <p14:creationId xmlns:p14="http://schemas.microsoft.com/office/powerpoint/2010/main" val="291408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a_DomInoRevObl" panose="03060902030202020203" pitchFamily="66" charset="-52"/>
              </a:rPr>
              <a:t>РЕЗЬБА  ПО КАМНЮ</a:t>
            </a:r>
            <a:endParaRPr lang="ru-RU" sz="5400" dirty="0">
              <a:latin typeface="a_DomInoRevObl" panose="03060902030202020203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603" y="1673272"/>
            <a:ext cx="9659301" cy="4234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Уральская школа резьбы по камню зародилась в XVIII веке. На территории современной Свердловской области работало множество частных мастерских. Основой для камнерезных изделий служили местные камни, такие как яшма, малахит, мрамор и множество других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Древние традиции этого промысла развиваются и сейчас, не только в маленьких мастерских, но и на крупных камнерезных предприятиях в Нижнем Тагиле, Асбесте, Екатеринбурге и Заречном.</a:t>
            </a:r>
          </a:p>
        </p:txBody>
      </p:sp>
    </p:spTree>
    <p:extLst>
      <p:ext uri="{BB962C8B-B14F-4D97-AF65-F5344CB8AC3E}">
        <p14:creationId xmlns:p14="http://schemas.microsoft.com/office/powerpoint/2010/main" val="605130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800" y="1845784"/>
            <a:ext cx="8911687" cy="5107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 наше время в уральских городах и деревнях возрождаются традиционные промыслы и ремесла. Деятельность народных мастеров координирует и направляет областной художественно-экспертный совет по народным художественным промыслам.</a:t>
            </a:r>
          </a:p>
          <a:p>
            <a:pPr marL="0" indent="0">
              <a:buNone/>
            </a:pPr>
            <a:r>
              <a:rPr lang="ru-RU" sz="2800" dirty="0" smtClean="0"/>
              <a:t>Более половины уральских ремесел издавна были связаны с обработкой камня и металла. Искусство уральских камнерезов воспевал в своих сказах Павел Петрович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15764" y="607593"/>
            <a:ext cx="58400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90C226"/>
                </a:solidFill>
                <a:latin typeface="a_DomInoRevObl" panose="03060902030202020203" pitchFamily="66" charset="-52"/>
                <a:ea typeface="+mj-ea"/>
                <a:cs typeface="+mj-cs"/>
              </a:rPr>
              <a:t>РЕЗЬБА  ПО КАМНЮ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287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a_DomInoRevObl" panose="03060902030202020203" pitchFamily="66" charset="-52"/>
              </a:rPr>
              <a:t>РЕЗЬБА ПО КАМНЮ</a:t>
            </a:r>
            <a:endParaRPr lang="ru-RU" sz="5400" dirty="0">
              <a:latin typeface="a_DomInoRevObl" panose="03060902030202020203" pitchFamily="66" charset="-52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0C0E0D"/>
              </a:clrFrom>
              <a:clrTo>
                <a:srgbClr val="0C0E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3600" y="1899674"/>
            <a:ext cx="4958326" cy="495832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900" y="2865570"/>
            <a:ext cx="4518100" cy="39924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11243" y="2177845"/>
            <a:ext cx="1400824" cy="4680155"/>
          </a:xfrm>
          <a:prstGeom prst="rect">
            <a:avLst/>
          </a:prstGeom>
          <a:solidFill>
            <a:srgbClr val="2C3C43"/>
          </a:solidFill>
          <a:ln>
            <a:solidFill>
              <a:srgbClr val="2C3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47" y="1521541"/>
            <a:ext cx="4608871" cy="460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6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a_DomInoRevObl" panose="03060902030202020203" pitchFamily="66" charset="-52"/>
              </a:rPr>
              <a:t>ПРОМЫСЛЫ   УРАЛА</a:t>
            </a:r>
            <a:endParaRPr lang="ru-RU" sz="5400" dirty="0">
              <a:latin typeface="a_DomInoRevObl" panose="03060902030202020203" pitchFamily="66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978" y="1512160"/>
            <a:ext cx="1090263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 Урале получили развитие множество промыслов и ремесел, многие из них живы и по сей день, а некоторые не дошли до нашего </a:t>
            </a:r>
            <a:r>
              <a:rPr lang="ru-RU" sz="2800" dirty="0" smtClean="0"/>
              <a:t>времени имеют </a:t>
            </a:r>
            <a:r>
              <a:rPr lang="ru-RU" sz="2800" dirty="0"/>
              <a:t>многовековую историю.</a:t>
            </a:r>
          </a:p>
          <a:p>
            <a:r>
              <a:rPr lang="ru-RU" sz="2800" dirty="0"/>
              <a:t>Они начали развиваться более трех веков назад, когда в нашем крае стали строиться первые заводские поселения, и население его существенно выросло за счет переселенцев из Центральной России.</a:t>
            </a:r>
          </a:p>
          <a:p>
            <a:r>
              <a:rPr lang="ru-RU" sz="2800" dirty="0"/>
              <a:t>Изначально традиционные уральские ремесла отличались разнообразием направлений, стилей. Их развивали талантливые самобытные мастера.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40993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2231" y="0"/>
            <a:ext cx="10425545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a_DomInoRevObl" panose="03060902030202020203" pitchFamily="66" charset="-52"/>
              </a:rPr>
              <a:t>ПРОИЗВОДСТВО ФАРФОРА</a:t>
            </a:r>
            <a:endParaRPr lang="ru-RU" sz="5400" dirty="0">
              <a:latin typeface="a_DomInoRevObl" panose="03060902030202020203" pitchFamily="66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230" y="577423"/>
            <a:ext cx="1019828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>Одним из направлений работы уральских мастеровых был и керамический промысел. Еще в первой половине 18-го века в селе Нижние Таволги Невьянского района выпускали керамическую посуду.</a:t>
            </a:r>
            <a:br>
              <a:rPr lang="ru-RU" sz="2800" dirty="0" smtClean="0"/>
            </a:br>
            <a:r>
              <a:rPr lang="ru-RU" sz="2800" dirty="0" smtClean="0"/>
              <a:t>А в наши дни мастера-</a:t>
            </a:r>
            <a:r>
              <a:rPr lang="ru-RU" sz="2800" dirty="0" err="1" smtClean="0"/>
              <a:t>керамисты</a:t>
            </a:r>
            <a:r>
              <a:rPr lang="ru-RU" sz="2800" dirty="0" smtClean="0"/>
              <a:t> </a:t>
            </a:r>
            <a:r>
              <a:rPr lang="ru-RU" sz="2800" dirty="0" err="1" smtClean="0"/>
              <a:t>Сысертского</a:t>
            </a:r>
            <a:r>
              <a:rPr lang="ru-RU" sz="2800" dirty="0" smtClean="0"/>
              <a:t> фарфорового завода изготавливают уникальные фаянсовые иконостасы для храмов и монастырей Екатеринбургской ЕПАРХИИ.</a:t>
            </a:r>
          </a:p>
          <a:p>
            <a:r>
              <a:rPr lang="ru-RU" sz="2800" dirty="0" smtClean="0"/>
              <a:t>Налажено </a:t>
            </a:r>
            <a:r>
              <a:rPr lang="ru-RU" sz="2800" dirty="0"/>
              <a:t>в 1960 в городе Сысерть. Местный фарфоровый завод славится своими изделиями на всю страну, а художественный элемент «</a:t>
            </a:r>
            <a:r>
              <a:rPr lang="ru-RU" sz="2800" dirty="0" err="1"/>
              <a:t>Сысертская</a:t>
            </a:r>
            <a:r>
              <a:rPr lang="ru-RU" sz="2800" dirty="0"/>
              <a:t> роза» по мотивам домовой уральской росписи стал характерным символом уральского фарфора</a:t>
            </a:r>
          </a:p>
        </p:txBody>
      </p:sp>
    </p:spTree>
    <p:extLst>
      <p:ext uri="{BB962C8B-B14F-4D97-AF65-F5344CB8AC3E}">
        <p14:creationId xmlns:p14="http://schemas.microsoft.com/office/powerpoint/2010/main" val="2741375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631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a_DomInoRevObl" panose="03060902030202020203" pitchFamily="66" charset="-52"/>
              </a:rPr>
              <a:t>ПРОИЗВОДСТВО ФАРФОРА</a:t>
            </a:r>
            <a:endParaRPr lang="ru-RU" sz="5400" dirty="0">
              <a:latin typeface="a_DomInoRevObl" panose="03060902030202020203" pitchFamily="66" charset="-52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2" y="1177362"/>
            <a:ext cx="5802812" cy="38814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0D1228"/>
              </a:clrFrom>
              <a:clrTo>
                <a:srgbClr val="0D12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61" y="2231947"/>
            <a:ext cx="7384404" cy="49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4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589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a_DomInoRevObl" panose="03060902030202020203" pitchFamily="66" charset="-52"/>
              </a:rPr>
              <a:t>КОЛОКОЛЬНОЕ  ЛИТЬЕ</a:t>
            </a:r>
            <a:endParaRPr lang="ru-RU" sz="5400" dirty="0">
              <a:latin typeface="a_DomInoRevObl" panose="03060902030202020203" pitchFamily="66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005" y="1406012"/>
            <a:ext cx="101080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начале 18-го века в Невьянском заводе по распоряжению Никиты Демидова был отлит первый колокол.</a:t>
            </a:r>
            <a:br>
              <a:rPr lang="ru-RU" sz="2800" dirty="0" smtClean="0"/>
            </a:br>
            <a:r>
              <a:rPr lang="ru-RU" sz="2800" dirty="0" smtClean="0"/>
              <a:t> Сегодня широко известно каменск-уральское предприятие «Пятков и К», ставшее одним из ведущих в России колокольных заводов.</a:t>
            </a:r>
          </a:p>
          <a:p>
            <a:r>
              <a:rPr lang="ru-RU" sz="2800" dirty="0"/>
              <a:t>Завод «Пятков и Ко» основан в 1991 году в городе Каменск-Уральском и является первым в России частным предприятием по колокольному литью.</a:t>
            </a:r>
            <a:br>
              <a:rPr lang="ru-RU" sz="2800" dirty="0"/>
            </a:br>
            <a:r>
              <a:rPr lang="ru-RU" sz="2800" dirty="0"/>
              <a:t> С 2005 года в городе проводится фестиваль колокольного звона, который ежегодно собирает тысячи слушателей</a:t>
            </a:r>
          </a:p>
        </p:txBody>
      </p:sp>
    </p:spTree>
    <p:extLst>
      <p:ext uri="{BB962C8B-B14F-4D97-AF65-F5344CB8AC3E}">
        <p14:creationId xmlns:p14="http://schemas.microsoft.com/office/powerpoint/2010/main" val="1912904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4550" y="294967"/>
            <a:ext cx="10993556" cy="1320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a_DomInoRevObl" panose="03060902030202020203" pitchFamily="66" charset="-52"/>
              </a:rPr>
              <a:t>КОЛОКОЛЬНОЕ ПРОИЗВОДСТВО</a:t>
            </a:r>
            <a:endParaRPr lang="ru-RU" sz="5400" dirty="0">
              <a:latin typeface="a_DomInoRevObl" panose="03060902030202020203" pitchFamily="66" charset="-52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7" y="1442833"/>
            <a:ext cx="3881437" cy="38814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63" y="1868423"/>
            <a:ext cx="4137365" cy="476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3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957" y="1087358"/>
            <a:ext cx="8546130" cy="497161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Народные промыслы на Урале живут и развиваются. Как встарь, большим спросом пользуются изделия уральских камнерезов, ювелиров и кузнецов, нижнетагильских мастеров лаковой росписи по металлу, фарфоровая посуда с ручной росписью, каменск-уральские колокола. Мастера чтут вековые традиции, хранят секреты и создают новые приемы создания самобытных изделий, которые не спутать ни с какими другими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259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68" y="2508725"/>
            <a:ext cx="6586741" cy="1356363"/>
          </a:xfrm>
        </p:spPr>
      </p:pic>
    </p:spTree>
    <p:extLst>
      <p:ext uri="{BB962C8B-B14F-4D97-AF65-F5344CB8AC3E}">
        <p14:creationId xmlns:p14="http://schemas.microsoft.com/office/powerpoint/2010/main" val="1041603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650" y="68825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a_DomInoRevObl" panose="03060902030202020203" pitchFamily="66" charset="-52"/>
              </a:rPr>
              <a:t>БУРАЧНЫЙ  ПРОМЫСЕЛ</a:t>
            </a:r>
            <a:endParaRPr lang="ru-RU" sz="5400" dirty="0">
              <a:latin typeface="a_DomInoRevObl" panose="03060902030202020203" pitchFamily="66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5510" y="1825625"/>
            <a:ext cx="799580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>Изготовление и роспись туесов (коробок с крышкой) из бересты. Этот вид ремесла получил распространение в Нижнем Тагиле, а в </a:t>
            </a:r>
            <a:r>
              <a:rPr lang="ru-RU" sz="2800" dirty="0" err="1" smtClean="0"/>
              <a:t>Нижнесалдинском</a:t>
            </a:r>
            <a:r>
              <a:rPr lang="ru-RU" sz="2800" dirty="0" smtClean="0"/>
              <a:t> краеведческом музее можно увидеть самое  большое собрание бураков.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83433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003" y="758569"/>
            <a:ext cx="9144000" cy="77571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_DomInoRevObl" panose="03060902030202020203" pitchFamily="66" charset="-52"/>
              </a:rPr>
              <a:t>БУРАЧНЫЙ  ПРОМЫСЕЛ</a:t>
            </a:r>
            <a:endParaRPr lang="ru-RU" dirty="0">
              <a:latin typeface="a_DomInoRevObl" panose="03060902030202020203" pitchFamily="66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629" y="1379564"/>
            <a:ext cx="6242304" cy="4413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718" y="1641987"/>
            <a:ext cx="4720123" cy="4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9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a_DomInoRevObl" panose="03060902030202020203" pitchFamily="66" charset="-52"/>
              </a:rPr>
              <a:t>СУНДУЧНЫЙ ПРОМЫСЕЛ</a:t>
            </a:r>
            <a:endParaRPr lang="ru-RU" sz="5400" dirty="0">
              <a:latin typeface="a_DomInoRevObl" panose="03060902030202020203" pitchFamily="66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6077" y="1799303"/>
            <a:ext cx="900634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>Центрами развития этого ремесла в XIX стали город Невьянск и поселок </a:t>
            </a:r>
            <a:r>
              <a:rPr lang="ru-RU" sz="2800" dirty="0" err="1" smtClean="0"/>
              <a:t>Быньговский</a:t>
            </a:r>
            <a:r>
              <a:rPr lang="ru-RU" sz="2800" dirty="0" smtClean="0"/>
              <a:t> – здесь находились крупнейшие заводы.</a:t>
            </a:r>
            <a:br>
              <a:rPr lang="ru-RU" sz="2800" dirty="0" smtClean="0"/>
            </a:br>
            <a:r>
              <a:rPr lang="ru-RU" sz="2800" dirty="0" smtClean="0"/>
              <a:t> Сундуки и шкатулки делали из древесины сосны и кедра, богатая отделка выполнялась из железа и разновидностей жести: черненой, крашеной, печатной, чеканенной, бронзированной и многих других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17398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85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a_DomInoRevObl" panose="03060902030202020203" pitchFamily="66" charset="-52"/>
              </a:rPr>
              <a:t>СУНДУЧНЫЙ  ПРОМЫСЕЛ</a:t>
            </a:r>
            <a:endParaRPr lang="ru-RU" sz="5400" dirty="0">
              <a:latin typeface="a_DomInoRevObl" panose="03060902030202020203" pitchFamily="66" charset="-52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0" y="1704096"/>
            <a:ext cx="7858177" cy="4557743"/>
          </a:xfrm>
        </p:spPr>
      </p:pic>
    </p:spTree>
    <p:extLst>
      <p:ext uri="{BB962C8B-B14F-4D97-AF65-F5344CB8AC3E}">
        <p14:creationId xmlns:p14="http://schemas.microsoft.com/office/powerpoint/2010/main" val="34761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a_DomInoRevObl" panose="03060902030202020203" pitchFamily="66" charset="-52"/>
              </a:rPr>
              <a:t>ПРОИЗВОДСТВО САМОВАРОВ</a:t>
            </a:r>
            <a:endParaRPr lang="ru-RU" sz="5400" dirty="0">
              <a:latin typeface="a_DomInoRevObl" panose="03060902030202020203" pitchFamily="66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7333" y="1930400"/>
            <a:ext cx="912542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>Свое развитие самоварное дело получило на </a:t>
            </a:r>
            <a:r>
              <a:rPr lang="ru-RU" sz="2800" dirty="0" smtClean="0"/>
              <a:t>Нижнесергинском </a:t>
            </a:r>
            <a:r>
              <a:rPr lang="ru-RU" sz="2800" dirty="0" smtClean="0"/>
              <a:t>заводе близ Красноуфимска.</a:t>
            </a:r>
            <a:br>
              <a:rPr lang="ru-RU" sz="2800" dirty="0" smtClean="0"/>
            </a:br>
            <a:r>
              <a:rPr lang="ru-RU" sz="2800" dirty="0" smtClean="0"/>
              <a:t> Дата изготовления первого самовара – 1746 год.</a:t>
            </a:r>
            <a:br>
              <a:rPr lang="ru-RU" sz="2800" dirty="0" smtClean="0"/>
            </a:br>
            <a:r>
              <a:rPr lang="ru-RU" sz="2800" dirty="0" smtClean="0"/>
              <a:t> В местном краеведческом музее находится самая богатая экспозиция самоваров местного производства.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42162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6270"/>
            <a:ext cx="10515600" cy="146049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a_DomInoRevObl" panose="03060902030202020203" pitchFamily="66" charset="-52"/>
              </a:rPr>
              <a:t>ПРОИЗВОДСТВО САМОВАРОВ</a:t>
            </a:r>
            <a:endParaRPr lang="ru-RU" sz="5400" dirty="0">
              <a:latin typeface="a_DomInoRevObl" panose="03060902030202020203" pitchFamily="66" charset="-52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7" y="1300141"/>
            <a:ext cx="8996516" cy="4692106"/>
          </a:xfrm>
        </p:spPr>
      </p:pic>
    </p:spTree>
    <p:extLst>
      <p:ext uri="{BB962C8B-B14F-4D97-AF65-F5344CB8AC3E}">
        <p14:creationId xmlns:p14="http://schemas.microsoft.com/office/powerpoint/2010/main" val="131164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96" y="5197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a_DomInoRevObl" panose="03060902030202020203" pitchFamily="66" charset="-52"/>
              </a:rPr>
              <a:t>УРАЛЬСКАЯ РОСПИСЬ</a:t>
            </a:r>
            <a:endParaRPr lang="ru-RU" sz="5400" dirty="0">
              <a:latin typeface="a_DomInoRevObl" panose="03060902030202020203" pitchFamily="66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6754" y="1434171"/>
            <a:ext cx="986845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>Искусство росписи получило распространение на Урале в XVII веке, во время активного заселения этих земель выходцами из Центральной России и Поволжья.</a:t>
            </a:r>
            <a:br>
              <a:rPr lang="ru-RU" sz="2800" dirty="0" smtClean="0"/>
            </a:br>
            <a:r>
              <a:rPr lang="ru-RU" sz="2800" dirty="0" smtClean="0"/>
              <a:t> Особенно активно уральская роспись развивалась в Алапаевском горнозаводском районе.</a:t>
            </a:r>
            <a:br>
              <a:rPr lang="ru-RU" sz="2800" dirty="0" smtClean="0"/>
            </a:br>
            <a:r>
              <a:rPr lang="ru-RU" sz="2800" dirty="0" smtClean="0"/>
              <a:t> Расписная утварь и мебель встречались даже в самых бедных домах, кое-где расписывались целые горницы.</a:t>
            </a:r>
            <a:br>
              <a:rPr lang="ru-RU" sz="2800" dirty="0" smtClean="0"/>
            </a:br>
            <a:r>
              <a:rPr lang="ru-RU" sz="2800" dirty="0" smtClean="0"/>
              <a:t> Яркие образцы этого самобытного ремесла можно увидеть в экспозиции </a:t>
            </a:r>
            <a:r>
              <a:rPr lang="ru-RU" sz="2800" dirty="0" err="1" smtClean="0"/>
              <a:t>Нижнесинячихнского</a:t>
            </a:r>
            <a:r>
              <a:rPr lang="ru-RU" sz="2800" dirty="0" smtClean="0"/>
              <a:t> музея-заповедника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32989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224</TotalTime>
  <Words>507</Words>
  <Application>Microsoft Office PowerPoint</Application>
  <PresentationFormat>Широкоэкранный</PresentationFormat>
  <Paragraphs>48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a_AssuanTitulStrDst</vt:lpstr>
      <vt:lpstr>a_DomInoRevObl</vt:lpstr>
      <vt:lpstr>Arial</vt:lpstr>
      <vt:lpstr>Trebuchet MS</vt:lpstr>
      <vt:lpstr>Wingdings 3</vt:lpstr>
      <vt:lpstr>Аспект</vt:lpstr>
      <vt:lpstr>ПРОМЫСЛЫ  УРАЛА</vt:lpstr>
      <vt:lpstr>ПРОМЫСЛЫ   УРАЛА</vt:lpstr>
      <vt:lpstr>БУРАЧНЫЙ  ПРОМЫСЕЛ</vt:lpstr>
      <vt:lpstr>БУРАЧНЫЙ  ПРОМЫСЕЛ</vt:lpstr>
      <vt:lpstr>СУНДУЧНЫЙ ПРОМЫСЕЛ</vt:lpstr>
      <vt:lpstr>СУНДУЧНЫЙ  ПРОМЫСЕЛ</vt:lpstr>
      <vt:lpstr>ПРОИЗВОДСТВО САМОВАРОВ</vt:lpstr>
      <vt:lpstr>ПРОИЗВОДСТВО САМОВАРОВ</vt:lpstr>
      <vt:lpstr>УРАЛЬСКАЯ РОСПИСЬ</vt:lpstr>
      <vt:lpstr>УРАЛЬСКАЯ  РОСПИСЬ</vt:lpstr>
      <vt:lpstr>ХУДОЖЕСТВЕННОЕ ЛИТЬЕ</vt:lpstr>
      <vt:lpstr>ХУДОЖЕСТВЕННОЕ ЛИТЬЕ</vt:lpstr>
      <vt:lpstr>ИКОНОПИСЬ</vt:lpstr>
      <vt:lpstr>ИКОНОПИСЬ</vt:lpstr>
      <vt:lpstr>ЛАКОВАЯ РОСПИСЬ ПО МЕТАЛЛУ</vt:lpstr>
      <vt:lpstr>ЛАКОВАЯ РОСПИСЬ ПО МЕТАЛЛУ</vt:lpstr>
      <vt:lpstr>РЕЗЬБА  ПО КАМНЮ</vt:lpstr>
      <vt:lpstr>Презентация PowerPoint</vt:lpstr>
      <vt:lpstr>РЕЗЬБА ПО КАМНЮ</vt:lpstr>
      <vt:lpstr>ПРОИЗВОДСТВО ФАРФОРА</vt:lpstr>
      <vt:lpstr>ПРОИЗВОДСТВО ФАРФОРА</vt:lpstr>
      <vt:lpstr>КОЛОКОЛЬНОЕ  ЛИТЬЕ</vt:lpstr>
      <vt:lpstr>КОЛОКОЛЬНОЕ ПРОИЗВОДСТВО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Mama</dc:creator>
  <cp:lastModifiedBy>артем головко</cp:lastModifiedBy>
  <cp:revision>22</cp:revision>
  <dcterms:created xsi:type="dcterms:W3CDTF">2017-01-29T03:41:08Z</dcterms:created>
  <dcterms:modified xsi:type="dcterms:W3CDTF">2022-04-07T15:53:05Z</dcterms:modified>
</cp:coreProperties>
</file>