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AF02-92F5-4BE1-ACFA-2B214C702E16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B9BD-7CC2-4332-9A92-02C45A92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57224" y="785794"/>
            <a:ext cx="7572428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ambria"/>
              </a:rPr>
              <a:t>РАЗВИТИЕ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ambria"/>
              </a:rPr>
              <a:t> ПСИХИЧЕСКИХ ПРОЦЕССОВ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ambria"/>
              </a:rPr>
              <a:t>У ДЕТЕЙ 5-7 ЛЕТ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ambria"/>
            </a:endParaRPr>
          </a:p>
        </p:txBody>
      </p:sp>
      <p:pic>
        <p:nvPicPr>
          <p:cNvPr id="1028" name="Picture 4" descr="http://ic.pics.livejournal.com/oceania_delive/75114746/139756/139756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28203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Интеллектуальная готовность.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 </a:t>
            </a:r>
            <a:r>
              <a:rPr lang="ru-RU" sz="2000" dirty="0" smtClean="0">
                <a:latin typeface="Cambria" pitchFamily="18" charset="0"/>
              </a:rPr>
              <a:t>Под интеллектуальной </a:t>
            </a:r>
            <a:r>
              <a:rPr lang="ru-RU" sz="2000" dirty="0" smtClean="0">
                <a:latin typeface="Cambria" pitchFamily="18" charset="0"/>
              </a:rPr>
              <a:t>зрелостью </a:t>
            </a:r>
            <a:r>
              <a:rPr lang="ru-RU" sz="2000" dirty="0" smtClean="0">
                <a:latin typeface="Cambria" pitchFamily="18" charset="0"/>
              </a:rPr>
              <a:t>понимают дифференцированное восприятие, </a:t>
            </a:r>
            <a:r>
              <a:rPr lang="ru-RU" sz="2000" dirty="0" smtClean="0">
                <a:latin typeface="Cambria" pitchFamily="18" charset="0"/>
              </a:rPr>
              <a:t>концентрацию </a:t>
            </a:r>
            <a:r>
              <a:rPr lang="ru-RU" sz="2000" dirty="0" smtClean="0">
                <a:latin typeface="Cambria" pitchFamily="18" charset="0"/>
              </a:rPr>
              <a:t>внимания, аналитическое мышление, </a:t>
            </a:r>
            <a:r>
              <a:rPr lang="ru-RU" sz="2000" dirty="0" smtClean="0">
                <a:latin typeface="Cambria" pitchFamily="18" charset="0"/>
              </a:rPr>
              <a:t>выражающееся </a:t>
            </a:r>
            <a:r>
              <a:rPr lang="ru-RU" sz="2000" dirty="0" smtClean="0">
                <a:latin typeface="Cambria" pitchFamily="18" charset="0"/>
              </a:rPr>
              <a:t>в способности постижения основных связей между явлениями; возможность логического запоминания, </a:t>
            </a:r>
            <a:r>
              <a:rPr lang="ru-RU" sz="2000" dirty="0" smtClean="0">
                <a:latin typeface="Cambria" pitchFamily="18" charset="0"/>
              </a:rPr>
              <a:t>умение </a:t>
            </a:r>
            <a:r>
              <a:rPr lang="ru-RU" sz="2000" dirty="0" smtClean="0">
                <a:latin typeface="Cambria" pitchFamily="18" charset="0"/>
              </a:rPr>
              <a:t>воспроизводить образец, а также развитие тонких </a:t>
            </a:r>
            <a:r>
              <a:rPr lang="ru-RU" sz="2000" dirty="0" smtClean="0">
                <a:latin typeface="Cambria" pitchFamily="18" charset="0"/>
              </a:rPr>
              <a:t>движений </a:t>
            </a:r>
            <a:r>
              <a:rPr lang="ru-RU" sz="2000" dirty="0" smtClean="0">
                <a:latin typeface="Cambria" pitchFamily="18" charset="0"/>
              </a:rPr>
              <a:t>руки и сенсомоторную координацию.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428868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Волевая готовность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заключается в способности ребенка напряженно трудиться, делая то, что от него требуют учеба, режим школьной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2531" name="Picture 3" descr="https://ds02.infourok.ru/uploads/ex/0df0/0008c07f-59015a1f/hello_html_m559f7d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357562"/>
            <a:ext cx="3786214" cy="328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900igr.net/datas/doshkolnoe-obrazovanie/Konstruirovanie-v-DOU/0026-026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2868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Cambria" pitchFamily="18" charset="0"/>
              </a:rPr>
              <a:t>Психические процессы это </a:t>
            </a:r>
            <a:r>
              <a:rPr lang="ru-RU" sz="2400" b="1" i="1" dirty="0" smtClean="0">
                <a:latin typeface="Cambria" pitchFamily="18" charset="0"/>
              </a:rPr>
              <a:t>отдельные проявления психической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Cambria" pitchFamily="18" charset="0"/>
              </a:rPr>
              <a:t> деятельности человека,  </a:t>
            </a:r>
            <a:r>
              <a:rPr lang="ru-RU" sz="2400" b="1" i="1" dirty="0" smtClean="0">
                <a:latin typeface="Cambria" pitchFamily="18" charset="0"/>
              </a:rPr>
              <a:t>условно выделяемые</a:t>
            </a:r>
            <a:r>
              <a:rPr lang="ru-RU" sz="2400" b="1" i="1" dirty="0" smtClean="0">
                <a:latin typeface="Cambria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Cambria" pitchFamily="18" charset="0"/>
              </a:rPr>
              <a:t>в качестве  самостоятельных объектов 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Cambria" pitchFamily="18" charset="0"/>
              </a:rPr>
              <a:t>исследования  (внимание, восприятие, память, мышление  и др.)</a:t>
            </a:r>
            <a:endParaRPr lang="ru-RU" sz="2400" b="1" i="1" dirty="0">
              <a:latin typeface="Cambria" pitchFamily="18" charset="0"/>
            </a:endParaRPr>
          </a:p>
        </p:txBody>
      </p:sp>
      <p:pic>
        <p:nvPicPr>
          <p:cNvPr id="1028" name="Picture 4" descr="http://dou155.ru/sites/default/files/field/image/00420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71810"/>
            <a:ext cx="293580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Внимание</a:t>
            </a:r>
            <a:r>
              <a:rPr lang="ru-RU" sz="2400" dirty="0" smtClean="0">
                <a:latin typeface="Cambria" pitchFamily="18" charset="0"/>
              </a:rPr>
              <a:t> – это проявление избирательной направленности процессов сознания.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Объём ВНИМАНИЯ </a:t>
            </a:r>
            <a:r>
              <a:rPr lang="ru-RU" sz="2400" dirty="0" smtClean="0">
                <a:latin typeface="Cambria" pitchFamily="18" charset="0"/>
              </a:rPr>
              <a:t>– определяется количеством однородных предметов, которое охватывает сознание ребёнка.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Концентрация ВНИМАНИЯ </a:t>
            </a:r>
            <a:r>
              <a:rPr lang="ru-RU" sz="2400" dirty="0" smtClean="0">
                <a:latin typeface="Cambria" pitchFamily="18" charset="0"/>
              </a:rPr>
              <a:t>– интенсивность сосредоточения на одном или нескольких объектах.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Переключение ВНИМАНИЯ </a:t>
            </a:r>
            <a:r>
              <a:rPr lang="ru-RU" sz="2400" dirty="0" smtClean="0">
                <a:latin typeface="Cambria" pitchFamily="18" charset="0"/>
              </a:rPr>
              <a:t>– определяется длительностью времени, в течение которого сохраняется его концентрация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5362" name="Picture 2" descr="http://queen-time.ru/media/1_spYuC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21187"/>
            <a:ext cx="2214578" cy="223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Память</a:t>
            </a: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– это процесс получения, хранения и воспроизведения информации.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Зрительная ПАМЯТЬ</a:t>
            </a: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– связана с сохранением и воспроизведением зрительных образов.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Слуховая ПАМЯТЬ </a:t>
            </a:r>
            <a:r>
              <a:rPr lang="ru-RU" sz="2400" dirty="0" smtClean="0">
                <a:latin typeface="Cambria" pitchFamily="18" charset="0"/>
              </a:rPr>
              <a:t>– хорошее запоминание и воспроизведение различных звуков.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Эмоциональная ПАМЯТЬ </a:t>
            </a:r>
            <a:r>
              <a:rPr lang="ru-RU" sz="2400" dirty="0" smtClean="0">
                <a:latin typeface="Cambria" pitchFamily="18" charset="0"/>
              </a:rPr>
              <a:t>– </a:t>
            </a:r>
            <a:r>
              <a:rPr lang="ru-RU" sz="2400" dirty="0" err="1" smtClean="0">
                <a:latin typeface="Cambria" pitchFamily="18" charset="0"/>
              </a:rPr>
              <a:t>память</a:t>
            </a:r>
            <a:r>
              <a:rPr lang="ru-RU" sz="2400" dirty="0" smtClean="0">
                <a:latin typeface="Cambria" pitchFamily="18" charset="0"/>
              </a:rPr>
              <a:t> на эмоциональные переживания.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По длительности хранения информации делится на 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КРАТКОВРЕМЕННУЮ и ДОЛГОВРЕМЕННУЮ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Мышление</a:t>
            </a:r>
            <a:r>
              <a:rPr lang="ru-RU" sz="2400" dirty="0" smtClean="0">
                <a:latin typeface="Cambria" pitchFamily="18" charset="0"/>
              </a:rPr>
              <a:t> – это процесс познания  действительности с помощью мыслительных операций (анализа, синтеза, суждений). 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Cambria" pitchFamily="18" charset="0"/>
              </a:rPr>
              <a:t>Выделяются 3 вида мышления: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Наглядно-действенное</a:t>
            </a:r>
            <a:r>
              <a:rPr lang="ru-RU" sz="2400" dirty="0" smtClean="0">
                <a:latin typeface="Cambria" pitchFamily="18" charset="0"/>
              </a:rPr>
              <a:t>, познание с помощью манипулирования предметами- игрушками. </a:t>
            </a:r>
          </a:p>
          <a:p>
            <a:r>
              <a:rPr lang="ru-RU" sz="2400" dirty="0" smtClean="0">
                <a:latin typeface="Cambria" pitchFamily="18" charset="0"/>
              </a:rPr>
              <a:t>Оно формируется в 2.5 года</a:t>
            </a:r>
          </a:p>
          <a:p>
            <a:r>
              <a:rPr lang="ru-RU" sz="2400" dirty="0" smtClean="0">
                <a:latin typeface="Cambria" pitchFamily="18" charset="0"/>
              </a:rPr>
              <a:t> и сохраняется до 4 -5 лет;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Наглядно-образное</a:t>
            </a:r>
            <a:r>
              <a:rPr lang="ru-RU" sz="2400" dirty="0" smtClean="0">
                <a:latin typeface="Cambria" pitchFamily="18" charset="0"/>
              </a:rPr>
              <a:t>, познание с помощью представлений предметов, явлений.  Формируется с 3,5 – 4 лет до 6-6,5 лет.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Словесно – логическое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,  </a:t>
            </a:r>
            <a:r>
              <a:rPr lang="ru-RU" sz="2400" dirty="0" smtClean="0">
                <a:latin typeface="Cambria" pitchFamily="18" charset="0"/>
              </a:rPr>
              <a:t>понятие  с помощью понятий, слов. Формируется в 5-6 лет до 7-8 лет.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6386" name="Picture 2" descr="http://st.depositphotos.com/1001009/3088/v/950/depositphotos_30881693-Schoolboy-with-hom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736"/>
            <a:ext cx="2285984" cy="241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47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Восприятие – </a:t>
            </a:r>
            <a:r>
              <a:rPr lang="ru-RU" sz="2400" dirty="0" smtClean="0">
                <a:latin typeface="Cambria" pitchFamily="18" charset="0"/>
              </a:rPr>
              <a:t>чувственное познание предметов окружающего </a:t>
            </a:r>
            <a:r>
              <a:rPr lang="ru-RU" sz="2400" dirty="0" smtClean="0">
                <a:latin typeface="Cambria" pitchFamily="18" charset="0"/>
              </a:rPr>
              <a:t>мира.</a:t>
            </a:r>
            <a:endParaRPr lang="ru-RU" sz="2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Речь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- </a:t>
            </a:r>
            <a:r>
              <a:rPr lang="ru-RU" sz="2400" dirty="0" smtClean="0">
                <a:latin typeface="Cambria" pitchFamily="18" charset="0"/>
              </a:rPr>
              <a:t>это способ общения и взаимодействия посредством определенной системы. 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86058"/>
            <a:ext cx="89297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период 5-7 лет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Восприятие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продолжает развиваться.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0043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Речь. </a:t>
            </a:r>
            <a:r>
              <a:rPr lang="ru-RU" sz="2400" dirty="0" smtClean="0">
                <a:latin typeface="Cambria" pitchFamily="18" charset="0"/>
              </a:rPr>
              <a:t> Продолжают развиваться звуковая сторона речи, </a:t>
            </a:r>
            <a:r>
              <a:rPr lang="ru-RU" sz="2400" dirty="0" smtClean="0">
                <a:latin typeface="Cambria" pitchFamily="18" charset="0"/>
              </a:rPr>
              <a:t>грамматический </a:t>
            </a:r>
            <a:r>
              <a:rPr lang="ru-RU" sz="2400" dirty="0" smtClean="0">
                <a:latin typeface="Cambria" pitchFamily="18" charset="0"/>
              </a:rPr>
              <a:t>строй, лексика, связная речь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2051" name="Picture 3" descr="http://pomoshbaby.com/_pu/3/16018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89473"/>
            <a:ext cx="3616553" cy="246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Внимание.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Увеличивается устойчивость внимания — 20—25 минут, объем внимания составляет 7—8 предметов. Ребенок мо­жет видеть двойственные изображения.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Память.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К концу дошкольного периода (5—7 лет) у ребенка появляются произвольные формы психической активности. Он уже умеет рассматривать предметы, может вести целенаправленное наблюдение, возникает произвольное внимание, и в результате появляются элементы произвольной памяти.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864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Мышление.</a:t>
            </a:r>
            <a:r>
              <a:rPr lang="ru-RU" sz="2400" dirty="0" smtClean="0">
                <a:latin typeface="Cambria" pitchFamily="18" charset="0"/>
              </a:rPr>
              <a:t> Ведущим по-прежнему является наглядно-образное мышление, но к концу дошкольного возраста начинает </a:t>
            </a:r>
            <a:r>
              <a:rPr lang="ru-RU" sz="2400" dirty="0" smtClean="0">
                <a:latin typeface="Cambria" pitchFamily="18" charset="0"/>
              </a:rPr>
              <a:t>формироваться </a:t>
            </a:r>
            <a:r>
              <a:rPr lang="ru-RU" sz="2400" dirty="0" smtClean="0">
                <a:latin typeface="Cambria" pitchFamily="18" charset="0"/>
              </a:rPr>
              <a:t>словесно-логическое мышление. Оно предполагает развитие умения оперировать словами, понимать логику </a:t>
            </a:r>
            <a:r>
              <a:rPr lang="ru-RU" sz="2400" dirty="0" smtClean="0">
                <a:latin typeface="Cambria" pitchFamily="18" charset="0"/>
              </a:rPr>
              <a:t>рассуждений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20482" name="Picture 2" descr="https://im3-tub-ru.yandex.net/i?id=ba59dd9fd1d25aa7ad0c162d21a0a590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7222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501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Основные компоненты психологической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готовности к школе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000108"/>
            <a:ext cx="8643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Личностная готовность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к школе включает формирование у ребенка готовности к принятию новой социальной позиции школьника, имеющего круг важных обязанностей и прав, занимающего иное по сравнению с дошкольниками положение в обществе. Эта готовность выражается в отно­шении ребенка к школе, учителям и учебной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7181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Мотивационная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готовность.</a:t>
            </a:r>
            <a:r>
              <a:rPr lang="ru-RU" sz="2000" dirty="0" smtClean="0">
                <a:latin typeface="Cambria" pitchFamily="18" charset="0"/>
              </a:rPr>
              <a:t> Ребенок, готовый к школе, хочет учиться и потому, что у него уже есть потребность занять определенную позицию в обществе </a:t>
            </a:r>
            <a:r>
              <a:rPr lang="ru-RU" sz="2000" dirty="0" smtClean="0">
                <a:latin typeface="Cambria" pitchFamily="18" charset="0"/>
              </a:rPr>
              <a:t>людей </a:t>
            </a:r>
            <a:r>
              <a:rPr lang="ru-RU" sz="2000" dirty="0" smtClean="0">
                <a:latin typeface="Cambria" pitchFamily="18" charset="0"/>
              </a:rPr>
              <a:t>и потому, что у него есть </a:t>
            </a:r>
            <a:r>
              <a:rPr lang="ru-RU" sz="2000" dirty="0" smtClean="0">
                <a:latin typeface="Cambria" pitchFamily="18" charset="0"/>
              </a:rPr>
              <a:t>познавательная </a:t>
            </a:r>
            <a:r>
              <a:rPr lang="ru-RU" sz="2000" dirty="0" smtClean="0">
                <a:latin typeface="Cambria" pitchFamily="18" charset="0"/>
              </a:rPr>
              <a:t>потребность, которую он не может удовлетворить дома (познавательный мотив учения).</a:t>
            </a:r>
          </a:p>
          <a:p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2016-09-21T12:13:48Z</dcterms:created>
  <dcterms:modified xsi:type="dcterms:W3CDTF">2016-09-29T14:13:30Z</dcterms:modified>
</cp:coreProperties>
</file>