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90" r:id="rId2"/>
    <p:sldId id="291" r:id="rId3"/>
    <p:sldId id="268" r:id="rId4"/>
    <p:sldId id="294" r:id="rId5"/>
    <p:sldId id="308" r:id="rId6"/>
    <p:sldId id="309" r:id="rId7"/>
    <p:sldId id="311" r:id="rId8"/>
    <p:sldId id="313" r:id="rId9"/>
    <p:sldId id="314" r:id="rId10"/>
    <p:sldId id="312" r:id="rId11"/>
    <p:sldId id="315" r:id="rId12"/>
    <p:sldId id="298" r:id="rId13"/>
    <p:sldId id="259" r:id="rId14"/>
    <p:sldId id="260" r:id="rId15"/>
    <p:sldId id="303" r:id="rId16"/>
    <p:sldId id="304" r:id="rId17"/>
    <p:sldId id="305" r:id="rId18"/>
    <p:sldId id="299" r:id="rId19"/>
    <p:sldId id="300" r:id="rId20"/>
    <p:sldId id="302" r:id="rId21"/>
    <p:sldId id="301" r:id="rId22"/>
    <p:sldId id="276" r:id="rId23"/>
    <p:sldId id="278" r:id="rId24"/>
    <p:sldId id="267" r:id="rId25"/>
    <p:sldId id="288" r:id="rId26"/>
    <p:sldId id="296" r:id="rId27"/>
    <p:sldId id="306" r:id="rId28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FF66"/>
    <a:srgbClr val="33CC33"/>
    <a:srgbClr val="006600"/>
    <a:srgbClr val="FFE3B9"/>
    <a:srgbClr val="FFC46D"/>
    <a:srgbClr val="FFFFFF"/>
    <a:srgbClr val="CC3300"/>
    <a:srgbClr val="FFD79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 horzBarState="maximized">
    <p:restoredLeft sz="24602" autoAdjust="0"/>
    <p:restoredTop sz="94673" autoAdjust="0"/>
  </p:normalViewPr>
  <p:slideViewPr>
    <p:cSldViewPr>
      <p:cViewPr>
        <p:scale>
          <a:sx n="75" d="100"/>
          <a:sy n="75" d="100"/>
        </p:scale>
        <p:origin x="-2251" y="-365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75" d="100"/>
        <a:sy n="75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_____Microsoft_Excel1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ru-RU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lineChart>
        <c:grouping val="standar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Столбец1</c:v>
                </c:pt>
              </c:strCache>
            </c:strRef>
          </c:tx>
          <c:spPr>
            <a:ln>
              <a:solidFill>
                <a:srgbClr val="C00000"/>
              </a:solidFill>
            </a:ln>
          </c:spPr>
          <c:marker>
            <c:symbol val="none"/>
          </c:marker>
          <c:cat>
            <c:numRef>
              <c:f>Лист1!$A$2:$A$12</c:f>
              <c:numCache>
                <c:formatCode>General</c:formatCode>
                <c:ptCount val="11"/>
                <c:pt idx="0">
                  <c:v>-5</c:v>
                </c:pt>
                <c:pt idx="1">
                  <c:v>-4</c:v>
                </c:pt>
                <c:pt idx="2">
                  <c:v>-3</c:v>
                </c:pt>
                <c:pt idx="3">
                  <c:v>-2</c:v>
                </c:pt>
                <c:pt idx="4">
                  <c:v>-1</c:v>
                </c:pt>
                <c:pt idx="5">
                  <c:v>0</c:v>
                </c:pt>
                <c:pt idx="6">
                  <c:v>1</c:v>
                </c:pt>
                <c:pt idx="7">
                  <c:v>2</c:v>
                </c:pt>
                <c:pt idx="8">
                  <c:v>3</c:v>
                </c:pt>
                <c:pt idx="9">
                  <c:v>4</c:v>
                </c:pt>
                <c:pt idx="10">
                  <c:v>5</c:v>
                </c:pt>
              </c:numCache>
            </c:numRef>
          </c:cat>
          <c:val>
            <c:numRef>
              <c:f>Лист1!$B$2:$B$12</c:f>
              <c:numCache>
                <c:formatCode>General</c:formatCode>
                <c:ptCount val="11"/>
                <c:pt idx="0">
                  <c:v>49</c:v>
                </c:pt>
                <c:pt idx="1">
                  <c:v>30</c:v>
                </c:pt>
                <c:pt idx="2">
                  <c:v>15</c:v>
                </c:pt>
                <c:pt idx="3">
                  <c:v>4</c:v>
                </c:pt>
                <c:pt idx="4">
                  <c:v>-3</c:v>
                </c:pt>
                <c:pt idx="5">
                  <c:v>-6</c:v>
                </c:pt>
                <c:pt idx="6">
                  <c:v>-5</c:v>
                </c:pt>
                <c:pt idx="7">
                  <c:v>0</c:v>
                </c:pt>
                <c:pt idx="8">
                  <c:v>9</c:v>
                </c:pt>
                <c:pt idx="9">
                  <c:v>22</c:v>
                </c:pt>
                <c:pt idx="10">
                  <c:v>39</c:v>
                </c:pt>
              </c:numCache>
            </c:numRef>
          </c: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168448000"/>
        <c:axId val="168449536"/>
      </c:lineChart>
      <c:catAx>
        <c:axId val="168448000"/>
        <c:scaling>
          <c:orientation val="minMax"/>
        </c:scaling>
        <c:delete val="0"/>
        <c:axPos val="b"/>
        <c:majorGridlines>
          <c:spPr>
            <a:ln>
              <a:solidFill>
                <a:schemeClr val="bg2"/>
              </a:solidFill>
            </a:ln>
          </c:spPr>
        </c:majorGridlines>
        <c:minorGridlines>
          <c:spPr>
            <a:ln>
              <a:solidFill>
                <a:schemeClr val="bg2"/>
              </a:solidFill>
            </a:ln>
          </c:spPr>
        </c:minorGridlines>
        <c:numFmt formatCode="General" sourceLinked="1"/>
        <c:majorTickMark val="cross"/>
        <c:minorTickMark val="none"/>
        <c:tickLblPos val="nextTo"/>
        <c:spPr>
          <a:ln w="25404">
            <a:solidFill>
              <a:schemeClr val="tx1"/>
            </a:solidFill>
            <a:tailEnd type="triangle" w="lg" len="lg"/>
          </a:ln>
        </c:spPr>
        <c:crossAx val="168449536"/>
        <c:crossesAt val="0"/>
        <c:auto val="0"/>
        <c:lblAlgn val="ctr"/>
        <c:lblOffset val="100"/>
        <c:tickLblSkip val="2"/>
        <c:tickMarkSkip val="1"/>
        <c:noMultiLvlLbl val="0"/>
      </c:catAx>
      <c:valAx>
        <c:axId val="168449536"/>
        <c:scaling>
          <c:orientation val="minMax"/>
          <c:max val="7"/>
          <c:min val="-6"/>
        </c:scaling>
        <c:delete val="0"/>
        <c:axPos val="l"/>
        <c:majorGridlines>
          <c:spPr>
            <a:ln>
              <a:solidFill>
                <a:srgbClr val="000000"/>
              </a:solidFill>
            </a:ln>
          </c:spPr>
        </c:majorGridlines>
        <c:minorGridlines>
          <c:spPr>
            <a:ln>
              <a:solidFill>
                <a:schemeClr val="tx1"/>
              </a:solidFill>
            </a:ln>
          </c:spPr>
        </c:minorGridlines>
        <c:numFmt formatCode="General" sourceLinked="1"/>
        <c:majorTickMark val="out"/>
        <c:minorTickMark val="none"/>
        <c:tickLblPos val="nextTo"/>
        <c:spPr>
          <a:ln w="25404">
            <a:solidFill>
              <a:schemeClr val="tx1"/>
            </a:solidFill>
            <a:tailEnd type="triangle" w="lg" len="lg"/>
          </a:ln>
        </c:spPr>
        <c:txPr>
          <a:bodyPr rot="0" vert="horz" anchor="b" anchorCtr="1"/>
          <a:lstStyle/>
          <a:p>
            <a:pPr>
              <a:defRPr/>
            </a:pPr>
            <a:endParaRPr lang="ru-RU"/>
          </a:p>
        </c:txPr>
        <c:crossAx val="168448000"/>
        <c:crosses val="autoZero"/>
        <c:crossBetween val="midCat"/>
        <c:majorUnit val="3"/>
        <c:minorUnit val="1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ru-RU"/>
    </a:p>
  </c:txPr>
  <c:externalData r:id="rId1">
    <c:autoUpdate val="0"/>
  </c:externalData>
</c:chartSpace>
</file>

<file path=ppt/drawings/_rels/vmlDrawing1.vml.rels><?xml version="1.0" encoding="UTF-8" standalone="yes"?>
<Relationships xmlns="http://schemas.openxmlformats.org/package/2006/relationships"><Relationship Id="rId3" Type="http://schemas.openxmlformats.org/officeDocument/2006/relationships/image" Target="../media/image7.wmf"/><Relationship Id="rId7" Type="http://schemas.openxmlformats.org/officeDocument/2006/relationships/image" Target="../media/image11.wmf"/><Relationship Id="rId2" Type="http://schemas.openxmlformats.org/officeDocument/2006/relationships/image" Target="../media/image6.wmf"/><Relationship Id="rId1" Type="http://schemas.openxmlformats.org/officeDocument/2006/relationships/image" Target="../media/image5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10.vml.rels><?xml version="1.0" encoding="UTF-8" standalone="yes"?>
<Relationships xmlns="http://schemas.openxmlformats.org/package/2006/relationships"><Relationship Id="rId1" Type="http://schemas.openxmlformats.org/officeDocument/2006/relationships/image" Target="../media/image63.wmf"/></Relationships>
</file>

<file path=ppt/drawings/_rels/vmlDrawing11.vml.rels><?xml version="1.0" encoding="UTF-8" standalone="yes"?>
<Relationships xmlns="http://schemas.openxmlformats.org/package/2006/relationships"><Relationship Id="rId3" Type="http://schemas.openxmlformats.org/officeDocument/2006/relationships/image" Target="../media/image66.wmf"/><Relationship Id="rId2" Type="http://schemas.openxmlformats.org/officeDocument/2006/relationships/image" Target="../media/image65.wmf"/><Relationship Id="rId1" Type="http://schemas.openxmlformats.org/officeDocument/2006/relationships/image" Target="../media/image64.wmf"/><Relationship Id="rId4" Type="http://schemas.openxmlformats.org/officeDocument/2006/relationships/image" Target="../media/image67.wmf"/></Relationships>
</file>

<file path=ppt/drawings/_rels/vmlDrawing12.vml.rels><?xml version="1.0" encoding="UTF-8" standalone="yes"?>
<Relationships xmlns="http://schemas.openxmlformats.org/package/2006/relationships"><Relationship Id="rId2" Type="http://schemas.openxmlformats.org/officeDocument/2006/relationships/image" Target="../media/image69.wmf"/><Relationship Id="rId1" Type="http://schemas.openxmlformats.org/officeDocument/2006/relationships/image" Target="../media/image68.wmf"/></Relationships>
</file>

<file path=ppt/drawings/_rels/vmlDrawing13.vml.rels><?xml version="1.0" encoding="UTF-8" standalone="yes"?>
<Relationships xmlns="http://schemas.openxmlformats.org/package/2006/relationships"><Relationship Id="rId2" Type="http://schemas.openxmlformats.org/officeDocument/2006/relationships/image" Target="../media/image70.wmf"/><Relationship Id="rId1" Type="http://schemas.openxmlformats.org/officeDocument/2006/relationships/image" Target="../media/image69.wmf"/></Relationships>
</file>

<file path=ppt/drawings/_rels/vmlDrawing14.vml.rels><?xml version="1.0" encoding="UTF-8" standalone="yes"?>
<Relationships xmlns="http://schemas.openxmlformats.org/package/2006/relationships"><Relationship Id="rId3" Type="http://schemas.openxmlformats.org/officeDocument/2006/relationships/image" Target="../media/image73.wmf"/><Relationship Id="rId7" Type="http://schemas.openxmlformats.org/officeDocument/2006/relationships/image" Target="../media/image70.wmf"/><Relationship Id="rId2" Type="http://schemas.openxmlformats.org/officeDocument/2006/relationships/image" Target="../media/image72.wmf"/><Relationship Id="rId1" Type="http://schemas.openxmlformats.org/officeDocument/2006/relationships/image" Target="../media/image71.wmf"/><Relationship Id="rId6" Type="http://schemas.openxmlformats.org/officeDocument/2006/relationships/image" Target="../media/image76.wmf"/><Relationship Id="rId5" Type="http://schemas.openxmlformats.org/officeDocument/2006/relationships/image" Target="../media/image75.wmf"/><Relationship Id="rId4" Type="http://schemas.openxmlformats.org/officeDocument/2006/relationships/image" Target="../media/image74.wmf"/></Relationships>
</file>

<file path=ppt/drawings/_rels/vmlDrawing15.vml.rels><?xml version="1.0" encoding="UTF-8" standalone="yes"?>
<Relationships xmlns="http://schemas.openxmlformats.org/package/2006/relationships"><Relationship Id="rId3" Type="http://schemas.openxmlformats.org/officeDocument/2006/relationships/image" Target="../media/image80.wmf"/><Relationship Id="rId2" Type="http://schemas.openxmlformats.org/officeDocument/2006/relationships/image" Target="../media/image79.wmf"/><Relationship Id="rId1" Type="http://schemas.openxmlformats.org/officeDocument/2006/relationships/image" Target="../media/image78.wmf"/><Relationship Id="rId6" Type="http://schemas.openxmlformats.org/officeDocument/2006/relationships/image" Target="../media/image83.wmf"/><Relationship Id="rId5" Type="http://schemas.openxmlformats.org/officeDocument/2006/relationships/image" Target="../media/image82.wmf"/><Relationship Id="rId4" Type="http://schemas.openxmlformats.org/officeDocument/2006/relationships/image" Target="../media/image81.wmf"/></Relationships>
</file>

<file path=ppt/drawings/_rels/vmlDrawing16.vml.rels><?xml version="1.0" encoding="UTF-8" standalone="yes"?>
<Relationships xmlns="http://schemas.openxmlformats.org/package/2006/relationships"><Relationship Id="rId1" Type="http://schemas.openxmlformats.org/officeDocument/2006/relationships/image" Target="../media/image84.wmf"/></Relationships>
</file>

<file path=ppt/drawings/_rels/vmlDrawing17.vml.rels><?xml version="1.0" encoding="UTF-8" standalone="yes"?>
<Relationships xmlns="http://schemas.openxmlformats.org/package/2006/relationships"><Relationship Id="rId3" Type="http://schemas.openxmlformats.org/officeDocument/2006/relationships/image" Target="../media/image87.wmf"/><Relationship Id="rId2" Type="http://schemas.openxmlformats.org/officeDocument/2006/relationships/image" Target="../media/image86.wmf"/><Relationship Id="rId1" Type="http://schemas.openxmlformats.org/officeDocument/2006/relationships/image" Target="../media/image85.wmf"/></Relationships>
</file>

<file path=ppt/drawings/_rels/vmlDrawing18.vml.rels><?xml version="1.0" encoding="UTF-8" standalone="yes"?>
<Relationships xmlns="http://schemas.openxmlformats.org/package/2006/relationships"><Relationship Id="rId3" Type="http://schemas.openxmlformats.org/officeDocument/2006/relationships/image" Target="../media/image90.wmf"/><Relationship Id="rId2" Type="http://schemas.openxmlformats.org/officeDocument/2006/relationships/image" Target="../media/image89.wmf"/><Relationship Id="rId1" Type="http://schemas.openxmlformats.org/officeDocument/2006/relationships/image" Target="../media/image88.wmf"/><Relationship Id="rId5" Type="http://schemas.openxmlformats.org/officeDocument/2006/relationships/image" Target="../media/image92.wmf"/><Relationship Id="rId4" Type="http://schemas.openxmlformats.org/officeDocument/2006/relationships/image" Target="../media/image91.wmf"/></Relationships>
</file>

<file path=ppt/drawings/_rels/vmlDrawing19.vml.rels><?xml version="1.0" encoding="UTF-8" standalone="yes"?>
<Relationships xmlns="http://schemas.openxmlformats.org/package/2006/relationships"><Relationship Id="rId8" Type="http://schemas.openxmlformats.org/officeDocument/2006/relationships/image" Target="../media/image100.wmf"/><Relationship Id="rId3" Type="http://schemas.openxmlformats.org/officeDocument/2006/relationships/image" Target="../media/image95.wmf"/><Relationship Id="rId7" Type="http://schemas.openxmlformats.org/officeDocument/2006/relationships/image" Target="../media/image99.wmf"/><Relationship Id="rId12" Type="http://schemas.openxmlformats.org/officeDocument/2006/relationships/image" Target="../media/image104.wmf"/><Relationship Id="rId2" Type="http://schemas.openxmlformats.org/officeDocument/2006/relationships/image" Target="../media/image94.wmf"/><Relationship Id="rId1" Type="http://schemas.openxmlformats.org/officeDocument/2006/relationships/image" Target="../media/image93.wmf"/><Relationship Id="rId6" Type="http://schemas.openxmlformats.org/officeDocument/2006/relationships/image" Target="../media/image98.wmf"/><Relationship Id="rId11" Type="http://schemas.openxmlformats.org/officeDocument/2006/relationships/image" Target="../media/image103.wmf"/><Relationship Id="rId5" Type="http://schemas.openxmlformats.org/officeDocument/2006/relationships/image" Target="../media/image97.wmf"/><Relationship Id="rId10" Type="http://schemas.openxmlformats.org/officeDocument/2006/relationships/image" Target="../media/image102.wmf"/><Relationship Id="rId4" Type="http://schemas.openxmlformats.org/officeDocument/2006/relationships/image" Target="../media/image96.wmf"/><Relationship Id="rId9" Type="http://schemas.openxmlformats.org/officeDocument/2006/relationships/image" Target="../media/image10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14.wmf"/><Relationship Id="rId7" Type="http://schemas.openxmlformats.org/officeDocument/2006/relationships/image" Target="../media/image18.wmf"/><Relationship Id="rId2" Type="http://schemas.openxmlformats.org/officeDocument/2006/relationships/image" Target="../media/image13.wmf"/><Relationship Id="rId1" Type="http://schemas.openxmlformats.org/officeDocument/2006/relationships/image" Target="../media/image12.wmf"/><Relationship Id="rId6" Type="http://schemas.openxmlformats.org/officeDocument/2006/relationships/image" Target="../media/image17.wmf"/><Relationship Id="rId5" Type="http://schemas.openxmlformats.org/officeDocument/2006/relationships/image" Target="../media/image16.wmf"/><Relationship Id="rId4" Type="http://schemas.openxmlformats.org/officeDocument/2006/relationships/image" Target="../media/image15.wmf"/></Relationships>
</file>

<file path=ppt/drawings/_rels/vmlDrawing20.vml.rels><?xml version="1.0" encoding="UTF-8" standalone="yes"?>
<Relationships xmlns="http://schemas.openxmlformats.org/package/2006/relationships"><Relationship Id="rId8" Type="http://schemas.openxmlformats.org/officeDocument/2006/relationships/image" Target="../media/image112.wmf"/><Relationship Id="rId3" Type="http://schemas.openxmlformats.org/officeDocument/2006/relationships/image" Target="../media/image107.wmf"/><Relationship Id="rId7" Type="http://schemas.openxmlformats.org/officeDocument/2006/relationships/image" Target="../media/image111.wmf"/><Relationship Id="rId2" Type="http://schemas.openxmlformats.org/officeDocument/2006/relationships/image" Target="../media/image106.wmf"/><Relationship Id="rId1" Type="http://schemas.openxmlformats.org/officeDocument/2006/relationships/image" Target="../media/image105.wmf"/><Relationship Id="rId6" Type="http://schemas.openxmlformats.org/officeDocument/2006/relationships/image" Target="../media/image110.wmf"/><Relationship Id="rId5" Type="http://schemas.openxmlformats.org/officeDocument/2006/relationships/image" Target="../media/image109.wmf"/><Relationship Id="rId4" Type="http://schemas.openxmlformats.org/officeDocument/2006/relationships/image" Target="../media/image108.wmf"/><Relationship Id="rId9" Type="http://schemas.openxmlformats.org/officeDocument/2006/relationships/image" Target="../media/image11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21.wmf"/><Relationship Id="rId7" Type="http://schemas.openxmlformats.org/officeDocument/2006/relationships/image" Target="../media/image25.wmf"/><Relationship Id="rId2" Type="http://schemas.openxmlformats.org/officeDocument/2006/relationships/image" Target="../media/image20.wmf"/><Relationship Id="rId1" Type="http://schemas.openxmlformats.org/officeDocument/2006/relationships/image" Target="../media/image19.wmf"/><Relationship Id="rId6" Type="http://schemas.openxmlformats.org/officeDocument/2006/relationships/image" Target="../media/image24.wmf"/><Relationship Id="rId5" Type="http://schemas.openxmlformats.org/officeDocument/2006/relationships/image" Target="../media/image23.wmf"/><Relationship Id="rId4" Type="http://schemas.openxmlformats.org/officeDocument/2006/relationships/image" Target="../media/image22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/Relationships>
</file>

<file path=ppt/drawings/_rels/vmlDrawing5.vml.rels><?xml version="1.0" encoding="UTF-8" standalone="yes"?>
<Relationships xmlns="http://schemas.openxmlformats.org/package/2006/relationships"><Relationship Id="rId2" Type="http://schemas.openxmlformats.org/officeDocument/2006/relationships/image" Target="../media/image30.wmf"/><Relationship Id="rId1" Type="http://schemas.openxmlformats.org/officeDocument/2006/relationships/image" Target="../media/image29.wmf"/></Relationships>
</file>

<file path=ppt/drawings/_rels/vmlDrawing6.vml.rels><?xml version="1.0" encoding="UTF-8" standalone="yes"?>
<Relationships xmlns="http://schemas.openxmlformats.org/package/2006/relationships"><Relationship Id="rId8" Type="http://schemas.openxmlformats.org/officeDocument/2006/relationships/image" Target="../media/image38.wmf"/><Relationship Id="rId3" Type="http://schemas.openxmlformats.org/officeDocument/2006/relationships/image" Target="../media/image33.wmf"/><Relationship Id="rId7" Type="http://schemas.openxmlformats.org/officeDocument/2006/relationships/image" Target="../media/image37.wmf"/><Relationship Id="rId2" Type="http://schemas.openxmlformats.org/officeDocument/2006/relationships/image" Target="../media/image32.wmf"/><Relationship Id="rId1" Type="http://schemas.openxmlformats.org/officeDocument/2006/relationships/image" Target="../media/image31.wmf"/><Relationship Id="rId6" Type="http://schemas.openxmlformats.org/officeDocument/2006/relationships/image" Target="../media/image36.wmf"/><Relationship Id="rId5" Type="http://schemas.openxmlformats.org/officeDocument/2006/relationships/image" Target="../media/image35.wmf"/><Relationship Id="rId4" Type="http://schemas.openxmlformats.org/officeDocument/2006/relationships/image" Target="../media/image34.wmf"/></Relationships>
</file>

<file path=ppt/drawings/_rels/vmlDrawing7.vml.rels><?xml version="1.0" encoding="UTF-8" standalone="yes"?>
<Relationships xmlns="http://schemas.openxmlformats.org/package/2006/relationships"><Relationship Id="rId8" Type="http://schemas.openxmlformats.org/officeDocument/2006/relationships/image" Target="../media/image46.wmf"/><Relationship Id="rId3" Type="http://schemas.openxmlformats.org/officeDocument/2006/relationships/image" Target="../media/image41.wmf"/><Relationship Id="rId7" Type="http://schemas.openxmlformats.org/officeDocument/2006/relationships/image" Target="../media/image45.wmf"/><Relationship Id="rId2" Type="http://schemas.openxmlformats.org/officeDocument/2006/relationships/image" Target="../media/image40.wmf"/><Relationship Id="rId1" Type="http://schemas.openxmlformats.org/officeDocument/2006/relationships/image" Target="../media/image39.wmf"/><Relationship Id="rId6" Type="http://schemas.openxmlformats.org/officeDocument/2006/relationships/image" Target="../media/image44.wmf"/><Relationship Id="rId5" Type="http://schemas.openxmlformats.org/officeDocument/2006/relationships/image" Target="../media/image43.wmf"/><Relationship Id="rId4" Type="http://schemas.openxmlformats.org/officeDocument/2006/relationships/image" Target="../media/image42.wmf"/><Relationship Id="rId9" Type="http://schemas.openxmlformats.org/officeDocument/2006/relationships/image" Target="../media/image47.wmf"/></Relationships>
</file>

<file path=ppt/drawings/_rels/vmlDrawing8.vml.rels><?xml version="1.0" encoding="UTF-8" standalone="yes"?>
<Relationships xmlns="http://schemas.openxmlformats.org/package/2006/relationships"><Relationship Id="rId3" Type="http://schemas.openxmlformats.org/officeDocument/2006/relationships/image" Target="../media/image50.wmf"/><Relationship Id="rId2" Type="http://schemas.openxmlformats.org/officeDocument/2006/relationships/image" Target="../media/image49.wmf"/><Relationship Id="rId1" Type="http://schemas.openxmlformats.org/officeDocument/2006/relationships/image" Target="../media/image48.wmf"/><Relationship Id="rId5" Type="http://schemas.openxmlformats.org/officeDocument/2006/relationships/image" Target="../media/image52.wmf"/><Relationship Id="rId4" Type="http://schemas.openxmlformats.org/officeDocument/2006/relationships/image" Target="../media/image51.wmf"/></Relationships>
</file>

<file path=ppt/drawings/_rels/vmlDrawing9.vml.rels><?xml version="1.0" encoding="UTF-8" standalone="yes"?>
<Relationships xmlns="http://schemas.openxmlformats.org/package/2006/relationships"><Relationship Id="rId8" Type="http://schemas.openxmlformats.org/officeDocument/2006/relationships/image" Target="../media/image60.wmf"/><Relationship Id="rId3" Type="http://schemas.openxmlformats.org/officeDocument/2006/relationships/image" Target="../media/image55.wmf"/><Relationship Id="rId7" Type="http://schemas.openxmlformats.org/officeDocument/2006/relationships/image" Target="../media/image59.wmf"/><Relationship Id="rId2" Type="http://schemas.openxmlformats.org/officeDocument/2006/relationships/image" Target="../media/image54.wmf"/><Relationship Id="rId1" Type="http://schemas.openxmlformats.org/officeDocument/2006/relationships/image" Target="../media/image53.wmf"/><Relationship Id="rId6" Type="http://schemas.openxmlformats.org/officeDocument/2006/relationships/image" Target="../media/image58.wmf"/><Relationship Id="rId5" Type="http://schemas.openxmlformats.org/officeDocument/2006/relationships/image" Target="../media/image57.wmf"/><Relationship Id="rId10" Type="http://schemas.openxmlformats.org/officeDocument/2006/relationships/image" Target="../media/image62.wmf"/><Relationship Id="rId4" Type="http://schemas.openxmlformats.org/officeDocument/2006/relationships/image" Target="../media/image56.wmf"/><Relationship Id="rId9" Type="http://schemas.openxmlformats.org/officeDocument/2006/relationships/image" Target="../media/image61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8B70663-1C67-42FA-BA5E-309F6032199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D2908E-CC60-454D-98B4-B2F8D0D3141E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1FEB11B-B406-43E7-BFEC-6F3879DB5C0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D1B8547-889C-4932-8627-8CC3E3142A1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C0B0B78-A7EB-4EA2-BFEF-2200C5EC35F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DE276C-F2F5-469B-8EDB-CD93E094499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944965A-C022-460B-AC6C-2013584E7E7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3BF264D-8F67-4CFF-83FC-9CBC4A9BF85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428E371-917F-4F1D-BB23-20A4BF558920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F6616-C710-4298-A324-5EC326443AC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F59551E-A7F6-42E3-A694-B982CB705ED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2150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>
                <a:latin typeface="Arial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>
                <a:latin typeface="Arial" charset="0"/>
              </a:defRPr>
            </a:lvl1pPr>
          </a:lstStyle>
          <a:p>
            <a:pPr>
              <a:defRPr/>
            </a:pPr>
            <a:fld id="{45421A8C-C480-4DA7-B130-58417B4DC0F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50.wmf"/><Relationship Id="rId3" Type="http://schemas.openxmlformats.org/officeDocument/2006/relationships/oleObject" Target="../embeddings/oleObject44.bin"/><Relationship Id="rId7" Type="http://schemas.openxmlformats.org/officeDocument/2006/relationships/oleObject" Target="../embeddings/oleObject46.bin"/><Relationship Id="rId12" Type="http://schemas.openxmlformats.org/officeDocument/2006/relationships/image" Target="../media/image52.wmf"/><Relationship Id="rId2" Type="http://schemas.openxmlformats.org/officeDocument/2006/relationships/slideLayout" Target="../slideLayouts/slideLayout5.xml"/><Relationship Id="rId1" Type="http://schemas.openxmlformats.org/officeDocument/2006/relationships/vmlDrawing" Target="../drawings/vmlDrawing8.vml"/><Relationship Id="rId6" Type="http://schemas.openxmlformats.org/officeDocument/2006/relationships/image" Target="../media/image49.wmf"/><Relationship Id="rId11" Type="http://schemas.openxmlformats.org/officeDocument/2006/relationships/oleObject" Target="../embeddings/oleObject48.bin"/><Relationship Id="rId5" Type="http://schemas.openxmlformats.org/officeDocument/2006/relationships/oleObject" Target="../embeddings/oleObject45.bin"/><Relationship Id="rId10" Type="http://schemas.openxmlformats.org/officeDocument/2006/relationships/image" Target="../media/image51.wmf"/><Relationship Id="rId4" Type="http://schemas.openxmlformats.org/officeDocument/2006/relationships/image" Target="../media/image48.wmf"/><Relationship Id="rId9" Type="http://schemas.openxmlformats.org/officeDocument/2006/relationships/oleObject" Target="../embeddings/oleObject47.bin"/></Relationships>
</file>

<file path=ppt/slides/_rels/slide11.xml.rels><?xml version="1.0" encoding="UTF-8" standalone="yes"?>
<Relationships xmlns="http://schemas.openxmlformats.org/package/2006/relationships"><Relationship Id="rId8" Type="http://schemas.openxmlformats.org/officeDocument/2006/relationships/image" Target="../media/image55.wmf"/><Relationship Id="rId13" Type="http://schemas.openxmlformats.org/officeDocument/2006/relationships/oleObject" Target="../embeddings/oleObject54.bin"/><Relationship Id="rId18" Type="http://schemas.openxmlformats.org/officeDocument/2006/relationships/image" Target="../media/image60.wmf"/><Relationship Id="rId3" Type="http://schemas.openxmlformats.org/officeDocument/2006/relationships/oleObject" Target="../embeddings/oleObject49.bin"/><Relationship Id="rId21" Type="http://schemas.openxmlformats.org/officeDocument/2006/relationships/oleObject" Target="../embeddings/oleObject58.bin"/><Relationship Id="rId7" Type="http://schemas.openxmlformats.org/officeDocument/2006/relationships/oleObject" Target="../embeddings/oleObject51.bin"/><Relationship Id="rId12" Type="http://schemas.openxmlformats.org/officeDocument/2006/relationships/image" Target="../media/image57.wmf"/><Relationship Id="rId17" Type="http://schemas.openxmlformats.org/officeDocument/2006/relationships/oleObject" Target="../embeddings/oleObject56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59.wmf"/><Relationship Id="rId20" Type="http://schemas.openxmlformats.org/officeDocument/2006/relationships/image" Target="../media/image61.wmf"/><Relationship Id="rId1" Type="http://schemas.openxmlformats.org/officeDocument/2006/relationships/vmlDrawing" Target="../drawings/vmlDrawing9.vml"/><Relationship Id="rId6" Type="http://schemas.openxmlformats.org/officeDocument/2006/relationships/image" Target="../media/image54.wmf"/><Relationship Id="rId11" Type="http://schemas.openxmlformats.org/officeDocument/2006/relationships/oleObject" Target="../embeddings/oleObject53.bin"/><Relationship Id="rId5" Type="http://schemas.openxmlformats.org/officeDocument/2006/relationships/oleObject" Target="../embeddings/oleObject50.bin"/><Relationship Id="rId15" Type="http://schemas.openxmlformats.org/officeDocument/2006/relationships/oleObject" Target="../embeddings/oleObject55.bin"/><Relationship Id="rId23" Type="http://schemas.openxmlformats.org/officeDocument/2006/relationships/image" Target="../media/image62.wmf"/><Relationship Id="rId10" Type="http://schemas.openxmlformats.org/officeDocument/2006/relationships/image" Target="../media/image56.wmf"/><Relationship Id="rId19" Type="http://schemas.openxmlformats.org/officeDocument/2006/relationships/oleObject" Target="../embeddings/oleObject57.bin"/><Relationship Id="rId4" Type="http://schemas.openxmlformats.org/officeDocument/2006/relationships/image" Target="../media/image53.wmf"/><Relationship Id="rId9" Type="http://schemas.openxmlformats.org/officeDocument/2006/relationships/oleObject" Target="../embeddings/oleObject52.bin"/><Relationship Id="rId14" Type="http://schemas.openxmlformats.org/officeDocument/2006/relationships/image" Target="../media/image58.wmf"/><Relationship Id="rId22" Type="http://schemas.openxmlformats.org/officeDocument/2006/relationships/oleObject" Target="../embeddings/oleObject59.bin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0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0.vml"/><Relationship Id="rId4" Type="http://schemas.openxmlformats.org/officeDocument/2006/relationships/image" Target="../media/image63.wmf"/></Relationships>
</file>

<file path=ppt/slides/_rels/slide14.xml.rels><?xml version="1.0" encoding="UTF-8" standalone="yes"?>
<Relationships xmlns="http://schemas.openxmlformats.org/package/2006/relationships"><Relationship Id="rId8" Type="http://schemas.openxmlformats.org/officeDocument/2006/relationships/image" Target="../media/image66.wmf"/><Relationship Id="rId3" Type="http://schemas.openxmlformats.org/officeDocument/2006/relationships/oleObject" Target="../embeddings/oleObject61.bin"/><Relationship Id="rId7" Type="http://schemas.openxmlformats.org/officeDocument/2006/relationships/oleObject" Target="../embeddings/oleObject63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1.vml"/><Relationship Id="rId6" Type="http://schemas.openxmlformats.org/officeDocument/2006/relationships/image" Target="../media/image65.wmf"/><Relationship Id="rId5" Type="http://schemas.openxmlformats.org/officeDocument/2006/relationships/oleObject" Target="../embeddings/oleObject62.bin"/><Relationship Id="rId10" Type="http://schemas.openxmlformats.org/officeDocument/2006/relationships/image" Target="../media/image67.wmf"/><Relationship Id="rId4" Type="http://schemas.openxmlformats.org/officeDocument/2006/relationships/image" Target="../media/image64.wmf"/><Relationship Id="rId9" Type="http://schemas.openxmlformats.org/officeDocument/2006/relationships/oleObject" Target="../embeddings/oleObject64.bin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2.vml"/><Relationship Id="rId6" Type="http://schemas.openxmlformats.org/officeDocument/2006/relationships/image" Target="../media/image69.wmf"/><Relationship Id="rId5" Type="http://schemas.openxmlformats.org/officeDocument/2006/relationships/oleObject" Target="../embeddings/oleObject66.bin"/><Relationship Id="rId4" Type="http://schemas.openxmlformats.org/officeDocument/2006/relationships/image" Target="../media/image68.wmf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7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3.vml"/><Relationship Id="rId6" Type="http://schemas.openxmlformats.org/officeDocument/2006/relationships/image" Target="../media/image70.wmf"/><Relationship Id="rId5" Type="http://schemas.openxmlformats.org/officeDocument/2006/relationships/oleObject" Target="../embeddings/oleObject68.bin"/><Relationship Id="rId4" Type="http://schemas.openxmlformats.org/officeDocument/2006/relationships/image" Target="../media/image69.wmf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73.wmf"/><Relationship Id="rId13" Type="http://schemas.openxmlformats.org/officeDocument/2006/relationships/oleObject" Target="../embeddings/oleObject74.bin"/><Relationship Id="rId3" Type="http://schemas.openxmlformats.org/officeDocument/2006/relationships/oleObject" Target="../embeddings/oleObject69.bin"/><Relationship Id="rId7" Type="http://schemas.openxmlformats.org/officeDocument/2006/relationships/oleObject" Target="../embeddings/oleObject71.bin"/><Relationship Id="rId12" Type="http://schemas.openxmlformats.org/officeDocument/2006/relationships/image" Target="../media/image75.wmf"/><Relationship Id="rId17" Type="http://schemas.openxmlformats.org/officeDocument/2006/relationships/image" Target="../media/image77.png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70.wmf"/><Relationship Id="rId1" Type="http://schemas.openxmlformats.org/officeDocument/2006/relationships/vmlDrawing" Target="../drawings/vmlDrawing14.vml"/><Relationship Id="rId6" Type="http://schemas.openxmlformats.org/officeDocument/2006/relationships/image" Target="../media/image72.wmf"/><Relationship Id="rId11" Type="http://schemas.openxmlformats.org/officeDocument/2006/relationships/oleObject" Target="../embeddings/oleObject73.bin"/><Relationship Id="rId5" Type="http://schemas.openxmlformats.org/officeDocument/2006/relationships/oleObject" Target="../embeddings/oleObject70.bin"/><Relationship Id="rId15" Type="http://schemas.openxmlformats.org/officeDocument/2006/relationships/oleObject" Target="../embeddings/oleObject75.bin"/><Relationship Id="rId10" Type="http://schemas.openxmlformats.org/officeDocument/2006/relationships/image" Target="../media/image74.wmf"/><Relationship Id="rId4" Type="http://schemas.openxmlformats.org/officeDocument/2006/relationships/image" Target="../media/image71.wmf"/><Relationship Id="rId9" Type="http://schemas.openxmlformats.org/officeDocument/2006/relationships/oleObject" Target="../embeddings/oleObject72.bin"/><Relationship Id="rId14" Type="http://schemas.openxmlformats.org/officeDocument/2006/relationships/image" Target="../media/image76.wmf"/></Relationships>
</file>

<file path=ppt/slides/_rels/slide18.xml.rels><?xml version="1.0" encoding="UTF-8" standalone="yes"?>
<Relationships xmlns="http://schemas.openxmlformats.org/package/2006/relationships"><Relationship Id="rId8" Type="http://schemas.openxmlformats.org/officeDocument/2006/relationships/image" Target="../media/image80.wmf"/><Relationship Id="rId13" Type="http://schemas.openxmlformats.org/officeDocument/2006/relationships/oleObject" Target="../embeddings/oleObject81.bin"/><Relationship Id="rId3" Type="http://schemas.openxmlformats.org/officeDocument/2006/relationships/oleObject" Target="../embeddings/oleObject76.bin"/><Relationship Id="rId7" Type="http://schemas.openxmlformats.org/officeDocument/2006/relationships/oleObject" Target="../embeddings/oleObject78.bin"/><Relationship Id="rId12" Type="http://schemas.openxmlformats.org/officeDocument/2006/relationships/image" Target="../media/image8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5.vml"/><Relationship Id="rId6" Type="http://schemas.openxmlformats.org/officeDocument/2006/relationships/image" Target="../media/image79.wmf"/><Relationship Id="rId11" Type="http://schemas.openxmlformats.org/officeDocument/2006/relationships/oleObject" Target="../embeddings/oleObject80.bin"/><Relationship Id="rId5" Type="http://schemas.openxmlformats.org/officeDocument/2006/relationships/oleObject" Target="../embeddings/oleObject77.bin"/><Relationship Id="rId10" Type="http://schemas.openxmlformats.org/officeDocument/2006/relationships/image" Target="../media/image81.wmf"/><Relationship Id="rId4" Type="http://schemas.openxmlformats.org/officeDocument/2006/relationships/image" Target="../media/image78.wmf"/><Relationship Id="rId9" Type="http://schemas.openxmlformats.org/officeDocument/2006/relationships/oleObject" Target="../embeddings/oleObject79.bin"/><Relationship Id="rId14" Type="http://schemas.openxmlformats.org/officeDocument/2006/relationships/image" Target="../media/image83.wmf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hyperlink" Target="http://www.alleng.ru/d_images/math/255_small.jpg" TargetMode="External"/><Relationship Id="rId3" Type="http://schemas.openxmlformats.org/officeDocument/2006/relationships/image" Target="../media/image1.jpeg"/><Relationship Id="rId7" Type="http://schemas.openxmlformats.org/officeDocument/2006/relationships/image" Target="../media/image3.jpeg"/><Relationship Id="rId2" Type="http://schemas.openxmlformats.org/officeDocument/2006/relationships/hyperlink" Target="http://i056.radikal.ru/0806/ff/5388a83affca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s52.radikal.ru/i136/0810/c7/ca82b8caceb9.jpg" TargetMode="External"/><Relationship Id="rId5" Type="http://schemas.openxmlformats.org/officeDocument/2006/relationships/image" Target="../media/image2.jpeg"/><Relationship Id="rId4" Type="http://schemas.openxmlformats.org/officeDocument/2006/relationships/hyperlink" Target="http://s48.radikal.ru/i121/0812/ec/27562708284a.jpg" TargetMode="External"/><Relationship Id="rId9" Type="http://schemas.openxmlformats.org/officeDocument/2006/relationships/image" Target="../media/image4.jpe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82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6.vml"/><Relationship Id="rId4" Type="http://schemas.openxmlformats.org/officeDocument/2006/relationships/image" Target="../media/image84.wmf"/></Relationships>
</file>

<file path=ppt/slides/_rels/slide21.xml.rels><?xml version="1.0" encoding="UTF-8" standalone="yes"?>
<Relationships xmlns="http://schemas.openxmlformats.org/package/2006/relationships"><Relationship Id="rId8" Type="http://schemas.openxmlformats.org/officeDocument/2006/relationships/image" Target="../media/image87.wmf"/><Relationship Id="rId3" Type="http://schemas.openxmlformats.org/officeDocument/2006/relationships/oleObject" Target="../embeddings/oleObject83.bin"/><Relationship Id="rId7" Type="http://schemas.openxmlformats.org/officeDocument/2006/relationships/oleObject" Target="../embeddings/oleObject85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7.vml"/><Relationship Id="rId6" Type="http://schemas.openxmlformats.org/officeDocument/2006/relationships/image" Target="../media/image86.wmf"/><Relationship Id="rId5" Type="http://schemas.openxmlformats.org/officeDocument/2006/relationships/oleObject" Target="../embeddings/oleObject84.bin"/><Relationship Id="rId4" Type="http://schemas.openxmlformats.org/officeDocument/2006/relationships/image" Target="../media/image85.wmf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8" Type="http://schemas.openxmlformats.org/officeDocument/2006/relationships/image" Target="../media/image90.wmf"/><Relationship Id="rId13" Type="http://schemas.openxmlformats.org/officeDocument/2006/relationships/oleObject" Target="../embeddings/oleObject91.bin"/><Relationship Id="rId3" Type="http://schemas.openxmlformats.org/officeDocument/2006/relationships/oleObject" Target="../embeddings/oleObject86.bin"/><Relationship Id="rId7" Type="http://schemas.openxmlformats.org/officeDocument/2006/relationships/oleObject" Target="../embeddings/oleObject88.bin"/><Relationship Id="rId12" Type="http://schemas.openxmlformats.org/officeDocument/2006/relationships/image" Target="../media/image92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8.vml"/><Relationship Id="rId6" Type="http://schemas.openxmlformats.org/officeDocument/2006/relationships/image" Target="../media/image89.wmf"/><Relationship Id="rId11" Type="http://schemas.openxmlformats.org/officeDocument/2006/relationships/oleObject" Target="../embeddings/oleObject90.bin"/><Relationship Id="rId5" Type="http://schemas.openxmlformats.org/officeDocument/2006/relationships/oleObject" Target="../embeddings/oleObject87.bin"/><Relationship Id="rId10" Type="http://schemas.openxmlformats.org/officeDocument/2006/relationships/image" Target="../media/image91.wmf"/><Relationship Id="rId4" Type="http://schemas.openxmlformats.org/officeDocument/2006/relationships/image" Target="../media/image88.wmf"/><Relationship Id="rId9" Type="http://schemas.openxmlformats.org/officeDocument/2006/relationships/oleObject" Target="../embeddings/oleObject89.bin"/></Relationships>
</file>

<file path=ppt/slides/_rels/slide24.xml.rels><?xml version="1.0" encoding="UTF-8" standalone="yes"?>
<Relationships xmlns="http://schemas.openxmlformats.org/package/2006/relationships"><Relationship Id="rId8" Type="http://schemas.openxmlformats.org/officeDocument/2006/relationships/image" Target="../media/image95.wmf"/><Relationship Id="rId13" Type="http://schemas.openxmlformats.org/officeDocument/2006/relationships/oleObject" Target="../embeddings/oleObject98.bin"/><Relationship Id="rId18" Type="http://schemas.openxmlformats.org/officeDocument/2006/relationships/image" Target="../media/image98.wmf"/><Relationship Id="rId26" Type="http://schemas.openxmlformats.org/officeDocument/2006/relationships/image" Target="../media/image102.wmf"/><Relationship Id="rId3" Type="http://schemas.openxmlformats.org/officeDocument/2006/relationships/oleObject" Target="../embeddings/oleObject92.bin"/><Relationship Id="rId21" Type="http://schemas.openxmlformats.org/officeDocument/2006/relationships/oleObject" Target="../embeddings/oleObject103.bin"/><Relationship Id="rId7" Type="http://schemas.openxmlformats.org/officeDocument/2006/relationships/oleObject" Target="../embeddings/oleObject94.bin"/><Relationship Id="rId12" Type="http://schemas.openxmlformats.org/officeDocument/2006/relationships/image" Target="../media/image96.wmf"/><Relationship Id="rId17" Type="http://schemas.openxmlformats.org/officeDocument/2006/relationships/oleObject" Target="../embeddings/oleObject101.bin"/><Relationship Id="rId25" Type="http://schemas.openxmlformats.org/officeDocument/2006/relationships/oleObject" Target="../embeddings/oleObject105.bin"/><Relationship Id="rId2" Type="http://schemas.openxmlformats.org/officeDocument/2006/relationships/slideLayout" Target="../slideLayouts/slideLayout7.xml"/><Relationship Id="rId16" Type="http://schemas.openxmlformats.org/officeDocument/2006/relationships/oleObject" Target="../embeddings/oleObject100.bin"/><Relationship Id="rId20" Type="http://schemas.openxmlformats.org/officeDocument/2006/relationships/image" Target="../media/image99.wmf"/><Relationship Id="rId29" Type="http://schemas.openxmlformats.org/officeDocument/2006/relationships/oleObject" Target="../embeddings/oleObject107.bin"/><Relationship Id="rId1" Type="http://schemas.openxmlformats.org/officeDocument/2006/relationships/vmlDrawing" Target="../drawings/vmlDrawing19.vml"/><Relationship Id="rId6" Type="http://schemas.openxmlformats.org/officeDocument/2006/relationships/image" Target="../media/image94.wmf"/><Relationship Id="rId11" Type="http://schemas.openxmlformats.org/officeDocument/2006/relationships/oleObject" Target="../embeddings/oleObject97.bin"/><Relationship Id="rId24" Type="http://schemas.openxmlformats.org/officeDocument/2006/relationships/image" Target="../media/image101.wmf"/><Relationship Id="rId5" Type="http://schemas.openxmlformats.org/officeDocument/2006/relationships/oleObject" Target="../embeddings/oleObject93.bin"/><Relationship Id="rId15" Type="http://schemas.openxmlformats.org/officeDocument/2006/relationships/image" Target="../media/image97.wmf"/><Relationship Id="rId23" Type="http://schemas.openxmlformats.org/officeDocument/2006/relationships/oleObject" Target="../embeddings/oleObject104.bin"/><Relationship Id="rId28" Type="http://schemas.openxmlformats.org/officeDocument/2006/relationships/image" Target="../media/image103.wmf"/><Relationship Id="rId10" Type="http://schemas.openxmlformats.org/officeDocument/2006/relationships/oleObject" Target="../embeddings/oleObject96.bin"/><Relationship Id="rId19" Type="http://schemas.openxmlformats.org/officeDocument/2006/relationships/oleObject" Target="../embeddings/oleObject102.bin"/><Relationship Id="rId31" Type="http://schemas.openxmlformats.org/officeDocument/2006/relationships/oleObject" Target="../embeddings/oleObject108.bin"/><Relationship Id="rId4" Type="http://schemas.openxmlformats.org/officeDocument/2006/relationships/image" Target="../media/image93.wmf"/><Relationship Id="rId9" Type="http://schemas.openxmlformats.org/officeDocument/2006/relationships/oleObject" Target="../embeddings/oleObject95.bin"/><Relationship Id="rId14" Type="http://schemas.openxmlformats.org/officeDocument/2006/relationships/oleObject" Target="../embeddings/oleObject99.bin"/><Relationship Id="rId22" Type="http://schemas.openxmlformats.org/officeDocument/2006/relationships/image" Target="../media/image100.wmf"/><Relationship Id="rId27" Type="http://schemas.openxmlformats.org/officeDocument/2006/relationships/oleObject" Target="../embeddings/oleObject106.bin"/><Relationship Id="rId30" Type="http://schemas.openxmlformats.org/officeDocument/2006/relationships/image" Target="../media/image104.wmf"/></Relationships>
</file>

<file path=ppt/slides/_rels/slide25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7.wmf"/><Relationship Id="rId13" Type="http://schemas.openxmlformats.org/officeDocument/2006/relationships/oleObject" Target="../embeddings/oleObject114.bin"/><Relationship Id="rId18" Type="http://schemas.openxmlformats.org/officeDocument/2006/relationships/image" Target="../media/image112.wmf"/><Relationship Id="rId3" Type="http://schemas.openxmlformats.org/officeDocument/2006/relationships/oleObject" Target="../embeddings/oleObject109.bin"/><Relationship Id="rId21" Type="http://schemas.openxmlformats.org/officeDocument/2006/relationships/oleObject" Target="../embeddings/oleObject118.bin"/><Relationship Id="rId7" Type="http://schemas.openxmlformats.org/officeDocument/2006/relationships/oleObject" Target="../embeddings/oleObject111.bin"/><Relationship Id="rId12" Type="http://schemas.openxmlformats.org/officeDocument/2006/relationships/image" Target="../media/image109.wmf"/><Relationship Id="rId17" Type="http://schemas.openxmlformats.org/officeDocument/2006/relationships/oleObject" Target="../embeddings/oleObject116.bin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1.wmf"/><Relationship Id="rId20" Type="http://schemas.openxmlformats.org/officeDocument/2006/relationships/image" Target="../media/image113.wmf"/><Relationship Id="rId1" Type="http://schemas.openxmlformats.org/officeDocument/2006/relationships/vmlDrawing" Target="../drawings/vmlDrawing20.vml"/><Relationship Id="rId6" Type="http://schemas.openxmlformats.org/officeDocument/2006/relationships/image" Target="../media/image106.wmf"/><Relationship Id="rId11" Type="http://schemas.openxmlformats.org/officeDocument/2006/relationships/oleObject" Target="../embeddings/oleObject113.bin"/><Relationship Id="rId24" Type="http://schemas.openxmlformats.org/officeDocument/2006/relationships/oleObject" Target="../embeddings/oleObject121.bin"/><Relationship Id="rId5" Type="http://schemas.openxmlformats.org/officeDocument/2006/relationships/oleObject" Target="../embeddings/oleObject110.bin"/><Relationship Id="rId15" Type="http://schemas.openxmlformats.org/officeDocument/2006/relationships/oleObject" Target="../embeddings/oleObject115.bin"/><Relationship Id="rId23" Type="http://schemas.openxmlformats.org/officeDocument/2006/relationships/oleObject" Target="../embeddings/oleObject120.bin"/><Relationship Id="rId10" Type="http://schemas.openxmlformats.org/officeDocument/2006/relationships/image" Target="../media/image108.wmf"/><Relationship Id="rId19" Type="http://schemas.openxmlformats.org/officeDocument/2006/relationships/oleObject" Target="../embeddings/oleObject117.bin"/><Relationship Id="rId4" Type="http://schemas.openxmlformats.org/officeDocument/2006/relationships/image" Target="../media/image105.wmf"/><Relationship Id="rId9" Type="http://schemas.openxmlformats.org/officeDocument/2006/relationships/oleObject" Target="../embeddings/oleObject112.bin"/><Relationship Id="rId14" Type="http://schemas.openxmlformats.org/officeDocument/2006/relationships/image" Target="../media/image110.wmf"/><Relationship Id="rId22" Type="http://schemas.openxmlformats.org/officeDocument/2006/relationships/oleObject" Target="../embeddings/oleObject119.bin"/></Relationships>
</file>

<file path=ppt/slides/_rels/slide26.xml.rels><?xml version="1.0" encoding="UTF-8" standalone="yes"?>
<Relationships xmlns="http://schemas.openxmlformats.org/package/2006/relationships"><Relationship Id="rId8" Type="http://schemas.openxmlformats.org/officeDocument/2006/relationships/hyperlink" Target="http://libr-34.ucoz.ru/Pages/BOOK.gif" TargetMode="External"/><Relationship Id="rId3" Type="http://schemas.openxmlformats.org/officeDocument/2006/relationships/image" Target="../media/image114.jpeg"/><Relationship Id="rId7" Type="http://schemas.openxmlformats.org/officeDocument/2006/relationships/image" Target="../media/image116.jpeg"/><Relationship Id="rId2" Type="http://schemas.openxmlformats.org/officeDocument/2006/relationships/hyperlink" Target="http://www.ozon.ru/multimedia/books_covers/zavadachsparametrami99mkiu.jpg" TargetMode="External"/><Relationship Id="rId1" Type="http://schemas.openxmlformats.org/officeDocument/2006/relationships/slideLayout" Target="../slideLayouts/slideLayout2.xml"/><Relationship Id="rId6" Type="http://schemas.openxmlformats.org/officeDocument/2006/relationships/hyperlink" Target="http://www.libex.ru/dimg/dbc5.jpg" TargetMode="External"/><Relationship Id="rId5" Type="http://schemas.openxmlformats.org/officeDocument/2006/relationships/image" Target="../media/image115.png"/><Relationship Id="rId4" Type="http://schemas.openxmlformats.org/officeDocument/2006/relationships/hyperlink" Target="http://www.booka.ru/images/books/2292/229282/big.gif" TargetMode="External"/><Relationship Id="rId9" Type="http://schemas.openxmlformats.org/officeDocument/2006/relationships/image" Target="../media/image117.jpeg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wmf"/><Relationship Id="rId13" Type="http://schemas.openxmlformats.org/officeDocument/2006/relationships/oleObject" Target="../embeddings/oleObject6.bin"/><Relationship Id="rId3" Type="http://schemas.openxmlformats.org/officeDocument/2006/relationships/oleObject" Target="../embeddings/oleObject1.bin"/><Relationship Id="rId7" Type="http://schemas.openxmlformats.org/officeDocument/2006/relationships/oleObject" Target="../embeddings/oleObject3.bin"/><Relationship Id="rId12" Type="http://schemas.openxmlformats.org/officeDocument/2006/relationships/image" Target="../media/image9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1.wmf"/><Relationship Id="rId1" Type="http://schemas.openxmlformats.org/officeDocument/2006/relationships/vmlDrawing" Target="../drawings/vmlDrawing1.vml"/><Relationship Id="rId6" Type="http://schemas.openxmlformats.org/officeDocument/2006/relationships/image" Target="../media/image6.wmf"/><Relationship Id="rId11" Type="http://schemas.openxmlformats.org/officeDocument/2006/relationships/oleObject" Target="../embeddings/oleObject5.bin"/><Relationship Id="rId5" Type="http://schemas.openxmlformats.org/officeDocument/2006/relationships/oleObject" Target="../embeddings/oleObject2.bin"/><Relationship Id="rId15" Type="http://schemas.openxmlformats.org/officeDocument/2006/relationships/oleObject" Target="../embeddings/oleObject7.bin"/><Relationship Id="rId10" Type="http://schemas.openxmlformats.org/officeDocument/2006/relationships/image" Target="../media/image8.wmf"/><Relationship Id="rId4" Type="http://schemas.openxmlformats.org/officeDocument/2006/relationships/image" Target="../media/image5.wmf"/><Relationship Id="rId9" Type="http://schemas.openxmlformats.org/officeDocument/2006/relationships/oleObject" Target="../embeddings/oleObject4.bin"/><Relationship Id="rId14" Type="http://schemas.openxmlformats.org/officeDocument/2006/relationships/image" Target="../media/image10.wmf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wmf"/><Relationship Id="rId13" Type="http://schemas.openxmlformats.org/officeDocument/2006/relationships/oleObject" Target="../embeddings/oleObject13.bin"/><Relationship Id="rId3" Type="http://schemas.openxmlformats.org/officeDocument/2006/relationships/oleObject" Target="../embeddings/oleObject8.bin"/><Relationship Id="rId7" Type="http://schemas.openxmlformats.org/officeDocument/2006/relationships/oleObject" Target="../embeddings/oleObject10.bin"/><Relationship Id="rId12" Type="http://schemas.openxmlformats.org/officeDocument/2006/relationships/image" Target="../media/image16.wmf"/><Relationship Id="rId2" Type="http://schemas.openxmlformats.org/officeDocument/2006/relationships/slideLayout" Target="../slideLayouts/slideLayout7.xml"/><Relationship Id="rId16" Type="http://schemas.openxmlformats.org/officeDocument/2006/relationships/image" Target="../media/image18.wmf"/><Relationship Id="rId1" Type="http://schemas.openxmlformats.org/officeDocument/2006/relationships/vmlDrawing" Target="../drawings/vmlDrawing2.vml"/><Relationship Id="rId6" Type="http://schemas.openxmlformats.org/officeDocument/2006/relationships/image" Target="../media/image13.wmf"/><Relationship Id="rId11" Type="http://schemas.openxmlformats.org/officeDocument/2006/relationships/oleObject" Target="../embeddings/oleObject12.bin"/><Relationship Id="rId5" Type="http://schemas.openxmlformats.org/officeDocument/2006/relationships/oleObject" Target="../embeddings/oleObject9.bin"/><Relationship Id="rId15" Type="http://schemas.openxmlformats.org/officeDocument/2006/relationships/oleObject" Target="../embeddings/oleObject14.bin"/><Relationship Id="rId10" Type="http://schemas.openxmlformats.org/officeDocument/2006/relationships/image" Target="../media/image15.wmf"/><Relationship Id="rId4" Type="http://schemas.openxmlformats.org/officeDocument/2006/relationships/image" Target="../media/image12.wmf"/><Relationship Id="rId9" Type="http://schemas.openxmlformats.org/officeDocument/2006/relationships/oleObject" Target="../embeddings/oleObject11.bin"/><Relationship Id="rId14" Type="http://schemas.openxmlformats.org/officeDocument/2006/relationships/image" Target="../media/image17.wmf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21.wmf"/><Relationship Id="rId13" Type="http://schemas.openxmlformats.org/officeDocument/2006/relationships/oleObject" Target="../embeddings/oleObject20.bin"/><Relationship Id="rId3" Type="http://schemas.openxmlformats.org/officeDocument/2006/relationships/oleObject" Target="../embeddings/oleObject15.bin"/><Relationship Id="rId7" Type="http://schemas.openxmlformats.org/officeDocument/2006/relationships/oleObject" Target="../embeddings/oleObject17.bin"/><Relationship Id="rId12" Type="http://schemas.openxmlformats.org/officeDocument/2006/relationships/image" Target="../media/image23.wmf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25.wmf"/><Relationship Id="rId1" Type="http://schemas.openxmlformats.org/officeDocument/2006/relationships/vmlDrawing" Target="../drawings/vmlDrawing3.vml"/><Relationship Id="rId6" Type="http://schemas.openxmlformats.org/officeDocument/2006/relationships/image" Target="../media/image20.wmf"/><Relationship Id="rId11" Type="http://schemas.openxmlformats.org/officeDocument/2006/relationships/oleObject" Target="../embeddings/oleObject19.bin"/><Relationship Id="rId5" Type="http://schemas.openxmlformats.org/officeDocument/2006/relationships/oleObject" Target="../embeddings/oleObject16.bin"/><Relationship Id="rId15" Type="http://schemas.openxmlformats.org/officeDocument/2006/relationships/oleObject" Target="../embeddings/oleObject21.bin"/><Relationship Id="rId10" Type="http://schemas.openxmlformats.org/officeDocument/2006/relationships/image" Target="../media/image22.wmf"/><Relationship Id="rId4" Type="http://schemas.openxmlformats.org/officeDocument/2006/relationships/image" Target="../media/image19.wmf"/><Relationship Id="rId9" Type="http://schemas.openxmlformats.org/officeDocument/2006/relationships/oleObject" Target="../embeddings/oleObject18.bin"/><Relationship Id="rId14" Type="http://schemas.openxmlformats.org/officeDocument/2006/relationships/image" Target="../media/image24.wmf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2.bin"/><Relationship Id="rId7" Type="http://schemas.openxmlformats.org/officeDocument/2006/relationships/oleObject" Target="../embeddings/oleObject24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3.bin"/><Relationship Id="rId4" Type="http://schemas.openxmlformats.org/officeDocument/2006/relationships/image" Target="../media/image26.wmf"/><Relationship Id="rId9" Type="http://schemas.openxmlformats.org/officeDocument/2006/relationships/chart" Target="../charts/char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5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5.vml"/><Relationship Id="rId6" Type="http://schemas.openxmlformats.org/officeDocument/2006/relationships/image" Target="../media/image30.wmf"/><Relationship Id="rId5" Type="http://schemas.openxmlformats.org/officeDocument/2006/relationships/oleObject" Target="../embeddings/oleObject26.bin"/><Relationship Id="rId4" Type="http://schemas.openxmlformats.org/officeDocument/2006/relationships/image" Target="../media/image29.wmf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33.wmf"/><Relationship Id="rId13" Type="http://schemas.openxmlformats.org/officeDocument/2006/relationships/oleObject" Target="../embeddings/oleObject32.bin"/><Relationship Id="rId18" Type="http://schemas.openxmlformats.org/officeDocument/2006/relationships/image" Target="../media/image38.wmf"/><Relationship Id="rId3" Type="http://schemas.openxmlformats.org/officeDocument/2006/relationships/oleObject" Target="../embeddings/oleObject27.bin"/><Relationship Id="rId7" Type="http://schemas.openxmlformats.org/officeDocument/2006/relationships/oleObject" Target="../embeddings/oleObject29.bin"/><Relationship Id="rId12" Type="http://schemas.openxmlformats.org/officeDocument/2006/relationships/image" Target="../media/image35.wmf"/><Relationship Id="rId17" Type="http://schemas.openxmlformats.org/officeDocument/2006/relationships/oleObject" Target="../embeddings/oleObject34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7.wmf"/><Relationship Id="rId1" Type="http://schemas.openxmlformats.org/officeDocument/2006/relationships/vmlDrawing" Target="../drawings/vmlDrawing6.vml"/><Relationship Id="rId6" Type="http://schemas.openxmlformats.org/officeDocument/2006/relationships/image" Target="../media/image32.wmf"/><Relationship Id="rId11" Type="http://schemas.openxmlformats.org/officeDocument/2006/relationships/oleObject" Target="../embeddings/oleObject31.bin"/><Relationship Id="rId5" Type="http://schemas.openxmlformats.org/officeDocument/2006/relationships/oleObject" Target="../embeddings/oleObject28.bin"/><Relationship Id="rId15" Type="http://schemas.openxmlformats.org/officeDocument/2006/relationships/oleObject" Target="../embeddings/oleObject33.bin"/><Relationship Id="rId10" Type="http://schemas.openxmlformats.org/officeDocument/2006/relationships/image" Target="../media/image34.wmf"/><Relationship Id="rId4" Type="http://schemas.openxmlformats.org/officeDocument/2006/relationships/image" Target="../media/image31.wmf"/><Relationship Id="rId9" Type="http://schemas.openxmlformats.org/officeDocument/2006/relationships/oleObject" Target="../embeddings/oleObject30.bin"/><Relationship Id="rId14" Type="http://schemas.openxmlformats.org/officeDocument/2006/relationships/image" Target="../media/image36.wmf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13" Type="http://schemas.openxmlformats.org/officeDocument/2006/relationships/oleObject" Target="../embeddings/oleObject40.bin"/><Relationship Id="rId18" Type="http://schemas.openxmlformats.org/officeDocument/2006/relationships/image" Target="../media/image46.wmf"/><Relationship Id="rId3" Type="http://schemas.openxmlformats.org/officeDocument/2006/relationships/oleObject" Target="../embeddings/oleObject35.bin"/><Relationship Id="rId7" Type="http://schemas.openxmlformats.org/officeDocument/2006/relationships/oleObject" Target="../embeddings/oleObject37.bin"/><Relationship Id="rId12" Type="http://schemas.openxmlformats.org/officeDocument/2006/relationships/image" Target="../media/image43.wmf"/><Relationship Id="rId17" Type="http://schemas.openxmlformats.org/officeDocument/2006/relationships/oleObject" Target="../embeddings/oleObject42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45.wmf"/><Relationship Id="rId20" Type="http://schemas.openxmlformats.org/officeDocument/2006/relationships/image" Target="../media/image47.wmf"/><Relationship Id="rId1" Type="http://schemas.openxmlformats.org/officeDocument/2006/relationships/vmlDrawing" Target="../drawings/vmlDrawing7.vml"/><Relationship Id="rId6" Type="http://schemas.openxmlformats.org/officeDocument/2006/relationships/image" Target="../media/image40.wmf"/><Relationship Id="rId11" Type="http://schemas.openxmlformats.org/officeDocument/2006/relationships/oleObject" Target="../embeddings/oleObject39.bin"/><Relationship Id="rId5" Type="http://schemas.openxmlformats.org/officeDocument/2006/relationships/oleObject" Target="../embeddings/oleObject36.bin"/><Relationship Id="rId15" Type="http://schemas.openxmlformats.org/officeDocument/2006/relationships/oleObject" Target="../embeddings/oleObject41.bin"/><Relationship Id="rId10" Type="http://schemas.openxmlformats.org/officeDocument/2006/relationships/image" Target="../media/image42.wmf"/><Relationship Id="rId19" Type="http://schemas.openxmlformats.org/officeDocument/2006/relationships/oleObject" Target="../embeddings/oleObject43.bin"/><Relationship Id="rId4" Type="http://schemas.openxmlformats.org/officeDocument/2006/relationships/image" Target="../media/image39.wmf"/><Relationship Id="rId9" Type="http://schemas.openxmlformats.org/officeDocument/2006/relationships/oleObject" Target="../embeddings/oleObject38.bin"/><Relationship Id="rId14" Type="http://schemas.openxmlformats.org/officeDocument/2006/relationships/image" Target="../media/image4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32" name="Rectangle 8"/>
          <p:cNvSpPr>
            <a:spLocks noChangeArrowheads="1"/>
          </p:cNvSpPr>
          <p:nvPr/>
        </p:nvSpPr>
        <p:spPr bwMode="auto">
          <a:xfrm>
            <a:off x="500063" y="428625"/>
            <a:ext cx="8280400" cy="6119813"/>
          </a:xfrm>
          <a:prstGeom prst="rect">
            <a:avLst/>
          </a:prstGeom>
          <a:gradFill rotWithShape="1">
            <a:gsLst>
              <a:gs pos="0">
                <a:srgbClr val="FFE3B9"/>
              </a:gs>
              <a:gs pos="50000">
                <a:schemeClr val="bg1"/>
              </a:gs>
              <a:gs pos="100000">
                <a:srgbClr val="FFE3B9"/>
              </a:gs>
            </a:gsLst>
            <a:lin ang="5400000" scaled="1"/>
          </a:gradFill>
          <a:ln w="76200" cmpd="tri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sz="200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469900" y="1316038"/>
            <a:ext cx="8278813" cy="1470025"/>
          </a:xfrm>
        </p:spPr>
        <p:txBody>
          <a:bodyPr/>
          <a:lstStyle/>
          <a:p>
            <a:pPr eaLnBrk="1" hangingPunct="1"/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sz="32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Р</a:t>
            </a:r>
            <a:r>
              <a:rPr lang="ru-RU" sz="3600" b="1" smtClean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ешение  задач с параметром  </a:t>
            </a:r>
          </a:p>
        </p:txBody>
      </p:sp>
      <p:sp>
        <p:nvSpPr>
          <p:cNvPr id="103429" name="Text Box 5"/>
          <p:cNvSpPr txBox="1">
            <a:spLocks noChangeArrowheads="1"/>
          </p:cNvSpPr>
          <p:nvPr/>
        </p:nvSpPr>
        <p:spPr bwMode="auto">
          <a:xfrm>
            <a:off x="1042988" y="5157788"/>
            <a:ext cx="727392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  <a:defRPr/>
            </a:pPr>
            <a:endParaRPr lang="ru-RU" sz="2400" b="1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2533" name="Text Box 6"/>
          <p:cNvSpPr txBox="1">
            <a:spLocks noChangeArrowheads="1"/>
          </p:cNvSpPr>
          <p:nvPr/>
        </p:nvSpPr>
        <p:spPr bwMode="auto">
          <a:xfrm>
            <a:off x="1403350" y="3571875"/>
            <a:ext cx="6840538" cy="16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подборка заданий для подготовки к ЕГЭ по математике (С5)</a:t>
            </a:r>
          </a:p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Занятие математического кружка</a:t>
            </a:r>
          </a:p>
        </p:txBody>
      </p:sp>
      <p:sp>
        <p:nvSpPr>
          <p:cNvPr id="22534" name="Подзаголовок 6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ru-RU" smtClean="0"/>
          </a:p>
        </p:txBody>
      </p:sp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285750" y="5676900"/>
            <a:ext cx="8240713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algn="ctr">
              <a:spcBef>
                <a:spcPct val="20000"/>
              </a:spcBef>
              <a:defRPr/>
            </a:pPr>
            <a:r>
              <a:rPr lang="ru-RU" sz="2400" b="1" kern="0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Учитель: </a:t>
            </a:r>
            <a:r>
              <a:rPr lang="ru-RU" sz="2400" b="1" kern="0" dirty="0" smtClean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  <a:cs typeface="Times New Roman" pitchFamily="18" charset="0"/>
              </a:rPr>
              <a:t>Левина Ю.М.</a:t>
            </a:r>
            <a:endParaRPr lang="ru-RU" sz="2400" b="1" kern="0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9" name="Содержимое 7"/>
          <p:cNvSpPr>
            <a:spLocks noGrp="1"/>
          </p:cNvSpPr>
          <p:nvPr>
            <p:ph sz="half" idx="2"/>
          </p:nvPr>
        </p:nvSpPr>
        <p:spPr>
          <a:xfrm>
            <a:off x="457200" y="2049463"/>
            <a:ext cx="8329613" cy="395128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mtClean="0"/>
              <a:t>Заменим неравенства равносильными им системами</a:t>
            </a:r>
          </a:p>
        </p:txBody>
      </p:sp>
      <p:graphicFrame>
        <p:nvGraphicFramePr>
          <p:cNvPr id="8194" name="Object 3"/>
          <p:cNvGraphicFramePr>
            <a:graphicFrameLocks noChangeAspect="1"/>
          </p:cNvGraphicFramePr>
          <p:nvPr/>
        </p:nvGraphicFramePr>
        <p:xfrm>
          <a:off x="1571625" y="1260475"/>
          <a:ext cx="1360488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3" imgW="660240" imgH="393480" progId="Equation.3">
                  <p:embed/>
                </p:oleObj>
              </mc:Choice>
              <mc:Fallback>
                <p:oleObj name="Equation" r:id="rId3" imgW="660240" imgH="3934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71625" y="1260475"/>
                        <a:ext cx="1360488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5" name="Object 5"/>
          <p:cNvGraphicFramePr>
            <a:graphicFrameLocks noChangeAspect="1"/>
          </p:cNvGraphicFramePr>
          <p:nvPr/>
        </p:nvGraphicFramePr>
        <p:xfrm>
          <a:off x="5357813" y="1254125"/>
          <a:ext cx="2379662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5" imgW="1155600" imgH="431640" progId="Equation.3">
                  <p:embed/>
                </p:oleObj>
              </mc:Choice>
              <mc:Fallback>
                <p:oleObj name="Equation" r:id="rId5" imgW="1155600" imgH="43164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357813" y="1254125"/>
                        <a:ext cx="2379662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6" name="Object 6"/>
          <p:cNvGraphicFramePr>
            <a:graphicFrameLocks noChangeAspect="1"/>
          </p:cNvGraphicFramePr>
          <p:nvPr/>
        </p:nvGraphicFramePr>
        <p:xfrm>
          <a:off x="1074738" y="2500313"/>
          <a:ext cx="2354262" cy="172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7" imgW="1143000" imgH="838080" progId="Equation.3">
                  <p:embed/>
                </p:oleObj>
              </mc:Choice>
              <mc:Fallback>
                <p:oleObj name="Equation" r:id="rId7" imgW="1143000" imgH="8380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074738" y="2500313"/>
                        <a:ext cx="2354262" cy="172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7" name="Object 7"/>
          <p:cNvGraphicFramePr>
            <a:graphicFrameLocks noChangeAspect="1"/>
          </p:cNvGraphicFramePr>
          <p:nvPr/>
        </p:nvGraphicFramePr>
        <p:xfrm>
          <a:off x="4786313" y="2468563"/>
          <a:ext cx="4105275" cy="2352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9" imgW="1993680" imgH="1143000" progId="Equation.3">
                  <p:embed/>
                </p:oleObj>
              </mc:Choice>
              <mc:Fallback>
                <p:oleObj name="Equation" r:id="rId9" imgW="1993680" imgH="11430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2468563"/>
                        <a:ext cx="4105275" cy="2352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198" name="Object 8"/>
          <p:cNvGraphicFramePr>
            <a:graphicFrameLocks noChangeAspect="1"/>
          </p:cNvGraphicFramePr>
          <p:nvPr/>
        </p:nvGraphicFramePr>
        <p:xfrm>
          <a:off x="6215063" y="4746625"/>
          <a:ext cx="1228725" cy="1254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3" name="Equation" r:id="rId11" imgW="596880" imgH="609480" progId="Equation.3">
                  <p:embed/>
                </p:oleObj>
              </mc:Choice>
              <mc:Fallback>
                <p:oleObj name="Equation" r:id="rId11" imgW="596880" imgH="60948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215063" y="4746625"/>
                        <a:ext cx="1228725" cy="12541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29" name="Заголовок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500063" y="1643063"/>
            <a:ext cx="8229600" cy="4525962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endParaRPr lang="ru-RU" sz="2000" dirty="0" smtClean="0"/>
          </a:p>
          <a:p>
            <a:pPr eaLnBrk="1" hangingPunct="1">
              <a:buFontTx/>
              <a:buNone/>
              <a:defRPr/>
            </a:pPr>
            <a:endParaRPr lang="ru-RU" sz="2000" dirty="0" smtClean="0"/>
          </a:p>
          <a:p>
            <a:pPr eaLnBrk="1" hangingPunct="1">
              <a:buFontTx/>
              <a:buNone/>
              <a:defRPr/>
            </a:pPr>
            <a:endParaRPr lang="ru-RU" sz="2000" dirty="0" smtClean="0"/>
          </a:p>
          <a:p>
            <a:pPr eaLnBrk="1" hangingPunct="1">
              <a:buFontTx/>
              <a:buNone/>
              <a:defRPr/>
            </a:pPr>
            <a:endParaRPr lang="ru-RU" sz="2000" dirty="0" smtClean="0"/>
          </a:p>
          <a:p>
            <a:pPr eaLnBrk="1" hangingPunct="1">
              <a:buFontTx/>
              <a:buNone/>
              <a:defRPr/>
            </a:pPr>
            <a:r>
              <a:rPr lang="ru-RU" sz="2000" dirty="0" smtClean="0"/>
              <a:t>2) Если </a:t>
            </a:r>
            <a:r>
              <a:rPr lang="ru-RU" sz="2000" i="1" dirty="0" smtClean="0"/>
              <a:t>а</a:t>
            </a:r>
            <a:r>
              <a:rPr lang="ru-RU" sz="2000" dirty="0" smtClean="0"/>
              <a:t>=1, то</a:t>
            </a:r>
          </a:p>
          <a:p>
            <a:pPr eaLnBrk="1" hangingPunct="1">
              <a:buFontTx/>
              <a:buNone/>
              <a:defRPr/>
            </a:pPr>
            <a:endParaRPr lang="ru-RU" sz="2000" dirty="0" smtClean="0"/>
          </a:p>
          <a:p>
            <a:pPr eaLnBrk="1" hangingPunct="1">
              <a:buFontTx/>
              <a:buNone/>
              <a:defRPr/>
            </a:pPr>
            <a:endParaRPr lang="ru-RU" sz="2000" dirty="0" smtClean="0"/>
          </a:p>
          <a:p>
            <a:pPr marL="457200" indent="-457200" eaLnBrk="1" hangingPunct="1">
              <a:buFontTx/>
              <a:buAutoNum type="arabicParenR" startAt="3"/>
              <a:defRPr/>
            </a:pPr>
            <a:r>
              <a:rPr lang="ru-RU" sz="2000" dirty="0" smtClean="0"/>
              <a:t>Если </a:t>
            </a:r>
            <a:r>
              <a:rPr lang="en-US" sz="2000" i="1" dirty="0" smtClean="0"/>
              <a:t>a&gt;1</a:t>
            </a:r>
            <a:endParaRPr lang="ru-RU" sz="2000" i="1" dirty="0" smtClean="0"/>
          </a:p>
          <a:p>
            <a:pPr marL="457200" indent="-457200" eaLnBrk="1" hangingPunct="1">
              <a:buFontTx/>
              <a:buNone/>
              <a:defRPr/>
            </a:pPr>
            <a:endParaRPr lang="ru-RU" sz="2000" i="1" dirty="0" smtClean="0"/>
          </a:p>
          <a:p>
            <a:pPr marL="457200" indent="-457200" eaLnBrk="1" hangingPunct="1">
              <a:buFontTx/>
              <a:buNone/>
              <a:defRPr/>
            </a:pPr>
            <a:r>
              <a:rPr lang="ru-RU" sz="2000" i="1" dirty="0" smtClean="0"/>
              <a:t>                                       </a:t>
            </a:r>
            <a:r>
              <a:rPr lang="ru-RU" sz="2000" dirty="0" smtClean="0"/>
              <a:t>- не может содержаться целиком в </a:t>
            </a:r>
            <a:r>
              <a:rPr lang="en-US" sz="2000" dirty="0" smtClean="0"/>
              <a:t>[-10; -3]</a:t>
            </a:r>
          </a:p>
          <a:p>
            <a:pPr marL="457200" indent="-457200" eaLnBrk="1" hangingPunct="1">
              <a:buFontTx/>
              <a:buNone/>
              <a:defRPr/>
            </a:pPr>
            <a:endParaRPr lang="en-US" sz="2000" i="1" dirty="0" smtClean="0"/>
          </a:p>
          <a:p>
            <a:pPr marL="457200" indent="-457200" eaLnBrk="1" hangingPunct="1">
              <a:buFontTx/>
              <a:buNone/>
              <a:defRPr/>
            </a:pPr>
            <a:endParaRPr lang="en-US" sz="2000" i="1" dirty="0" smtClean="0"/>
          </a:p>
          <a:p>
            <a:pPr marL="457200" indent="-457200" eaLnBrk="1" hangingPunct="1">
              <a:buFontTx/>
              <a:buNone/>
              <a:defRPr/>
            </a:pPr>
            <a:r>
              <a:rPr lang="ru-RU" sz="2000" b="1" dirty="0" smtClean="0"/>
              <a:t>Ответ: </a:t>
            </a:r>
            <a:endParaRPr lang="ru-RU" sz="2000" b="1" dirty="0"/>
          </a:p>
        </p:txBody>
      </p:sp>
      <p:graphicFrame>
        <p:nvGraphicFramePr>
          <p:cNvPr id="9218" name="Object 2"/>
          <p:cNvGraphicFramePr>
            <a:graphicFrameLocks noChangeAspect="1"/>
          </p:cNvGraphicFramePr>
          <p:nvPr/>
        </p:nvGraphicFramePr>
        <p:xfrm>
          <a:off x="500063" y="142875"/>
          <a:ext cx="1228725" cy="2928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29" name="Equation" r:id="rId3" imgW="596880" imgH="1422360" progId="Equation.3">
                  <p:embed/>
                </p:oleObj>
              </mc:Choice>
              <mc:Fallback>
                <p:oleObj name="Equation" r:id="rId3" imgW="596880" imgH="14223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3" y="142875"/>
                        <a:ext cx="1228725" cy="2928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19" name="Object 3"/>
          <p:cNvGraphicFramePr>
            <a:graphicFrameLocks noChangeAspect="1"/>
          </p:cNvGraphicFramePr>
          <p:nvPr/>
        </p:nvGraphicFramePr>
        <p:xfrm>
          <a:off x="1857375" y="571500"/>
          <a:ext cx="1331913" cy="1725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0" name="Equation" r:id="rId5" imgW="647640" imgH="838080" progId="Equation.3">
                  <p:embed/>
                </p:oleObj>
              </mc:Choice>
              <mc:Fallback>
                <p:oleObj name="Equation" r:id="rId5" imgW="647640" imgH="8380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57375" y="571500"/>
                        <a:ext cx="1331913" cy="17256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0" name="Object 5"/>
          <p:cNvGraphicFramePr>
            <a:graphicFrameLocks noChangeAspect="1"/>
          </p:cNvGraphicFramePr>
          <p:nvPr/>
        </p:nvGraphicFramePr>
        <p:xfrm>
          <a:off x="3765550" y="1000125"/>
          <a:ext cx="1306513" cy="8112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1" name="Equation" r:id="rId7" imgW="634680" imgH="393480" progId="Equation.3">
                  <p:embed/>
                </p:oleObj>
              </mc:Choice>
              <mc:Fallback>
                <p:oleObj name="Equation" r:id="rId7" imgW="634680" imgH="39348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65550" y="1000125"/>
                        <a:ext cx="1306513" cy="8112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4" name="Object 6"/>
          <p:cNvGraphicFramePr>
            <a:graphicFrameLocks noChangeAspect="1"/>
          </p:cNvGraphicFramePr>
          <p:nvPr/>
        </p:nvGraphicFramePr>
        <p:xfrm>
          <a:off x="2551113" y="2900363"/>
          <a:ext cx="3949700" cy="814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2" name="Equation" r:id="rId9" imgW="1917360" imgH="393480" progId="Equation.3">
                  <p:embed/>
                </p:oleObj>
              </mc:Choice>
              <mc:Fallback>
                <p:oleObj name="Equation" r:id="rId9" imgW="1917360" imgH="39348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1113" y="2900363"/>
                        <a:ext cx="3949700" cy="814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5" name="Object 7"/>
          <p:cNvGraphicFramePr>
            <a:graphicFrameLocks noChangeAspect="1"/>
          </p:cNvGraphicFramePr>
          <p:nvPr/>
        </p:nvGraphicFramePr>
        <p:xfrm>
          <a:off x="2093913" y="3714750"/>
          <a:ext cx="2406650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3" name="Equation" r:id="rId11" imgW="1168200" imgH="177480" progId="Equation.3">
                  <p:embed/>
                </p:oleObj>
              </mc:Choice>
              <mc:Fallback>
                <p:oleObj name="Equation" r:id="rId11" imgW="1168200" imgH="17748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093913" y="3714750"/>
                        <a:ext cx="2406650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3" name="Object 8"/>
          <p:cNvGraphicFramePr>
            <a:graphicFrameLocks noChangeAspect="1"/>
          </p:cNvGraphicFramePr>
          <p:nvPr/>
        </p:nvGraphicFramePr>
        <p:xfrm>
          <a:off x="4111625" y="4092575"/>
          <a:ext cx="236538" cy="447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4" name="Equation" r:id="rId13" imgW="114120" imgH="215640" progId="Equation.3">
                  <p:embed/>
                </p:oleObj>
              </mc:Choice>
              <mc:Fallback>
                <p:oleObj name="Equation" r:id="rId13" imgW="114120" imgH="215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25" y="4092575"/>
                        <a:ext cx="236538" cy="447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7" name="Object 9"/>
          <p:cNvGraphicFramePr>
            <a:graphicFrameLocks noChangeAspect="1"/>
          </p:cNvGraphicFramePr>
          <p:nvPr/>
        </p:nvGraphicFramePr>
        <p:xfrm>
          <a:off x="5429250" y="3714750"/>
          <a:ext cx="2486025" cy="420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5" name="Equation" r:id="rId15" imgW="1206360" imgH="203040" progId="Equation.3">
                  <p:embed/>
                </p:oleObj>
              </mc:Choice>
              <mc:Fallback>
                <p:oleObj name="Equation" r:id="rId15" imgW="1206360" imgH="2030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3714750"/>
                        <a:ext cx="2486025" cy="420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8" name="Object 10"/>
          <p:cNvGraphicFramePr>
            <a:graphicFrameLocks noChangeAspect="1"/>
          </p:cNvGraphicFramePr>
          <p:nvPr/>
        </p:nvGraphicFramePr>
        <p:xfrm>
          <a:off x="2390775" y="4000500"/>
          <a:ext cx="4681538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6" name="Equation" r:id="rId17" imgW="2273040" imgH="431640" progId="Equation.3">
                  <p:embed/>
                </p:oleObj>
              </mc:Choice>
              <mc:Fallback>
                <p:oleObj name="Equation" r:id="rId17" imgW="2273040" imgH="4316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90775" y="4000500"/>
                        <a:ext cx="4681538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299" name="Object 11"/>
          <p:cNvGraphicFramePr>
            <a:graphicFrameLocks noChangeAspect="1"/>
          </p:cNvGraphicFramePr>
          <p:nvPr/>
        </p:nvGraphicFramePr>
        <p:xfrm>
          <a:off x="714375" y="4786313"/>
          <a:ext cx="2589213" cy="892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7" name="Equation" r:id="rId19" imgW="1257120" imgH="431640" progId="Equation.3">
                  <p:embed/>
                </p:oleObj>
              </mc:Choice>
              <mc:Fallback>
                <p:oleObj name="Equation" r:id="rId19" imgW="1257120" imgH="4316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4786313"/>
                        <a:ext cx="2589213" cy="892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0301" name="Object 13"/>
          <p:cNvGraphicFramePr>
            <a:graphicFrameLocks noChangeAspect="1"/>
          </p:cNvGraphicFramePr>
          <p:nvPr/>
        </p:nvGraphicFramePr>
        <p:xfrm>
          <a:off x="1643063" y="5786438"/>
          <a:ext cx="130651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8" name="Equation" r:id="rId21" imgW="634680" imgH="393480" progId="Equation.3">
                  <p:embed/>
                </p:oleObj>
              </mc:Choice>
              <mc:Fallback>
                <p:oleObj name="Equation" r:id="rId21" imgW="634680" imgH="3934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43063" y="5786438"/>
                        <a:ext cx="1306512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228" name="Object 14"/>
          <p:cNvGraphicFramePr>
            <a:graphicFrameLocks noChangeAspect="1"/>
          </p:cNvGraphicFramePr>
          <p:nvPr/>
        </p:nvGraphicFramePr>
        <p:xfrm>
          <a:off x="3806825" y="1928813"/>
          <a:ext cx="4337050" cy="14144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9239" name="Equation" r:id="rId22" imgW="2108160" imgH="685800" progId="Equation.3">
                  <p:embed/>
                </p:oleObj>
              </mc:Choice>
              <mc:Fallback>
                <p:oleObj name="Equation" r:id="rId22" imgW="2108160" imgH="68580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3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06825" y="1928813"/>
                        <a:ext cx="4337050" cy="14144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3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724" name="Rectangle 12"/>
          <p:cNvSpPr>
            <a:spLocks noChangeArrowheads="1"/>
          </p:cNvSpPr>
          <p:nvPr/>
        </p:nvSpPr>
        <p:spPr bwMode="auto">
          <a:xfrm>
            <a:off x="468313" y="403225"/>
            <a:ext cx="8424862" cy="6121400"/>
          </a:xfrm>
          <a:prstGeom prst="rect">
            <a:avLst/>
          </a:prstGeom>
          <a:gradFill rotWithShape="1">
            <a:gsLst>
              <a:gs pos="0">
                <a:srgbClr val="FFD79B"/>
              </a:gs>
              <a:gs pos="50000">
                <a:schemeClr val="bg1"/>
              </a:gs>
              <a:gs pos="100000">
                <a:srgbClr val="FFD79B"/>
              </a:gs>
            </a:gsLst>
            <a:lin ang="7800000" scaled="0"/>
          </a:gradFill>
          <a:ln w="76200" cmpd="tri">
            <a:solidFill>
              <a:srgbClr val="CC33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/>
          </a:p>
        </p:txBody>
      </p:sp>
      <p:sp>
        <p:nvSpPr>
          <p:cNvPr id="115714" name="AutoShape 2"/>
          <p:cNvSpPr>
            <a:spLocks noChangeArrowheads="1"/>
          </p:cNvSpPr>
          <p:nvPr/>
        </p:nvSpPr>
        <p:spPr bwMode="auto">
          <a:xfrm flipH="1">
            <a:off x="7885113" y="3355975"/>
            <a:ext cx="501650" cy="1512888"/>
          </a:xfrm>
          <a:prstGeom prst="curvedRightArrow">
            <a:avLst>
              <a:gd name="adj1" fmla="val 60316"/>
              <a:gd name="adj2" fmla="val 120633"/>
              <a:gd name="adj3" fmla="val 33333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24580" name="Text Box 3"/>
          <p:cNvSpPr txBox="1">
            <a:spLocks noChangeArrowheads="1"/>
          </p:cNvSpPr>
          <p:nvPr/>
        </p:nvSpPr>
        <p:spPr bwMode="auto">
          <a:xfrm>
            <a:off x="250825" y="765175"/>
            <a:ext cx="8569325" cy="92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sz="3200" b="1">
                <a:solidFill>
                  <a:srgbClr val="CC0000"/>
                </a:solidFill>
              </a:rPr>
              <a:t>Графический способ решения </a:t>
            </a:r>
          </a:p>
          <a:p>
            <a:pPr algn="ctr">
              <a:lnSpc>
                <a:spcPct val="60000"/>
              </a:lnSpc>
              <a:spcBef>
                <a:spcPct val="50000"/>
              </a:spcBef>
            </a:pPr>
            <a:r>
              <a:rPr lang="ru-RU" sz="3200" b="1">
                <a:solidFill>
                  <a:srgbClr val="CC0000"/>
                </a:solidFill>
              </a:rPr>
              <a:t>задач с параметром</a:t>
            </a:r>
          </a:p>
        </p:txBody>
      </p:sp>
      <p:sp>
        <p:nvSpPr>
          <p:cNvPr id="115716" name="Text Box 4"/>
          <p:cNvSpPr txBox="1">
            <a:spLocks noChangeArrowheads="1"/>
          </p:cNvSpPr>
          <p:nvPr/>
        </p:nvSpPr>
        <p:spPr bwMode="auto">
          <a:xfrm>
            <a:off x="539750" y="1989138"/>
            <a:ext cx="845978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>
                <a:sym typeface="Symbol" pitchFamily="18" charset="2"/>
              </a:rPr>
              <a:t>Задачу с параметром можно рассматривать как функцию</a:t>
            </a:r>
            <a:r>
              <a:rPr lang="en-US" b="1">
                <a:sym typeface="Symbol" pitchFamily="18" charset="2"/>
              </a:rPr>
              <a:t> </a:t>
            </a:r>
            <a:r>
              <a:rPr lang="ru-RU" b="1">
                <a:sym typeface="Symbol" pitchFamily="18" charset="2"/>
              </a:rPr>
              <a:t> </a:t>
            </a:r>
            <a:r>
              <a:rPr lang="en-US" sz="2400" b="1" i="1">
                <a:latin typeface="Times New Roman" pitchFamily="18" charset="0"/>
                <a:sym typeface="Symbol" pitchFamily="18" charset="2"/>
              </a:rPr>
              <a:t>f (x; a)</a:t>
            </a:r>
            <a:r>
              <a:rPr lang="en-US" b="1">
                <a:sym typeface="Symbol" pitchFamily="18" charset="2"/>
              </a:rPr>
              <a:t> </a:t>
            </a:r>
            <a:r>
              <a:rPr lang="ru-RU" b="1">
                <a:cs typeface="Times New Roman" pitchFamily="18" charset="0"/>
                <a:sym typeface="Symbol" pitchFamily="18" charset="2"/>
              </a:rPr>
              <a:t>=</a:t>
            </a:r>
            <a:r>
              <a:rPr lang="en-US" b="1">
                <a:sym typeface="Symbol" pitchFamily="18" charset="2"/>
              </a:rPr>
              <a:t>0</a:t>
            </a:r>
            <a:endParaRPr lang="ru-RU" b="1">
              <a:sym typeface="Symbol" pitchFamily="18" charset="2"/>
            </a:endParaRPr>
          </a:p>
        </p:txBody>
      </p:sp>
      <p:sp>
        <p:nvSpPr>
          <p:cNvPr id="115717" name="Rectangle 5"/>
          <p:cNvSpPr>
            <a:spLocks noChangeArrowheads="1"/>
          </p:cNvSpPr>
          <p:nvPr/>
        </p:nvSpPr>
        <p:spPr bwMode="auto">
          <a:xfrm>
            <a:off x="2484438" y="3141663"/>
            <a:ext cx="5473700" cy="647700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000" b="1"/>
              <a:t>1.   Строим графический образ</a:t>
            </a:r>
          </a:p>
        </p:txBody>
      </p:sp>
      <p:sp>
        <p:nvSpPr>
          <p:cNvPr id="115718" name="Rectangle 6"/>
          <p:cNvSpPr>
            <a:spLocks noChangeArrowheads="1"/>
          </p:cNvSpPr>
          <p:nvPr/>
        </p:nvSpPr>
        <p:spPr bwMode="auto">
          <a:xfrm>
            <a:off x="2447925" y="4437063"/>
            <a:ext cx="5437188" cy="647700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/>
              <a:t>2.</a:t>
            </a:r>
            <a:r>
              <a:rPr lang="ru-RU" b="1">
                <a:solidFill>
                  <a:schemeClr val="tx2"/>
                </a:solidFill>
              </a:rPr>
              <a:t> </a:t>
            </a:r>
            <a:r>
              <a:rPr lang="ru-RU" b="1"/>
              <a:t>Пересекаем полученный график прямыми </a:t>
            </a:r>
          </a:p>
          <a:p>
            <a:pPr algn="ctr"/>
            <a:r>
              <a:rPr lang="ru-RU" b="1">
                <a:sym typeface="Symbol" pitchFamily="18" charset="2"/>
              </a:rPr>
              <a:t>параллельными  оси абсцисс</a:t>
            </a:r>
          </a:p>
        </p:txBody>
      </p:sp>
      <p:sp>
        <p:nvSpPr>
          <p:cNvPr id="115719" name="Rectangle 7"/>
          <p:cNvSpPr>
            <a:spLocks noChangeArrowheads="1"/>
          </p:cNvSpPr>
          <p:nvPr/>
        </p:nvSpPr>
        <p:spPr bwMode="auto">
          <a:xfrm>
            <a:off x="2484438" y="5661025"/>
            <a:ext cx="5400675" cy="576263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/>
          </a:gradFill>
          <a:ln w="38100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b="1"/>
              <a:t>3.</a:t>
            </a:r>
            <a:r>
              <a:rPr lang="ru-RU" b="1">
                <a:solidFill>
                  <a:schemeClr val="tx2"/>
                </a:solidFill>
              </a:rPr>
              <a:t>   </a:t>
            </a:r>
            <a:r>
              <a:rPr lang="ru-RU" b="1"/>
              <a:t>«Считываем» нужную информацию</a:t>
            </a:r>
          </a:p>
        </p:txBody>
      </p:sp>
      <p:sp>
        <p:nvSpPr>
          <p:cNvPr id="115720" name="AutoShape 8"/>
          <p:cNvSpPr>
            <a:spLocks noChangeArrowheads="1"/>
          </p:cNvSpPr>
          <p:nvPr/>
        </p:nvSpPr>
        <p:spPr bwMode="auto">
          <a:xfrm>
            <a:off x="215900" y="3857628"/>
            <a:ext cx="2195513" cy="1512888"/>
          </a:xfrm>
          <a:prstGeom prst="irregularSeal1">
            <a:avLst/>
          </a:prstGeom>
          <a:gradFill flip="none"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/>
              <a:t>Схема</a:t>
            </a:r>
          </a:p>
          <a:p>
            <a:pPr algn="ctr">
              <a:defRPr/>
            </a:pPr>
            <a:r>
              <a:rPr lang="ru-RU" b="1"/>
              <a:t> решения:</a:t>
            </a:r>
          </a:p>
        </p:txBody>
      </p:sp>
      <p:sp>
        <p:nvSpPr>
          <p:cNvPr id="115721" name="AutoShape 9"/>
          <p:cNvSpPr>
            <a:spLocks noChangeArrowheads="1"/>
          </p:cNvSpPr>
          <p:nvPr/>
        </p:nvSpPr>
        <p:spPr bwMode="auto">
          <a:xfrm flipH="1">
            <a:off x="7885113" y="4941888"/>
            <a:ext cx="501650" cy="1439862"/>
          </a:xfrm>
          <a:prstGeom prst="curvedRightArrow">
            <a:avLst>
              <a:gd name="adj1" fmla="val 57405"/>
              <a:gd name="adj2" fmla="val 114810"/>
              <a:gd name="adj3" fmla="val 33333"/>
            </a:avLst>
          </a:prstGeom>
          <a:solidFill>
            <a:srgbClr val="CC3300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157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500"/>
                            </p:stCondLst>
                            <p:childTnLst>
                              <p:par>
                                <p:cTn id="9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115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115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500"/>
                                        <p:tgtEl>
                                          <p:spTgt spid="115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57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15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7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1157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5714" grpId="0" animBg="1"/>
      <p:bldP spid="115717" grpId="0" animBg="1"/>
      <p:bldP spid="115718" grpId="0" animBg="1"/>
      <p:bldP spid="115719" grpId="0" animBg="1"/>
      <p:bldP spid="115721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3" name="Text Box 30"/>
          <p:cNvSpPr txBox="1">
            <a:spLocks noChangeArrowheads="1"/>
          </p:cNvSpPr>
          <p:nvPr/>
        </p:nvSpPr>
        <p:spPr bwMode="auto">
          <a:xfrm>
            <a:off x="0" y="0"/>
            <a:ext cx="9144000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>
                <a:solidFill>
                  <a:srgbClr val="C00000"/>
                </a:solidFill>
              </a:rPr>
              <a:t>Найдите   все значения   параметра   </a:t>
            </a:r>
            <a:r>
              <a:rPr lang="ru-RU" sz="2800" i="1">
                <a:solidFill>
                  <a:srgbClr val="C00000"/>
                </a:solidFill>
              </a:rPr>
              <a:t>а</a:t>
            </a:r>
            <a:r>
              <a:rPr lang="ru-RU" sz="2800">
                <a:solidFill>
                  <a:srgbClr val="C00000"/>
                </a:solidFill>
              </a:rPr>
              <a:t>,  при которых уравнение                                 имеет единственное решение.</a:t>
            </a:r>
            <a:r>
              <a:rPr lang="ru-RU" sz="2400">
                <a:solidFill>
                  <a:srgbClr val="C00000"/>
                </a:solidFill>
              </a:rPr>
              <a:t> </a:t>
            </a:r>
          </a:p>
          <a:p>
            <a:pPr>
              <a:spcBef>
                <a:spcPct val="50000"/>
              </a:spcBef>
            </a:pPr>
            <a:endParaRPr lang="ru-RU" sz="2400"/>
          </a:p>
        </p:txBody>
      </p:sp>
      <p:sp>
        <p:nvSpPr>
          <p:cNvPr id="5155" name="Text Box 35"/>
          <p:cNvSpPr txBox="1">
            <a:spLocks noChangeArrowheads="1"/>
          </p:cNvSpPr>
          <p:nvPr/>
        </p:nvSpPr>
        <p:spPr bwMode="auto">
          <a:xfrm>
            <a:off x="0" y="4868863"/>
            <a:ext cx="9144000" cy="20145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800"/>
              <a:t>Правая часть этого уравнения задает неподвижный «уголок», левая – «уголок», вершина которого двигается по оси абсцисс. </a:t>
            </a:r>
          </a:p>
          <a:p>
            <a:pPr>
              <a:spcBef>
                <a:spcPct val="50000"/>
              </a:spcBef>
            </a:pPr>
            <a:endParaRPr lang="ru-RU" sz="2800"/>
          </a:p>
        </p:txBody>
      </p:sp>
      <p:grpSp>
        <p:nvGrpSpPr>
          <p:cNvPr id="2" name="Group 64"/>
          <p:cNvGrpSpPr>
            <a:grpSpLocks/>
          </p:cNvGrpSpPr>
          <p:nvPr/>
        </p:nvGrpSpPr>
        <p:grpSpPr bwMode="auto">
          <a:xfrm>
            <a:off x="1835150" y="1376363"/>
            <a:ext cx="5689600" cy="2844800"/>
            <a:chOff x="1701" y="845"/>
            <a:chExt cx="1996" cy="998"/>
          </a:xfrm>
        </p:grpSpPr>
        <p:sp>
          <p:nvSpPr>
            <p:cNvPr id="10275" name="Line 65"/>
            <p:cNvSpPr>
              <a:spLocks noChangeShapeType="1"/>
            </p:cNvSpPr>
            <p:nvPr/>
          </p:nvSpPr>
          <p:spPr bwMode="auto">
            <a:xfrm rot="-5400000">
              <a:off x="2699" y="845"/>
              <a:ext cx="998" cy="99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6" name="Line 66"/>
            <p:cNvSpPr>
              <a:spLocks noChangeShapeType="1"/>
            </p:cNvSpPr>
            <p:nvPr/>
          </p:nvSpPr>
          <p:spPr bwMode="auto">
            <a:xfrm>
              <a:off x="1701" y="845"/>
              <a:ext cx="998" cy="99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67"/>
          <p:cNvGrpSpPr>
            <a:grpSpLocks/>
          </p:cNvGrpSpPr>
          <p:nvPr/>
        </p:nvGrpSpPr>
        <p:grpSpPr bwMode="auto">
          <a:xfrm>
            <a:off x="3205163" y="1555750"/>
            <a:ext cx="1727200" cy="2089150"/>
            <a:chOff x="3833" y="799"/>
            <a:chExt cx="1088" cy="1316"/>
          </a:xfrm>
        </p:grpSpPr>
        <p:sp>
          <p:nvSpPr>
            <p:cNvPr id="10273" name="Line 68"/>
            <p:cNvSpPr>
              <a:spLocks noChangeShapeType="1"/>
            </p:cNvSpPr>
            <p:nvPr/>
          </p:nvSpPr>
          <p:spPr bwMode="auto">
            <a:xfrm>
              <a:off x="3833" y="799"/>
              <a:ext cx="544" cy="13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4" name="Line 69"/>
            <p:cNvSpPr>
              <a:spLocks noChangeShapeType="1"/>
            </p:cNvSpPr>
            <p:nvPr/>
          </p:nvSpPr>
          <p:spPr bwMode="auto">
            <a:xfrm flipH="1">
              <a:off x="4377" y="799"/>
              <a:ext cx="544" cy="13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70"/>
          <p:cNvGrpSpPr>
            <a:grpSpLocks/>
          </p:cNvGrpSpPr>
          <p:nvPr/>
        </p:nvGrpSpPr>
        <p:grpSpPr bwMode="auto">
          <a:xfrm>
            <a:off x="1857375" y="1555750"/>
            <a:ext cx="1727200" cy="2089150"/>
            <a:chOff x="3833" y="799"/>
            <a:chExt cx="1088" cy="1316"/>
          </a:xfrm>
        </p:grpSpPr>
        <p:sp>
          <p:nvSpPr>
            <p:cNvPr id="10271" name="Line 71"/>
            <p:cNvSpPr>
              <a:spLocks noChangeShapeType="1"/>
            </p:cNvSpPr>
            <p:nvPr/>
          </p:nvSpPr>
          <p:spPr bwMode="auto">
            <a:xfrm>
              <a:off x="3833" y="799"/>
              <a:ext cx="544" cy="13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2" name="Line 72"/>
            <p:cNvSpPr>
              <a:spLocks noChangeShapeType="1"/>
            </p:cNvSpPr>
            <p:nvPr/>
          </p:nvSpPr>
          <p:spPr bwMode="auto">
            <a:xfrm flipH="1">
              <a:off x="4377" y="799"/>
              <a:ext cx="544" cy="1316"/>
            </a:xfrm>
            <a:prstGeom prst="line">
              <a:avLst/>
            </a:prstGeom>
            <a:noFill/>
            <a:ln w="2857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73"/>
          <p:cNvGrpSpPr>
            <a:grpSpLocks/>
          </p:cNvGrpSpPr>
          <p:nvPr/>
        </p:nvGrpSpPr>
        <p:grpSpPr bwMode="auto">
          <a:xfrm>
            <a:off x="4356100" y="1555750"/>
            <a:ext cx="1727200" cy="2089150"/>
            <a:chOff x="3833" y="799"/>
            <a:chExt cx="1088" cy="1316"/>
          </a:xfrm>
        </p:grpSpPr>
        <p:sp>
          <p:nvSpPr>
            <p:cNvPr id="10269" name="Line 74"/>
            <p:cNvSpPr>
              <a:spLocks noChangeShapeType="1"/>
            </p:cNvSpPr>
            <p:nvPr/>
          </p:nvSpPr>
          <p:spPr bwMode="auto">
            <a:xfrm>
              <a:off x="3833" y="799"/>
              <a:ext cx="544" cy="1316"/>
            </a:xfrm>
            <a:prstGeom prst="line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70" name="Line 75"/>
            <p:cNvSpPr>
              <a:spLocks noChangeShapeType="1"/>
            </p:cNvSpPr>
            <p:nvPr/>
          </p:nvSpPr>
          <p:spPr bwMode="auto">
            <a:xfrm flipH="1">
              <a:off x="4377" y="799"/>
              <a:ext cx="544" cy="1316"/>
            </a:xfrm>
            <a:prstGeom prst="line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76"/>
          <p:cNvGrpSpPr>
            <a:grpSpLocks/>
          </p:cNvGrpSpPr>
          <p:nvPr/>
        </p:nvGrpSpPr>
        <p:grpSpPr bwMode="auto">
          <a:xfrm>
            <a:off x="1844675" y="1555750"/>
            <a:ext cx="1727200" cy="2089150"/>
            <a:chOff x="3833" y="799"/>
            <a:chExt cx="1088" cy="1316"/>
          </a:xfrm>
        </p:grpSpPr>
        <p:sp>
          <p:nvSpPr>
            <p:cNvPr id="10267" name="Line 77"/>
            <p:cNvSpPr>
              <a:spLocks noChangeShapeType="1"/>
            </p:cNvSpPr>
            <p:nvPr/>
          </p:nvSpPr>
          <p:spPr bwMode="auto">
            <a:xfrm>
              <a:off x="3833" y="799"/>
              <a:ext cx="544" cy="1316"/>
            </a:xfrm>
            <a:prstGeom prst="line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268" name="Line 78"/>
            <p:cNvSpPr>
              <a:spLocks noChangeShapeType="1"/>
            </p:cNvSpPr>
            <p:nvPr/>
          </p:nvSpPr>
          <p:spPr bwMode="auto">
            <a:xfrm flipH="1">
              <a:off x="4377" y="799"/>
              <a:ext cx="544" cy="1316"/>
            </a:xfrm>
            <a:prstGeom prst="line">
              <a:avLst/>
            </a:prstGeom>
            <a:noFill/>
            <a:ln w="9525">
              <a:solidFill>
                <a:srgbClr val="C00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5199" name="AutoShape 79"/>
          <p:cNvSpPr>
            <a:spLocks noChangeArrowheads="1"/>
          </p:cNvSpPr>
          <p:nvPr/>
        </p:nvSpPr>
        <p:spPr bwMode="auto">
          <a:xfrm>
            <a:off x="3995738" y="35718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5200" name="AutoShape 80"/>
          <p:cNvSpPr>
            <a:spLocks noChangeArrowheads="1"/>
          </p:cNvSpPr>
          <p:nvPr/>
        </p:nvSpPr>
        <p:spPr bwMode="auto">
          <a:xfrm>
            <a:off x="5148263" y="3571875"/>
            <a:ext cx="144462" cy="144463"/>
          </a:xfrm>
          <a:prstGeom prst="octagon">
            <a:avLst>
              <a:gd name="adj" fmla="val 29287"/>
            </a:avLst>
          </a:prstGeom>
          <a:solidFill>
            <a:srgbClr val="9933FF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" name="Группа 36"/>
          <p:cNvGrpSpPr>
            <a:grpSpLocks/>
          </p:cNvGrpSpPr>
          <p:nvPr/>
        </p:nvGrpSpPr>
        <p:grpSpPr bwMode="auto">
          <a:xfrm>
            <a:off x="1285875" y="1357313"/>
            <a:ext cx="6264275" cy="3168650"/>
            <a:chOff x="1285852" y="1357298"/>
            <a:chExt cx="6264275" cy="3168650"/>
          </a:xfrm>
        </p:grpSpPr>
        <p:sp>
          <p:nvSpPr>
            <p:cNvPr id="10256" name="Text Box 81"/>
            <p:cNvSpPr txBox="1">
              <a:spLocks noChangeArrowheads="1"/>
            </p:cNvSpPr>
            <p:nvPr/>
          </p:nvSpPr>
          <p:spPr bwMode="auto">
            <a:xfrm>
              <a:off x="5797550" y="2852738"/>
              <a:ext cx="503238" cy="51911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/>
                <a:t>2</a:t>
              </a:r>
            </a:p>
          </p:txBody>
        </p:sp>
        <p:grpSp>
          <p:nvGrpSpPr>
            <p:cNvPr id="10257" name="Group 82"/>
            <p:cNvGrpSpPr>
              <a:grpSpLocks/>
            </p:cNvGrpSpPr>
            <p:nvPr/>
          </p:nvGrpSpPr>
          <p:grpSpPr bwMode="auto">
            <a:xfrm>
              <a:off x="1285852" y="1357298"/>
              <a:ext cx="6264275" cy="3168650"/>
              <a:chOff x="567" y="663"/>
              <a:chExt cx="3946" cy="1996"/>
            </a:xfrm>
          </p:grpSpPr>
          <p:grpSp>
            <p:nvGrpSpPr>
              <p:cNvPr id="10258" name="Group 83"/>
              <p:cNvGrpSpPr>
                <a:grpSpLocks/>
              </p:cNvGrpSpPr>
              <p:nvPr/>
            </p:nvGrpSpPr>
            <p:grpSpPr bwMode="auto">
              <a:xfrm>
                <a:off x="567" y="799"/>
                <a:ext cx="3946" cy="1860"/>
                <a:chOff x="1111" y="1117"/>
                <a:chExt cx="3130" cy="1542"/>
              </a:xfrm>
            </p:grpSpPr>
            <p:sp>
              <p:nvSpPr>
                <p:cNvPr id="10265" name="Line 84"/>
                <p:cNvSpPr>
                  <a:spLocks noChangeShapeType="1"/>
                </p:cNvSpPr>
                <p:nvPr/>
              </p:nvSpPr>
              <p:spPr bwMode="auto">
                <a:xfrm>
                  <a:off x="1111" y="2205"/>
                  <a:ext cx="3130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10266" name="Line 85"/>
                <p:cNvSpPr>
                  <a:spLocks noChangeShapeType="1"/>
                </p:cNvSpPr>
                <p:nvPr/>
              </p:nvSpPr>
              <p:spPr bwMode="auto">
                <a:xfrm flipV="1">
                  <a:off x="3379" y="1117"/>
                  <a:ext cx="0" cy="1542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sp>
            <p:nvSpPr>
              <p:cNvPr id="10259" name="Text Box 86"/>
              <p:cNvSpPr txBox="1">
                <a:spLocks noChangeArrowheads="1"/>
              </p:cNvSpPr>
              <p:nvPr/>
            </p:nvSpPr>
            <p:spPr bwMode="auto">
              <a:xfrm>
                <a:off x="4286" y="2115"/>
                <a:ext cx="227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 i="1">
                    <a:latin typeface="Times New Roman" pitchFamily="18" charset="0"/>
                  </a:rPr>
                  <a:t>х</a:t>
                </a:r>
              </a:p>
            </p:txBody>
          </p:sp>
          <p:sp>
            <p:nvSpPr>
              <p:cNvPr id="10260" name="Text Box 87"/>
              <p:cNvSpPr txBox="1">
                <a:spLocks noChangeArrowheads="1"/>
              </p:cNvSpPr>
              <p:nvPr/>
            </p:nvSpPr>
            <p:spPr bwMode="auto">
              <a:xfrm>
                <a:off x="3107" y="663"/>
                <a:ext cx="318" cy="365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3200" b="1" i="1">
                    <a:latin typeface="Times New Roman" pitchFamily="18" charset="0"/>
                  </a:rPr>
                  <a:t>у</a:t>
                </a:r>
              </a:p>
            </p:txBody>
          </p:sp>
          <p:sp>
            <p:nvSpPr>
              <p:cNvPr id="10261" name="Text Box 88"/>
              <p:cNvSpPr txBox="1">
                <a:spLocks noChangeArrowheads="1"/>
              </p:cNvSpPr>
              <p:nvPr/>
            </p:nvSpPr>
            <p:spPr bwMode="auto">
              <a:xfrm>
                <a:off x="2880" y="2160"/>
                <a:ext cx="544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800" b="1"/>
                  <a:t>- 2</a:t>
                </a:r>
              </a:p>
            </p:txBody>
          </p:sp>
          <p:sp>
            <p:nvSpPr>
              <p:cNvPr id="10262" name="Text Box 89"/>
              <p:cNvSpPr txBox="1">
                <a:spLocks noChangeArrowheads="1"/>
              </p:cNvSpPr>
              <p:nvPr/>
            </p:nvSpPr>
            <p:spPr bwMode="auto">
              <a:xfrm>
                <a:off x="2063" y="2160"/>
                <a:ext cx="499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800" b="1"/>
                  <a:t>- 4</a:t>
                </a:r>
              </a:p>
            </p:txBody>
          </p:sp>
          <p:sp>
            <p:nvSpPr>
              <p:cNvPr id="10263" name="Text Box 90"/>
              <p:cNvSpPr txBox="1">
                <a:spLocks noChangeArrowheads="1"/>
              </p:cNvSpPr>
              <p:nvPr/>
            </p:nvSpPr>
            <p:spPr bwMode="auto">
              <a:xfrm>
                <a:off x="3379" y="1071"/>
                <a:ext cx="227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800" b="1"/>
                  <a:t>4</a:t>
                </a:r>
              </a:p>
            </p:txBody>
          </p:sp>
          <p:sp>
            <p:nvSpPr>
              <p:cNvPr id="10264" name="Text Box 91"/>
              <p:cNvSpPr txBox="1">
                <a:spLocks noChangeArrowheads="1"/>
              </p:cNvSpPr>
              <p:nvPr/>
            </p:nvSpPr>
            <p:spPr bwMode="auto">
              <a:xfrm>
                <a:off x="3424" y="2151"/>
                <a:ext cx="272" cy="32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800" b="1"/>
                  <a:t>0</a:t>
                </a:r>
              </a:p>
            </p:txBody>
          </p:sp>
        </p:grpSp>
      </p:grpSp>
      <p:sp>
        <p:nvSpPr>
          <p:cNvPr id="5212" name="Text Box 92"/>
          <p:cNvSpPr txBox="1">
            <a:spLocks noChangeArrowheads="1"/>
          </p:cNvSpPr>
          <p:nvPr/>
        </p:nvSpPr>
        <p:spPr bwMode="auto">
          <a:xfrm>
            <a:off x="3851275" y="2852738"/>
            <a:ext cx="576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А</a:t>
            </a:r>
          </a:p>
        </p:txBody>
      </p:sp>
      <p:sp>
        <p:nvSpPr>
          <p:cNvPr id="5213" name="Text Box 93"/>
          <p:cNvSpPr txBox="1">
            <a:spLocks noChangeArrowheads="1"/>
          </p:cNvSpPr>
          <p:nvPr/>
        </p:nvSpPr>
        <p:spPr bwMode="auto">
          <a:xfrm>
            <a:off x="5003800" y="2852738"/>
            <a:ext cx="576263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В</a:t>
            </a:r>
          </a:p>
        </p:txBody>
      </p:sp>
      <p:sp>
        <p:nvSpPr>
          <p:cNvPr id="5214" name="Text Box 94"/>
          <p:cNvSpPr txBox="1">
            <a:spLocks noChangeArrowheads="1"/>
          </p:cNvSpPr>
          <p:nvPr/>
        </p:nvSpPr>
        <p:spPr bwMode="auto">
          <a:xfrm>
            <a:off x="250825" y="4221163"/>
            <a:ext cx="2035175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</a:rPr>
              <a:t>РЕШЕНИЕ.</a:t>
            </a:r>
          </a:p>
        </p:txBody>
      </p:sp>
      <p:graphicFrame>
        <p:nvGraphicFramePr>
          <p:cNvPr id="10242" name="Object 0"/>
          <p:cNvGraphicFramePr>
            <a:graphicFrameLocks noChangeAspect="1"/>
          </p:cNvGraphicFramePr>
          <p:nvPr/>
        </p:nvGraphicFramePr>
        <p:xfrm>
          <a:off x="1928813" y="369888"/>
          <a:ext cx="3095625" cy="7016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43" name="Equation" r:id="rId3" imgW="1129810" imgH="253890" progId="">
                  <p:embed/>
                </p:oleObj>
              </mc:Choice>
              <mc:Fallback>
                <p:oleObj name="Equation" r:id="rId3" imgW="1129810" imgH="253890" progId="">
                  <p:embed/>
                  <p:pic>
                    <p:nvPicPr>
                      <p:cNvPr id="0" name="Object 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928813" y="369888"/>
                        <a:ext cx="3095625" cy="7016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52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51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8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3.46821E-6 L 0.14966 3.46821E-6 " pathEditMode="relative" rAng="0" ptsTypes="AA">
                                      <p:cBhvr>
                                        <p:cTn id="31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75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000"/>
                            </p:stCondLst>
                            <p:childTnLst>
                              <p:par>
                                <p:cTn id="33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3000"/>
                            </p:stCondLst>
                            <p:childTnLst>
                              <p:par>
                                <p:cTn id="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1.48148E-6 L 0.12604 1.48148E-6 " pathEditMode="relative" rAng="0" ptsTypes="AA">
                                      <p:cBhvr>
                                        <p:cTn id="43" dur="2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63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500"/>
                            </p:stCondLst>
                            <p:childTnLst>
                              <p:par>
                                <p:cTn id="4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0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5500"/>
                            </p:stCondLst>
                            <p:childTnLst>
                              <p:par>
                                <p:cTn id="5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500"/>
                            </p:stCondLst>
                            <p:childTnLst>
                              <p:par>
                                <p:cTn id="53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018 1.48148E-6 L 0.18125 1.48148E-6 " pathEditMode="relative" rAng="0" ptsTypes="AA">
                                      <p:cBhvr>
                                        <p:cTn id="54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90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55" grpId="0"/>
      <p:bldP spid="5199" grpId="0" animBg="1"/>
      <p:bldP spid="5200" grpId="0" animBg="1"/>
      <p:bldP spid="5212" grpId="0"/>
      <p:bldP spid="5213" grpId="0"/>
      <p:bldP spid="5214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70" name="Line 62"/>
          <p:cNvSpPr>
            <a:spLocks noChangeShapeType="1"/>
          </p:cNvSpPr>
          <p:nvPr/>
        </p:nvSpPr>
        <p:spPr bwMode="auto">
          <a:xfrm>
            <a:off x="3671888" y="5367338"/>
            <a:ext cx="53292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71" name="Rectangle 7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2" name="Group 18"/>
          <p:cNvGrpSpPr>
            <a:grpSpLocks/>
          </p:cNvGrpSpPr>
          <p:nvPr/>
        </p:nvGrpSpPr>
        <p:grpSpPr bwMode="auto">
          <a:xfrm>
            <a:off x="0" y="139700"/>
            <a:ext cx="9144000" cy="1993900"/>
            <a:chOff x="0" y="73"/>
            <a:chExt cx="5760" cy="1256"/>
          </a:xfrm>
        </p:grpSpPr>
        <p:sp>
          <p:nvSpPr>
            <p:cNvPr id="11303" name="Text Box 4"/>
            <p:cNvSpPr txBox="1">
              <a:spLocks noChangeArrowheads="1"/>
            </p:cNvSpPr>
            <p:nvPr/>
          </p:nvSpPr>
          <p:spPr bwMode="auto">
            <a:xfrm>
              <a:off x="0" y="73"/>
              <a:ext cx="5760" cy="865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just">
                <a:spcBef>
                  <a:spcPct val="50000"/>
                </a:spcBef>
              </a:pPr>
              <a:r>
                <a:rPr lang="ru-RU" sz="2800"/>
                <a:t>Очевидно, что данное уравнение будет иметь единственное решение, если вершина движущегося «уголка» попадет в точку А, или точку В.</a:t>
              </a:r>
              <a:r>
                <a:rPr lang="ru-RU"/>
                <a:t>   </a:t>
              </a:r>
              <a:r>
                <a:rPr lang="ru-RU" sz="2800"/>
                <a:t>Имеем,</a:t>
              </a:r>
            </a:p>
          </p:txBody>
        </p:sp>
        <p:graphicFrame>
          <p:nvGraphicFramePr>
            <p:cNvPr id="11269" name="Object 6"/>
            <p:cNvGraphicFramePr>
              <a:graphicFrameLocks noChangeAspect="1"/>
            </p:cNvGraphicFramePr>
            <p:nvPr/>
          </p:nvGraphicFramePr>
          <p:xfrm>
            <a:off x="126" y="890"/>
            <a:ext cx="3625" cy="43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0" name="Equation" r:id="rId3" imgW="2120760" imgH="253800" progId="">
                    <p:embed/>
                  </p:oleObj>
                </mc:Choice>
                <mc:Fallback>
                  <p:oleObj name="Equation" r:id="rId3" imgW="2120760" imgH="253800" progId="">
                    <p:embed/>
                    <p:pic>
                      <p:nvPicPr>
                        <p:cNvPr id="0" name="Object 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26" y="890"/>
                          <a:ext cx="3625" cy="43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1273" name="Rectangle 10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1274" name="Rectangle 12"/>
          <p:cNvSpPr>
            <a:spLocks noChangeArrowheads="1"/>
          </p:cNvSpPr>
          <p:nvPr/>
        </p:nvSpPr>
        <p:spPr bwMode="auto">
          <a:xfrm>
            <a:off x="0" y="31623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1275" name="Object 11"/>
          <p:cNvGraphicFramePr>
            <a:graphicFrameLocks noChangeAspect="1"/>
          </p:cNvGraphicFramePr>
          <p:nvPr/>
        </p:nvGraphicFramePr>
        <p:xfrm>
          <a:off x="250825" y="3644900"/>
          <a:ext cx="3473450" cy="1239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1271" name="Equation" r:id="rId5" imgW="1498320" imgH="533160" progId="">
                  <p:embed/>
                </p:oleObj>
              </mc:Choice>
              <mc:Fallback>
                <p:oleObj name="Equation" r:id="rId5" imgW="1498320" imgH="533160" progId="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0825" y="3644900"/>
                        <a:ext cx="3473450" cy="1239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144463" y="2039938"/>
            <a:ext cx="8748712" cy="1028700"/>
            <a:chOff x="91" y="1298"/>
            <a:chExt cx="5511" cy="648"/>
          </a:xfrm>
        </p:grpSpPr>
        <p:sp>
          <p:nvSpPr>
            <p:cNvPr id="11301" name="Text Box 8"/>
            <p:cNvSpPr txBox="1">
              <a:spLocks noChangeArrowheads="1"/>
            </p:cNvSpPr>
            <p:nvPr/>
          </p:nvSpPr>
          <p:spPr bwMode="auto">
            <a:xfrm>
              <a:off x="91" y="1298"/>
              <a:ext cx="5511" cy="59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/>
                <a:t>тогда А(-4; 0), В(-2; 0) и координаты этих точек удовлетворяют уравнению</a:t>
              </a:r>
              <a:r>
                <a:rPr lang="ru-RU"/>
                <a:t> </a:t>
              </a:r>
            </a:p>
          </p:txBody>
        </p:sp>
        <p:graphicFrame>
          <p:nvGraphicFramePr>
            <p:cNvPr id="11268" name="Object 9"/>
            <p:cNvGraphicFramePr>
              <a:graphicFrameLocks noChangeAspect="1"/>
            </p:cNvGraphicFramePr>
            <p:nvPr/>
          </p:nvGraphicFramePr>
          <p:xfrm>
            <a:off x="3005" y="1570"/>
            <a:ext cx="1156" cy="37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2" name="Equation" r:id="rId7" imgW="787320" imgH="253800" progId="">
                    <p:embed/>
                  </p:oleObj>
                </mc:Choice>
                <mc:Fallback>
                  <p:oleObj name="Equation" r:id="rId7" imgW="787320" imgH="253800" progId="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005" y="1570"/>
                          <a:ext cx="1156" cy="37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1302" name="Text Box 13"/>
            <p:cNvSpPr txBox="1">
              <a:spLocks noChangeArrowheads="1"/>
            </p:cNvSpPr>
            <p:nvPr/>
          </p:nvSpPr>
          <p:spPr bwMode="auto">
            <a:xfrm>
              <a:off x="4195" y="1570"/>
              <a:ext cx="95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endParaRPr lang="ru-RU" sz="2800"/>
            </a:p>
          </p:txBody>
        </p:sp>
      </p:grpSp>
      <p:sp>
        <p:nvSpPr>
          <p:cNvPr id="11276" name="Rectangle 16"/>
          <p:cNvSpPr>
            <a:spLocks noChangeArrowheads="1"/>
          </p:cNvSpPr>
          <p:nvPr/>
        </p:nvSpPr>
        <p:spPr bwMode="auto">
          <a:xfrm>
            <a:off x="0" y="33289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0" y="5805488"/>
            <a:ext cx="4678363" cy="688975"/>
            <a:chOff x="295" y="2931"/>
            <a:chExt cx="2947" cy="434"/>
          </a:xfrm>
        </p:grpSpPr>
        <p:sp>
          <p:nvSpPr>
            <p:cNvPr id="11300" name="Text Box 14"/>
            <p:cNvSpPr txBox="1">
              <a:spLocks noChangeArrowheads="1"/>
            </p:cNvSpPr>
            <p:nvPr/>
          </p:nvSpPr>
          <p:spPr bwMode="auto">
            <a:xfrm>
              <a:off x="295" y="2976"/>
              <a:ext cx="861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>
                  <a:solidFill>
                    <a:srgbClr val="C00000"/>
                  </a:solidFill>
                </a:rPr>
                <a:t>Ответ:</a:t>
              </a:r>
              <a:r>
                <a:rPr lang="ru-RU" sz="2800"/>
                <a:t> </a:t>
              </a:r>
            </a:p>
          </p:txBody>
        </p:sp>
        <p:graphicFrame>
          <p:nvGraphicFramePr>
            <p:cNvPr id="11267" name="Object 15"/>
            <p:cNvGraphicFramePr>
              <a:graphicFrameLocks noChangeAspect="1"/>
            </p:cNvGraphicFramePr>
            <p:nvPr/>
          </p:nvGraphicFramePr>
          <p:xfrm>
            <a:off x="1156" y="2931"/>
            <a:ext cx="2086" cy="43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1273" name="Equation" r:id="rId9" imgW="965200" imgH="203200" progId="">
                    <p:embed/>
                  </p:oleObj>
                </mc:Choice>
                <mc:Fallback>
                  <p:oleObj name="Equation" r:id="rId9" imgW="965200" imgH="203200" progId="">
                    <p:embed/>
                    <p:pic>
                      <p:nvPicPr>
                        <p:cNvPr id="0" name="Object 15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6" y="2931"/>
                          <a:ext cx="2086" cy="43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1278" name="Group 40"/>
          <p:cNvGrpSpPr>
            <a:grpSpLocks/>
          </p:cNvGrpSpPr>
          <p:nvPr/>
        </p:nvGrpSpPr>
        <p:grpSpPr bwMode="auto">
          <a:xfrm>
            <a:off x="3635375" y="3357563"/>
            <a:ext cx="5508625" cy="2592387"/>
            <a:chOff x="1701" y="845"/>
            <a:chExt cx="1996" cy="998"/>
          </a:xfrm>
        </p:grpSpPr>
        <p:sp>
          <p:nvSpPr>
            <p:cNvPr id="11298" name="Line 41"/>
            <p:cNvSpPr>
              <a:spLocks noChangeShapeType="1"/>
            </p:cNvSpPr>
            <p:nvPr/>
          </p:nvSpPr>
          <p:spPr bwMode="auto">
            <a:xfrm rot="-5400000">
              <a:off x="2699" y="845"/>
              <a:ext cx="998" cy="99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9" name="Line 42"/>
            <p:cNvSpPr>
              <a:spLocks noChangeShapeType="1"/>
            </p:cNvSpPr>
            <p:nvPr/>
          </p:nvSpPr>
          <p:spPr bwMode="auto">
            <a:xfrm>
              <a:off x="1701" y="845"/>
              <a:ext cx="998" cy="998"/>
            </a:xfrm>
            <a:prstGeom prst="line">
              <a:avLst/>
            </a:prstGeom>
            <a:noFill/>
            <a:ln w="38100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49"/>
          <p:cNvGrpSpPr>
            <a:grpSpLocks/>
          </p:cNvGrpSpPr>
          <p:nvPr/>
        </p:nvGrpSpPr>
        <p:grpSpPr bwMode="auto">
          <a:xfrm>
            <a:off x="6156325" y="3284538"/>
            <a:ext cx="1727200" cy="2089150"/>
            <a:chOff x="3833" y="799"/>
            <a:chExt cx="1088" cy="1316"/>
          </a:xfrm>
        </p:grpSpPr>
        <p:sp>
          <p:nvSpPr>
            <p:cNvPr id="11296" name="Line 50"/>
            <p:cNvSpPr>
              <a:spLocks noChangeShapeType="1"/>
            </p:cNvSpPr>
            <p:nvPr/>
          </p:nvSpPr>
          <p:spPr bwMode="auto">
            <a:xfrm>
              <a:off x="3833" y="799"/>
              <a:ext cx="544" cy="131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7" name="Line 51"/>
            <p:cNvSpPr>
              <a:spLocks noChangeShapeType="1"/>
            </p:cNvSpPr>
            <p:nvPr/>
          </p:nvSpPr>
          <p:spPr bwMode="auto">
            <a:xfrm flipH="1">
              <a:off x="4377" y="799"/>
              <a:ext cx="544" cy="131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72"/>
          <p:cNvGrpSpPr>
            <a:grpSpLocks/>
          </p:cNvGrpSpPr>
          <p:nvPr/>
        </p:nvGrpSpPr>
        <p:grpSpPr bwMode="auto">
          <a:xfrm>
            <a:off x="6804025" y="4581525"/>
            <a:ext cx="576263" cy="863600"/>
            <a:chOff x="4286" y="2886"/>
            <a:chExt cx="363" cy="544"/>
          </a:xfrm>
        </p:grpSpPr>
        <p:sp>
          <p:nvSpPr>
            <p:cNvPr id="11294" name="AutoShape 56"/>
            <p:cNvSpPr>
              <a:spLocks noChangeArrowheads="1"/>
            </p:cNvSpPr>
            <p:nvPr/>
          </p:nvSpPr>
          <p:spPr bwMode="auto">
            <a:xfrm>
              <a:off x="4377" y="3339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1295" name="Text Box 59"/>
            <p:cNvSpPr txBox="1">
              <a:spLocks noChangeArrowheads="1"/>
            </p:cNvSpPr>
            <p:nvPr/>
          </p:nvSpPr>
          <p:spPr bwMode="auto">
            <a:xfrm>
              <a:off x="4286" y="2886"/>
              <a:ext cx="36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/>
                <a:t>В</a:t>
              </a:r>
            </a:p>
          </p:txBody>
        </p:sp>
      </p:grpSp>
      <p:sp>
        <p:nvSpPr>
          <p:cNvPr id="11281" name="Text Box 57"/>
          <p:cNvSpPr txBox="1">
            <a:spLocks noChangeArrowheads="1"/>
          </p:cNvSpPr>
          <p:nvPr/>
        </p:nvSpPr>
        <p:spPr bwMode="auto">
          <a:xfrm>
            <a:off x="7235825" y="4508500"/>
            <a:ext cx="503238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2</a:t>
            </a:r>
          </a:p>
        </p:txBody>
      </p:sp>
      <p:sp>
        <p:nvSpPr>
          <p:cNvPr id="11282" name="Line 63"/>
          <p:cNvSpPr>
            <a:spLocks noChangeShapeType="1"/>
          </p:cNvSpPr>
          <p:nvPr/>
        </p:nvSpPr>
        <p:spPr bwMode="auto">
          <a:xfrm flipV="1">
            <a:off x="7275513" y="3068638"/>
            <a:ext cx="0" cy="29527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283" name="Text Box 64"/>
          <p:cNvSpPr txBox="1">
            <a:spLocks noChangeArrowheads="1"/>
          </p:cNvSpPr>
          <p:nvPr/>
        </p:nvSpPr>
        <p:spPr bwMode="auto">
          <a:xfrm>
            <a:off x="8783638" y="5373688"/>
            <a:ext cx="360362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latin typeface="Times New Roman" pitchFamily="18" charset="0"/>
              </a:rPr>
              <a:t>х</a:t>
            </a:r>
          </a:p>
        </p:txBody>
      </p:sp>
      <p:sp>
        <p:nvSpPr>
          <p:cNvPr id="11284" name="Text Box 65"/>
          <p:cNvSpPr txBox="1">
            <a:spLocks noChangeArrowheads="1"/>
          </p:cNvSpPr>
          <p:nvPr/>
        </p:nvSpPr>
        <p:spPr bwMode="auto">
          <a:xfrm>
            <a:off x="6911975" y="2852738"/>
            <a:ext cx="504825" cy="5794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3200" b="1" i="1">
                <a:latin typeface="Times New Roman" pitchFamily="18" charset="0"/>
              </a:rPr>
              <a:t>у</a:t>
            </a:r>
          </a:p>
        </p:txBody>
      </p:sp>
      <p:sp>
        <p:nvSpPr>
          <p:cNvPr id="11285" name="Text Box 66"/>
          <p:cNvSpPr txBox="1">
            <a:spLocks noChangeArrowheads="1"/>
          </p:cNvSpPr>
          <p:nvPr/>
        </p:nvSpPr>
        <p:spPr bwMode="auto">
          <a:xfrm>
            <a:off x="6551613" y="5445125"/>
            <a:ext cx="8636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- 2</a:t>
            </a:r>
          </a:p>
        </p:txBody>
      </p:sp>
      <p:sp>
        <p:nvSpPr>
          <p:cNvPr id="11286" name="Text Box 67"/>
          <p:cNvSpPr txBox="1">
            <a:spLocks noChangeArrowheads="1"/>
          </p:cNvSpPr>
          <p:nvPr/>
        </p:nvSpPr>
        <p:spPr bwMode="auto">
          <a:xfrm>
            <a:off x="5254625" y="5445125"/>
            <a:ext cx="79216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- 4</a:t>
            </a:r>
          </a:p>
        </p:txBody>
      </p:sp>
      <p:sp>
        <p:nvSpPr>
          <p:cNvPr id="11287" name="Text Box 69"/>
          <p:cNvSpPr txBox="1">
            <a:spLocks noChangeArrowheads="1"/>
          </p:cNvSpPr>
          <p:nvPr/>
        </p:nvSpPr>
        <p:spPr bwMode="auto">
          <a:xfrm>
            <a:off x="7415213" y="5430838"/>
            <a:ext cx="43180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/>
              <a:t>0</a:t>
            </a:r>
          </a:p>
        </p:txBody>
      </p:sp>
      <p:grpSp>
        <p:nvGrpSpPr>
          <p:cNvPr id="8" name="Group 43"/>
          <p:cNvGrpSpPr>
            <a:grpSpLocks/>
          </p:cNvGrpSpPr>
          <p:nvPr/>
        </p:nvGrpSpPr>
        <p:grpSpPr bwMode="auto">
          <a:xfrm>
            <a:off x="4932363" y="3284538"/>
            <a:ext cx="1727200" cy="2089150"/>
            <a:chOff x="3833" y="799"/>
            <a:chExt cx="1088" cy="1316"/>
          </a:xfrm>
        </p:grpSpPr>
        <p:sp>
          <p:nvSpPr>
            <p:cNvPr id="11292" name="Line 44"/>
            <p:cNvSpPr>
              <a:spLocks noChangeShapeType="1"/>
            </p:cNvSpPr>
            <p:nvPr/>
          </p:nvSpPr>
          <p:spPr bwMode="auto">
            <a:xfrm>
              <a:off x="3833" y="799"/>
              <a:ext cx="544" cy="131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1293" name="Line 45"/>
            <p:cNvSpPr>
              <a:spLocks noChangeShapeType="1"/>
            </p:cNvSpPr>
            <p:nvPr/>
          </p:nvSpPr>
          <p:spPr bwMode="auto">
            <a:xfrm flipH="1">
              <a:off x="4377" y="799"/>
              <a:ext cx="544" cy="1316"/>
            </a:xfrm>
            <a:prstGeom prst="line">
              <a:avLst/>
            </a:prstGeom>
            <a:noFill/>
            <a:ln w="38100">
              <a:solidFill>
                <a:srgbClr val="FF33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71"/>
          <p:cNvGrpSpPr>
            <a:grpSpLocks/>
          </p:cNvGrpSpPr>
          <p:nvPr/>
        </p:nvGrpSpPr>
        <p:grpSpPr bwMode="auto">
          <a:xfrm>
            <a:off x="5580063" y="4581525"/>
            <a:ext cx="576262" cy="863600"/>
            <a:chOff x="3560" y="2886"/>
            <a:chExt cx="363" cy="544"/>
          </a:xfrm>
        </p:grpSpPr>
        <p:sp>
          <p:nvSpPr>
            <p:cNvPr id="11290" name="Text Box 58"/>
            <p:cNvSpPr txBox="1">
              <a:spLocks noChangeArrowheads="1"/>
            </p:cNvSpPr>
            <p:nvPr/>
          </p:nvSpPr>
          <p:spPr bwMode="auto">
            <a:xfrm>
              <a:off x="3560" y="2886"/>
              <a:ext cx="363" cy="3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800" b="1"/>
                <a:t>А</a:t>
              </a:r>
            </a:p>
          </p:txBody>
        </p:sp>
        <p:sp>
          <p:nvSpPr>
            <p:cNvPr id="11291" name="AutoShape 55"/>
            <p:cNvSpPr>
              <a:spLocks noChangeArrowheads="1"/>
            </p:cNvSpPr>
            <p:nvPr/>
          </p:nvSpPr>
          <p:spPr bwMode="auto">
            <a:xfrm>
              <a:off x="3651" y="3339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FF3300"/>
            </a:solidFill>
            <a:ln w="9525">
              <a:solidFill>
                <a:schemeClr val="tx1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1000"/>
                            </p:stCondLst>
                            <p:childTnLst>
                              <p:par>
                                <p:cTn id="1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200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2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292" name="Group 2"/>
          <p:cNvGrpSpPr>
            <a:grpSpLocks/>
          </p:cNvGrpSpPr>
          <p:nvPr/>
        </p:nvGrpSpPr>
        <p:grpSpPr bwMode="auto">
          <a:xfrm>
            <a:off x="576263" y="476250"/>
            <a:ext cx="8532812" cy="1406525"/>
            <a:chOff x="227" y="300"/>
            <a:chExt cx="5375" cy="886"/>
          </a:xfrm>
        </p:grpSpPr>
        <p:sp>
          <p:nvSpPr>
            <p:cNvPr id="12313" name="Rectangle 3"/>
            <p:cNvSpPr>
              <a:spLocks noChangeArrowheads="1"/>
            </p:cNvSpPr>
            <p:nvPr/>
          </p:nvSpPr>
          <p:spPr bwMode="auto">
            <a:xfrm>
              <a:off x="227" y="300"/>
              <a:ext cx="5375" cy="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b="1">
                  <a:solidFill>
                    <a:srgbClr val="C00000"/>
                  </a:solidFill>
                  <a:cs typeface="Arial" charset="0"/>
                </a:rPr>
                <a:t>Найдите все значения </a:t>
              </a:r>
              <a:r>
                <a:rPr lang="ru-RU" sz="2400" b="1" i="1">
                  <a:solidFill>
                    <a:srgbClr val="C00000"/>
                  </a:solidFill>
                  <a:cs typeface="Arial" charset="0"/>
                </a:rPr>
                <a:t>а</a:t>
              </a:r>
              <a:r>
                <a:rPr lang="ru-RU" sz="2400" b="1">
                  <a:solidFill>
                    <a:srgbClr val="C00000"/>
                  </a:solidFill>
                  <a:cs typeface="Arial" charset="0"/>
                </a:rPr>
                <a:t>, при каждом из которых решения неравенства                                   образуют на числовой прямой отрезок длины 1. </a:t>
              </a:r>
            </a:p>
          </p:txBody>
        </p:sp>
        <p:graphicFrame>
          <p:nvGraphicFramePr>
            <p:cNvPr id="12291" name="Object 4"/>
            <p:cNvGraphicFramePr>
              <a:graphicFrameLocks noChangeAspect="1"/>
            </p:cNvGraphicFramePr>
            <p:nvPr/>
          </p:nvGraphicFramePr>
          <p:xfrm>
            <a:off x="2472" y="631"/>
            <a:ext cx="1702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2292" name="Equation" r:id="rId3" imgW="1320480" imgH="266400" progId="">
                    <p:embed/>
                  </p:oleObj>
                </mc:Choice>
                <mc:Fallback>
                  <p:oleObj name="Equation" r:id="rId3" imgW="1320480" imgH="266400" progId="">
                    <p:embed/>
                    <p:pic>
                      <p:nvPicPr>
                        <p:cNvPr id="0" name="Object 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631"/>
                          <a:ext cx="1702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2293" name="Text Box 5"/>
          <p:cNvSpPr txBox="1">
            <a:spLocks noChangeArrowheads="1"/>
          </p:cNvSpPr>
          <p:nvPr/>
        </p:nvSpPr>
        <p:spPr bwMode="auto">
          <a:xfrm>
            <a:off x="250825" y="1952625"/>
            <a:ext cx="2449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C00000"/>
                </a:solidFill>
                <a:cs typeface="Arial" charset="0"/>
              </a:rPr>
              <a:t>Решение.</a:t>
            </a:r>
          </a:p>
        </p:txBody>
      </p:sp>
      <p:sp>
        <p:nvSpPr>
          <p:cNvPr id="124934" name="Rectangle 6"/>
          <p:cNvSpPr>
            <a:spLocks noChangeArrowheads="1"/>
          </p:cNvSpPr>
          <p:nvPr/>
        </p:nvSpPr>
        <p:spPr bwMode="auto">
          <a:xfrm>
            <a:off x="250825" y="2324100"/>
            <a:ext cx="82978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r>
              <a:rPr lang="ru-RU" sz="2400">
                <a:cs typeface="Arial" charset="0"/>
              </a:rPr>
              <a:t>Изобразим графики левой и правой частей неравенства </a:t>
            </a:r>
          </a:p>
        </p:txBody>
      </p:sp>
      <p:graphicFrame>
        <p:nvGraphicFramePr>
          <p:cNvPr id="124935" name="Object 7"/>
          <p:cNvGraphicFramePr>
            <a:graphicFrameLocks noChangeAspect="1"/>
          </p:cNvGraphicFramePr>
          <p:nvPr/>
        </p:nvGraphicFramePr>
        <p:xfrm>
          <a:off x="322263" y="2730500"/>
          <a:ext cx="25209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2293" name="Equation" r:id="rId5" imgW="1320480" imgH="266400" progId="">
                  <p:embed/>
                </p:oleObj>
              </mc:Choice>
              <mc:Fallback>
                <p:oleObj name="Equation" r:id="rId5" imgW="1320480" imgH="2664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2730500"/>
                        <a:ext cx="252095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295" name="Line 8"/>
          <p:cNvSpPr>
            <a:spLocks noChangeShapeType="1"/>
          </p:cNvSpPr>
          <p:nvPr/>
        </p:nvSpPr>
        <p:spPr bwMode="auto">
          <a:xfrm>
            <a:off x="3276600" y="5157788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6" name="Line 9"/>
          <p:cNvSpPr>
            <a:spLocks noChangeShapeType="1"/>
          </p:cNvSpPr>
          <p:nvPr/>
        </p:nvSpPr>
        <p:spPr bwMode="auto">
          <a:xfrm flipV="1">
            <a:off x="6516688" y="29241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297" name="Text Box 10"/>
          <p:cNvSpPr txBox="1">
            <a:spLocks noChangeArrowheads="1"/>
          </p:cNvSpPr>
          <p:nvPr/>
        </p:nvSpPr>
        <p:spPr bwMode="auto">
          <a:xfrm>
            <a:off x="8532813" y="51577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х</a:t>
            </a:r>
          </a:p>
        </p:txBody>
      </p:sp>
      <p:sp>
        <p:nvSpPr>
          <p:cNvPr id="12298" name="Text Box 11"/>
          <p:cNvSpPr txBox="1">
            <a:spLocks noChangeArrowheads="1"/>
          </p:cNvSpPr>
          <p:nvPr/>
        </p:nvSpPr>
        <p:spPr bwMode="auto">
          <a:xfrm>
            <a:off x="6227763" y="27749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у</a:t>
            </a:r>
          </a:p>
        </p:txBody>
      </p:sp>
      <p:sp>
        <p:nvSpPr>
          <p:cNvPr id="12299" name="Text Box 12"/>
          <p:cNvSpPr txBox="1">
            <a:spLocks noChangeArrowheads="1"/>
          </p:cNvSpPr>
          <p:nvPr/>
        </p:nvSpPr>
        <p:spPr bwMode="auto">
          <a:xfrm>
            <a:off x="6516688" y="51577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-1</a:t>
            </a:r>
          </a:p>
        </p:txBody>
      </p:sp>
      <p:sp>
        <p:nvSpPr>
          <p:cNvPr id="12300" name="Text Box 13"/>
          <p:cNvSpPr txBox="1">
            <a:spLocks noChangeArrowheads="1"/>
          </p:cNvSpPr>
          <p:nvPr/>
        </p:nvSpPr>
        <p:spPr bwMode="auto">
          <a:xfrm>
            <a:off x="6515100" y="4797425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0</a:t>
            </a:r>
          </a:p>
        </p:txBody>
      </p:sp>
      <p:grpSp>
        <p:nvGrpSpPr>
          <p:cNvPr id="3" name="Group 14"/>
          <p:cNvGrpSpPr>
            <a:grpSpLocks/>
          </p:cNvGrpSpPr>
          <p:nvPr/>
        </p:nvGrpSpPr>
        <p:grpSpPr bwMode="auto">
          <a:xfrm>
            <a:off x="3563938" y="3068638"/>
            <a:ext cx="4608512" cy="2305050"/>
            <a:chOff x="1973" y="1842"/>
            <a:chExt cx="2903" cy="1452"/>
          </a:xfrm>
        </p:grpSpPr>
        <p:sp>
          <p:nvSpPr>
            <p:cNvPr id="12311" name="Line 15"/>
            <p:cNvSpPr>
              <a:spLocks noChangeShapeType="1"/>
            </p:cNvSpPr>
            <p:nvPr/>
          </p:nvSpPr>
          <p:spPr bwMode="auto">
            <a:xfrm flipV="1">
              <a:off x="3424" y="1842"/>
              <a:ext cx="1452" cy="14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2" name="Line 16"/>
            <p:cNvSpPr>
              <a:spLocks noChangeShapeType="1"/>
            </p:cNvSpPr>
            <p:nvPr/>
          </p:nvSpPr>
          <p:spPr bwMode="auto">
            <a:xfrm flipH="1" flipV="1">
              <a:off x="1973" y="1888"/>
              <a:ext cx="1451" cy="140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3060700" y="3068638"/>
            <a:ext cx="2159000" cy="2089150"/>
            <a:chOff x="3334" y="1797"/>
            <a:chExt cx="1360" cy="1316"/>
          </a:xfrm>
        </p:grpSpPr>
        <p:sp>
          <p:nvSpPr>
            <p:cNvPr id="12309" name="Line 18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2310" name="Line 19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4948" name="Text Box 20"/>
          <p:cNvSpPr txBox="1">
            <a:spLocks noChangeArrowheads="1"/>
          </p:cNvSpPr>
          <p:nvPr/>
        </p:nvSpPr>
        <p:spPr bwMode="auto">
          <a:xfrm>
            <a:off x="252413" y="3429000"/>
            <a:ext cx="2951162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20000"/>
              </a:lnSpc>
              <a:spcBef>
                <a:spcPct val="50000"/>
              </a:spcBef>
            </a:pPr>
            <a:r>
              <a:rPr lang="ru-RU" sz="2000">
                <a:cs typeface="Arial" charset="0"/>
              </a:rPr>
              <a:t>Неподвижный «прямой угол» с вершиной в точке (-3; -1), лучи которого направлены вверх. </a:t>
            </a:r>
          </a:p>
        </p:txBody>
      </p:sp>
      <p:sp>
        <p:nvSpPr>
          <p:cNvPr id="12304" name="Text Box 21"/>
          <p:cNvSpPr txBox="1">
            <a:spLocks noChangeArrowheads="1"/>
          </p:cNvSpPr>
          <p:nvPr/>
        </p:nvSpPr>
        <p:spPr bwMode="auto">
          <a:xfrm>
            <a:off x="6372225" y="5084763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haroni" pitchFamily="2" charset="-79"/>
                <a:cs typeface="Arial" charset="0"/>
              </a:rPr>
              <a:t>.</a:t>
            </a:r>
          </a:p>
        </p:txBody>
      </p:sp>
      <p:sp>
        <p:nvSpPr>
          <p:cNvPr id="12305" name="Text Box 22"/>
          <p:cNvSpPr txBox="1">
            <a:spLocks noChangeArrowheads="1"/>
          </p:cNvSpPr>
          <p:nvPr/>
        </p:nvSpPr>
        <p:spPr bwMode="auto">
          <a:xfrm>
            <a:off x="5795963" y="4868863"/>
            <a:ext cx="201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haroni" pitchFamily="2" charset="-79"/>
                <a:cs typeface="Arial" charset="0"/>
              </a:rPr>
              <a:t>.</a:t>
            </a:r>
          </a:p>
        </p:txBody>
      </p:sp>
      <p:sp>
        <p:nvSpPr>
          <p:cNvPr id="12306" name="Text Box 23"/>
          <p:cNvSpPr txBox="1">
            <a:spLocks noChangeArrowheads="1"/>
          </p:cNvSpPr>
          <p:nvPr/>
        </p:nvSpPr>
        <p:spPr bwMode="auto">
          <a:xfrm>
            <a:off x="5724525" y="47974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-3</a:t>
            </a:r>
          </a:p>
        </p:txBody>
      </p:sp>
      <p:sp>
        <p:nvSpPr>
          <p:cNvPr id="124952" name="Text Box 24"/>
          <p:cNvSpPr txBox="1">
            <a:spLocks noChangeArrowheads="1"/>
          </p:cNvSpPr>
          <p:nvPr/>
        </p:nvSpPr>
        <p:spPr bwMode="auto">
          <a:xfrm>
            <a:off x="250825" y="5629275"/>
            <a:ext cx="8497888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sz="2000">
                <a:cs typeface="Arial" charset="0"/>
              </a:rPr>
              <a:t>И сжатый в два раза «прямой угол», лучи которого направлены вверх и двигающийся вдоль оси абсцисс в зависимости от параметра а.</a:t>
            </a:r>
          </a:p>
        </p:txBody>
      </p:sp>
      <p:sp>
        <p:nvSpPr>
          <p:cNvPr id="12308" name="Oval 25"/>
          <p:cNvSpPr>
            <a:spLocks noChangeArrowheads="1"/>
          </p:cNvSpPr>
          <p:nvPr/>
        </p:nvSpPr>
        <p:spPr bwMode="auto">
          <a:xfrm>
            <a:off x="106363" y="547688"/>
            <a:ext cx="504825" cy="50482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E3B9"/>
                </a:solidFill>
                <a:cs typeface="Arial" charset="0"/>
              </a:rPr>
              <a:t>С</a:t>
            </a:r>
            <a:r>
              <a:rPr lang="en-US" b="1">
                <a:solidFill>
                  <a:srgbClr val="FFE3B9"/>
                </a:solidFill>
                <a:cs typeface="Arial" charset="0"/>
              </a:rPr>
              <a:t>5</a:t>
            </a:r>
            <a:endParaRPr lang="ru-RU" b="1">
              <a:solidFill>
                <a:srgbClr val="FFE3B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49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1249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249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49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1000"/>
                                        <p:tgtEl>
                                          <p:spTgt spid="1249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1000"/>
                            </p:stCondLst>
                            <p:childTnLst>
                              <p:par>
                                <p:cTn id="2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2000"/>
                            </p:stCondLst>
                            <p:childTnLst>
                              <p:par>
                                <p:cTn id="32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8.33333E-7 -0.00533 L 0.45677 2.96296E-6 " pathEditMode="relative" rAng="0" ptsTypes="AA">
                                      <p:cBhvr>
                                        <p:cTn id="33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2800" y="3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4934" grpId="0"/>
      <p:bldP spid="124948" grpId="0"/>
      <p:bldP spid="124952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6" name="Text Box 2"/>
          <p:cNvSpPr txBox="1">
            <a:spLocks noChangeArrowheads="1"/>
          </p:cNvSpPr>
          <p:nvPr/>
        </p:nvSpPr>
        <p:spPr bwMode="auto">
          <a:xfrm>
            <a:off x="250825" y="1952625"/>
            <a:ext cx="2449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solidFill>
                  <a:srgbClr val="C00000"/>
                </a:solidFill>
                <a:cs typeface="Arial" charset="0"/>
              </a:rPr>
              <a:t>Решение.</a:t>
            </a:r>
          </a:p>
        </p:txBody>
      </p:sp>
      <p:graphicFrame>
        <p:nvGraphicFramePr>
          <p:cNvPr id="13314" name="Object 3"/>
          <p:cNvGraphicFramePr>
            <a:graphicFrameLocks noChangeAspect="1"/>
          </p:cNvGraphicFramePr>
          <p:nvPr/>
        </p:nvGraphicFramePr>
        <p:xfrm>
          <a:off x="322263" y="2730500"/>
          <a:ext cx="2520950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3316" name="Equation" r:id="rId3" imgW="1320480" imgH="266400" progId="">
                  <p:embed/>
                </p:oleObj>
              </mc:Choice>
              <mc:Fallback>
                <p:oleObj name="Equation" r:id="rId3" imgW="1320480" imgH="2664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2263" y="2730500"/>
                        <a:ext cx="2520950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3317" name="Line 4"/>
          <p:cNvSpPr>
            <a:spLocks noChangeShapeType="1"/>
          </p:cNvSpPr>
          <p:nvPr/>
        </p:nvSpPr>
        <p:spPr bwMode="auto">
          <a:xfrm>
            <a:off x="3276600" y="5157788"/>
            <a:ext cx="56165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8" name="Line 5"/>
          <p:cNvSpPr>
            <a:spLocks noChangeShapeType="1"/>
          </p:cNvSpPr>
          <p:nvPr/>
        </p:nvSpPr>
        <p:spPr bwMode="auto">
          <a:xfrm flipV="1">
            <a:off x="6516688" y="29241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3319" name="Text Box 6"/>
          <p:cNvSpPr txBox="1">
            <a:spLocks noChangeArrowheads="1"/>
          </p:cNvSpPr>
          <p:nvPr/>
        </p:nvSpPr>
        <p:spPr bwMode="auto">
          <a:xfrm>
            <a:off x="8532813" y="51577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х</a:t>
            </a:r>
          </a:p>
        </p:txBody>
      </p:sp>
      <p:sp>
        <p:nvSpPr>
          <p:cNvPr id="13320" name="Text Box 7"/>
          <p:cNvSpPr txBox="1">
            <a:spLocks noChangeArrowheads="1"/>
          </p:cNvSpPr>
          <p:nvPr/>
        </p:nvSpPr>
        <p:spPr bwMode="auto">
          <a:xfrm>
            <a:off x="6227763" y="27749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у</a:t>
            </a:r>
          </a:p>
        </p:txBody>
      </p:sp>
      <p:sp>
        <p:nvSpPr>
          <p:cNvPr id="13321" name="Text Box 8"/>
          <p:cNvSpPr txBox="1">
            <a:spLocks noChangeArrowheads="1"/>
          </p:cNvSpPr>
          <p:nvPr/>
        </p:nvSpPr>
        <p:spPr bwMode="auto">
          <a:xfrm>
            <a:off x="6516688" y="51577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-1</a:t>
            </a:r>
          </a:p>
        </p:txBody>
      </p:sp>
      <p:sp>
        <p:nvSpPr>
          <p:cNvPr id="13322" name="Text Box 9"/>
          <p:cNvSpPr txBox="1">
            <a:spLocks noChangeArrowheads="1"/>
          </p:cNvSpPr>
          <p:nvPr/>
        </p:nvSpPr>
        <p:spPr bwMode="auto">
          <a:xfrm>
            <a:off x="6515100" y="4797425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0</a:t>
            </a:r>
          </a:p>
        </p:txBody>
      </p:sp>
      <p:grpSp>
        <p:nvGrpSpPr>
          <p:cNvPr id="13323" name="Group 10"/>
          <p:cNvGrpSpPr>
            <a:grpSpLocks/>
          </p:cNvGrpSpPr>
          <p:nvPr/>
        </p:nvGrpSpPr>
        <p:grpSpPr bwMode="auto">
          <a:xfrm>
            <a:off x="3563938" y="3068638"/>
            <a:ext cx="4608512" cy="2305050"/>
            <a:chOff x="1973" y="1842"/>
            <a:chExt cx="2903" cy="1452"/>
          </a:xfrm>
        </p:grpSpPr>
        <p:sp>
          <p:nvSpPr>
            <p:cNvPr id="13359" name="Line 11"/>
            <p:cNvSpPr>
              <a:spLocks noChangeShapeType="1"/>
            </p:cNvSpPr>
            <p:nvPr/>
          </p:nvSpPr>
          <p:spPr bwMode="auto">
            <a:xfrm flipV="1">
              <a:off x="3424" y="1842"/>
              <a:ext cx="1452" cy="14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60" name="Line 12"/>
            <p:cNvSpPr>
              <a:spLocks noChangeShapeType="1"/>
            </p:cNvSpPr>
            <p:nvPr/>
          </p:nvSpPr>
          <p:spPr bwMode="auto">
            <a:xfrm flipH="1" flipV="1">
              <a:off x="1973" y="1888"/>
              <a:ext cx="1451" cy="140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3"/>
          <p:cNvGrpSpPr>
            <a:grpSpLocks/>
          </p:cNvGrpSpPr>
          <p:nvPr/>
        </p:nvGrpSpPr>
        <p:grpSpPr bwMode="auto">
          <a:xfrm>
            <a:off x="7308850" y="3068638"/>
            <a:ext cx="2159000" cy="2089150"/>
            <a:chOff x="3334" y="1797"/>
            <a:chExt cx="1360" cy="1316"/>
          </a:xfrm>
        </p:grpSpPr>
        <p:sp>
          <p:nvSpPr>
            <p:cNvPr id="13357" name="Line 14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8" name="Line 15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3325" name="Text Box 16"/>
          <p:cNvSpPr txBox="1">
            <a:spLocks noChangeArrowheads="1"/>
          </p:cNvSpPr>
          <p:nvPr/>
        </p:nvSpPr>
        <p:spPr bwMode="auto">
          <a:xfrm>
            <a:off x="6372225" y="5084763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haroni" pitchFamily="2" charset="-79"/>
                <a:cs typeface="Arial" charset="0"/>
              </a:rPr>
              <a:t>.</a:t>
            </a:r>
          </a:p>
        </p:txBody>
      </p:sp>
      <p:sp>
        <p:nvSpPr>
          <p:cNvPr id="13326" name="Text Box 17"/>
          <p:cNvSpPr txBox="1">
            <a:spLocks noChangeArrowheads="1"/>
          </p:cNvSpPr>
          <p:nvPr/>
        </p:nvSpPr>
        <p:spPr bwMode="auto">
          <a:xfrm>
            <a:off x="5795963" y="4868863"/>
            <a:ext cx="201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haroni" pitchFamily="2" charset="-79"/>
                <a:cs typeface="Arial" charset="0"/>
              </a:rPr>
              <a:t>.</a:t>
            </a:r>
          </a:p>
        </p:txBody>
      </p:sp>
      <p:sp>
        <p:nvSpPr>
          <p:cNvPr id="13327" name="Text Box 18"/>
          <p:cNvSpPr txBox="1">
            <a:spLocks noChangeArrowheads="1"/>
          </p:cNvSpPr>
          <p:nvPr/>
        </p:nvSpPr>
        <p:spPr bwMode="auto">
          <a:xfrm>
            <a:off x="5724525" y="47974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-3</a:t>
            </a:r>
          </a:p>
        </p:txBody>
      </p:sp>
      <p:sp>
        <p:nvSpPr>
          <p:cNvPr id="125971" name="Text Box 19"/>
          <p:cNvSpPr txBox="1">
            <a:spLocks noChangeArrowheads="1"/>
          </p:cNvSpPr>
          <p:nvPr/>
        </p:nvSpPr>
        <p:spPr bwMode="auto">
          <a:xfrm>
            <a:off x="252413" y="3219450"/>
            <a:ext cx="3167062" cy="10064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cs typeface="Arial" charset="0"/>
              </a:rPr>
              <a:t>Заметим, что неравенство не имеет решения при -4</a:t>
            </a:r>
            <a:r>
              <a:rPr lang="en-US" sz="2000">
                <a:cs typeface="Arial" charset="0"/>
              </a:rPr>
              <a:t>&lt;</a:t>
            </a:r>
            <a:r>
              <a:rPr lang="ru-RU" sz="2000">
                <a:cs typeface="Arial" charset="0"/>
              </a:rPr>
              <a:t>х</a:t>
            </a:r>
            <a:r>
              <a:rPr lang="en-US" sz="2000">
                <a:cs typeface="Arial" charset="0"/>
              </a:rPr>
              <a:t>&lt;-</a:t>
            </a:r>
            <a:r>
              <a:rPr lang="ru-RU" sz="2000">
                <a:cs typeface="Arial" charset="0"/>
              </a:rPr>
              <a:t>2.</a:t>
            </a:r>
          </a:p>
        </p:txBody>
      </p:sp>
      <p:grpSp>
        <p:nvGrpSpPr>
          <p:cNvPr id="4" name="Group 20"/>
          <p:cNvGrpSpPr>
            <a:grpSpLocks/>
          </p:cNvGrpSpPr>
          <p:nvPr/>
        </p:nvGrpSpPr>
        <p:grpSpPr bwMode="auto">
          <a:xfrm>
            <a:off x="5003800" y="3068638"/>
            <a:ext cx="2159000" cy="2089150"/>
            <a:chOff x="3334" y="1797"/>
            <a:chExt cx="1360" cy="1316"/>
          </a:xfrm>
        </p:grpSpPr>
        <p:sp>
          <p:nvSpPr>
            <p:cNvPr id="13355" name="Line 21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6" name="Line 22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3"/>
          <p:cNvGrpSpPr>
            <a:grpSpLocks/>
          </p:cNvGrpSpPr>
          <p:nvPr/>
        </p:nvGrpSpPr>
        <p:grpSpPr bwMode="auto">
          <a:xfrm>
            <a:off x="7308850" y="3068638"/>
            <a:ext cx="2159000" cy="2089150"/>
            <a:chOff x="3334" y="1797"/>
            <a:chExt cx="1360" cy="1316"/>
          </a:xfrm>
        </p:grpSpPr>
        <p:sp>
          <p:nvSpPr>
            <p:cNvPr id="13353" name="Line 24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4" name="Line 25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5978" name="Text Box 26"/>
          <p:cNvSpPr txBox="1">
            <a:spLocks noChangeArrowheads="1"/>
          </p:cNvSpPr>
          <p:nvPr/>
        </p:nvSpPr>
        <p:spPr bwMode="auto">
          <a:xfrm>
            <a:off x="250825" y="4641850"/>
            <a:ext cx="3097213" cy="1920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cs typeface="Arial" charset="0"/>
              </a:rPr>
              <a:t>Решения образуют отрезок длиной 1, если расстояние между абсциссами точек пересечения графиков равно 1.</a:t>
            </a:r>
          </a:p>
        </p:txBody>
      </p:sp>
      <p:grpSp>
        <p:nvGrpSpPr>
          <p:cNvPr id="6" name="Group 28"/>
          <p:cNvGrpSpPr>
            <a:grpSpLocks/>
          </p:cNvGrpSpPr>
          <p:nvPr/>
        </p:nvGrpSpPr>
        <p:grpSpPr bwMode="auto">
          <a:xfrm>
            <a:off x="5005388" y="3068638"/>
            <a:ext cx="2159000" cy="2089150"/>
            <a:chOff x="3334" y="1797"/>
            <a:chExt cx="1360" cy="1316"/>
          </a:xfrm>
        </p:grpSpPr>
        <p:sp>
          <p:nvSpPr>
            <p:cNvPr id="13351" name="Line 29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2" name="Line 30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7" name="Group 31"/>
          <p:cNvGrpSpPr>
            <a:grpSpLocks/>
          </p:cNvGrpSpPr>
          <p:nvPr/>
        </p:nvGrpSpPr>
        <p:grpSpPr bwMode="auto">
          <a:xfrm>
            <a:off x="4572000" y="3068638"/>
            <a:ext cx="2159000" cy="2089150"/>
            <a:chOff x="3334" y="1797"/>
            <a:chExt cx="1360" cy="1316"/>
          </a:xfrm>
        </p:grpSpPr>
        <p:sp>
          <p:nvSpPr>
            <p:cNvPr id="13349" name="Line 32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3350" name="Line 33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5986" name="Line 34"/>
          <p:cNvSpPr>
            <a:spLocks noChangeShapeType="1"/>
          </p:cNvSpPr>
          <p:nvPr/>
        </p:nvSpPr>
        <p:spPr bwMode="auto">
          <a:xfrm flipV="1">
            <a:off x="5292725" y="47974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5987" name="Line 35"/>
          <p:cNvSpPr>
            <a:spLocks noChangeShapeType="1"/>
          </p:cNvSpPr>
          <p:nvPr/>
        </p:nvSpPr>
        <p:spPr bwMode="auto">
          <a:xfrm flipV="1">
            <a:off x="4643438" y="42211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5988" name="Text Box 36"/>
          <p:cNvSpPr txBox="1">
            <a:spLocks noChangeArrowheads="1"/>
          </p:cNvSpPr>
          <p:nvPr/>
        </p:nvSpPr>
        <p:spPr bwMode="auto">
          <a:xfrm>
            <a:off x="4498975" y="5949950"/>
            <a:ext cx="35290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2000">
                <a:cs typeface="Arial" charset="0"/>
              </a:rPr>
              <a:t>IABI=1,</a:t>
            </a:r>
            <a:r>
              <a:rPr lang="ru-RU" sz="2000">
                <a:cs typeface="Arial" charset="0"/>
              </a:rPr>
              <a:t>и аналогично </a:t>
            </a:r>
            <a:r>
              <a:rPr lang="en-US" sz="2000">
                <a:cs typeface="Arial" charset="0"/>
              </a:rPr>
              <a:t>ICDI=1.</a:t>
            </a:r>
            <a:endParaRPr lang="ru-RU" sz="2000">
              <a:cs typeface="Arial" charset="0"/>
            </a:endParaRPr>
          </a:p>
        </p:txBody>
      </p:sp>
      <p:sp>
        <p:nvSpPr>
          <p:cNvPr id="125989" name="AutoShape 37"/>
          <p:cNvSpPr>
            <a:spLocks noChangeArrowheads="1"/>
          </p:cNvSpPr>
          <p:nvPr/>
        </p:nvSpPr>
        <p:spPr bwMode="auto">
          <a:xfrm>
            <a:off x="3421063" y="5949950"/>
            <a:ext cx="863600" cy="358775"/>
          </a:xfrm>
          <a:custGeom>
            <a:avLst/>
            <a:gdLst>
              <a:gd name="T0" fmla="*/ 25896006 w 21600"/>
              <a:gd name="T1" fmla="*/ 0 h 21600"/>
              <a:gd name="T2" fmla="*/ 0 w 21600"/>
              <a:gd name="T3" fmla="*/ 2979626 h 21600"/>
              <a:gd name="T4" fmla="*/ 25896006 w 21600"/>
              <a:gd name="T5" fmla="*/ 5959236 h 21600"/>
              <a:gd name="T6" fmla="*/ 34528005 w 21600"/>
              <a:gd name="T7" fmla="*/ 2979626 h 21600"/>
              <a:gd name="T8" fmla="*/ 17694720 60000 65536"/>
              <a:gd name="T9" fmla="*/ 11796480 60000 65536"/>
              <a:gd name="T10" fmla="*/ 5898240 60000 65536"/>
              <a:gd name="T11" fmla="*/ 0 60000 65536"/>
              <a:gd name="T12" fmla="*/ 3375 w 21600"/>
              <a:gd name="T13" fmla="*/ 5400 h 21600"/>
              <a:gd name="T14" fmla="*/ 18900 w 21600"/>
              <a:gd name="T15" fmla="*/ 16200 h 21600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600" h="21600">
                <a:moveTo>
                  <a:pt x="16200" y="0"/>
                </a:moveTo>
                <a:lnTo>
                  <a:pt x="16200" y="5400"/>
                </a:lnTo>
                <a:lnTo>
                  <a:pt x="3375" y="5400"/>
                </a:lnTo>
                <a:lnTo>
                  <a:pt x="3375" y="16200"/>
                </a:lnTo>
                <a:lnTo>
                  <a:pt x="16200" y="16200"/>
                </a:lnTo>
                <a:lnTo>
                  <a:pt x="16200" y="21600"/>
                </a:lnTo>
                <a:lnTo>
                  <a:pt x="21600" y="10800"/>
                </a:lnTo>
                <a:close/>
              </a:path>
              <a:path w="21600" h="21600">
                <a:moveTo>
                  <a:pt x="1350" y="5400"/>
                </a:moveTo>
                <a:lnTo>
                  <a:pt x="1350" y="16200"/>
                </a:lnTo>
                <a:lnTo>
                  <a:pt x="2700" y="16200"/>
                </a:lnTo>
                <a:lnTo>
                  <a:pt x="2700" y="5400"/>
                </a:lnTo>
                <a:close/>
              </a:path>
              <a:path w="21600" h="21600">
                <a:moveTo>
                  <a:pt x="0" y="5400"/>
                </a:moveTo>
                <a:lnTo>
                  <a:pt x="0" y="16200"/>
                </a:lnTo>
                <a:lnTo>
                  <a:pt x="675" y="16200"/>
                </a:lnTo>
                <a:lnTo>
                  <a:pt x="675" y="5400"/>
                </a:lnTo>
                <a:close/>
              </a:path>
            </a:pathLst>
          </a:custGeom>
          <a:solidFill>
            <a:srgbClr val="C00000">
              <a:alpha val="70195"/>
            </a:srgbClr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25990" name="Line 38"/>
          <p:cNvSpPr>
            <a:spLocks noChangeShapeType="1"/>
          </p:cNvSpPr>
          <p:nvPr/>
        </p:nvSpPr>
        <p:spPr bwMode="auto">
          <a:xfrm>
            <a:off x="6372225" y="48688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5991" name="Line 39"/>
          <p:cNvSpPr>
            <a:spLocks noChangeShapeType="1"/>
          </p:cNvSpPr>
          <p:nvPr/>
        </p:nvSpPr>
        <p:spPr bwMode="auto">
          <a:xfrm>
            <a:off x="7092950" y="414972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8" name="Group 40"/>
          <p:cNvGrpSpPr>
            <a:grpSpLocks/>
          </p:cNvGrpSpPr>
          <p:nvPr/>
        </p:nvGrpSpPr>
        <p:grpSpPr bwMode="auto">
          <a:xfrm>
            <a:off x="4498975" y="5149850"/>
            <a:ext cx="2809875" cy="374650"/>
            <a:chOff x="2834" y="3244"/>
            <a:chExt cx="1770" cy="236"/>
          </a:xfrm>
        </p:grpSpPr>
        <p:sp>
          <p:nvSpPr>
            <p:cNvPr id="13345" name="Text Box 41"/>
            <p:cNvSpPr txBox="1">
              <a:spLocks noChangeArrowheads="1"/>
            </p:cNvSpPr>
            <p:nvPr/>
          </p:nvSpPr>
          <p:spPr bwMode="auto">
            <a:xfrm>
              <a:off x="2834" y="3244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A</a:t>
              </a:r>
              <a:endParaRPr lang="ru-RU">
                <a:cs typeface="Arial" charset="0"/>
              </a:endParaRPr>
            </a:p>
          </p:txBody>
        </p:sp>
        <p:sp>
          <p:nvSpPr>
            <p:cNvPr id="13346" name="Text Box 42"/>
            <p:cNvSpPr txBox="1">
              <a:spLocks noChangeArrowheads="1"/>
            </p:cNvSpPr>
            <p:nvPr/>
          </p:nvSpPr>
          <p:spPr bwMode="auto">
            <a:xfrm>
              <a:off x="3243" y="3249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B</a:t>
              </a:r>
              <a:endParaRPr lang="ru-RU">
                <a:cs typeface="Arial" charset="0"/>
              </a:endParaRPr>
            </a:p>
          </p:txBody>
        </p:sp>
        <p:sp>
          <p:nvSpPr>
            <p:cNvPr id="13347" name="Text Box 43"/>
            <p:cNvSpPr txBox="1">
              <a:spLocks noChangeArrowheads="1"/>
            </p:cNvSpPr>
            <p:nvPr/>
          </p:nvSpPr>
          <p:spPr bwMode="auto">
            <a:xfrm>
              <a:off x="3878" y="3244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C</a:t>
              </a:r>
              <a:endParaRPr lang="ru-RU">
                <a:cs typeface="Arial" charset="0"/>
              </a:endParaRPr>
            </a:p>
          </p:txBody>
        </p:sp>
        <p:sp>
          <p:nvSpPr>
            <p:cNvPr id="13348" name="Text Box 44"/>
            <p:cNvSpPr txBox="1">
              <a:spLocks noChangeArrowheads="1"/>
            </p:cNvSpPr>
            <p:nvPr/>
          </p:nvSpPr>
          <p:spPr bwMode="auto">
            <a:xfrm>
              <a:off x="4377" y="3244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D</a:t>
              </a:r>
              <a:endParaRPr lang="ru-RU">
                <a:cs typeface="Arial" charset="0"/>
              </a:endParaRPr>
            </a:p>
          </p:txBody>
        </p:sp>
      </p:grpSp>
      <p:sp>
        <p:nvSpPr>
          <p:cNvPr id="125997" name="Line 45"/>
          <p:cNvSpPr>
            <a:spLocks noChangeShapeType="1"/>
          </p:cNvSpPr>
          <p:nvPr/>
        </p:nvSpPr>
        <p:spPr bwMode="auto">
          <a:xfrm>
            <a:off x="5651500" y="5157788"/>
            <a:ext cx="433388" cy="0"/>
          </a:xfrm>
          <a:prstGeom prst="line">
            <a:avLst/>
          </a:prstGeom>
          <a:noFill/>
          <a:ln w="3810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3342" name="Group 46"/>
          <p:cNvGrpSpPr>
            <a:grpSpLocks/>
          </p:cNvGrpSpPr>
          <p:nvPr/>
        </p:nvGrpSpPr>
        <p:grpSpPr bwMode="auto">
          <a:xfrm>
            <a:off x="576263" y="476250"/>
            <a:ext cx="8532812" cy="1406525"/>
            <a:chOff x="227" y="300"/>
            <a:chExt cx="5375" cy="886"/>
          </a:xfrm>
        </p:grpSpPr>
        <p:sp>
          <p:nvSpPr>
            <p:cNvPr id="13344" name="Rectangle 47"/>
            <p:cNvSpPr>
              <a:spLocks noChangeArrowheads="1"/>
            </p:cNvSpPr>
            <p:nvPr/>
          </p:nvSpPr>
          <p:spPr bwMode="auto">
            <a:xfrm>
              <a:off x="227" y="300"/>
              <a:ext cx="5375" cy="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b="1">
                  <a:solidFill>
                    <a:srgbClr val="C00000"/>
                  </a:solidFill>
                  <a:cs typeface="Arial" charset="0"/>
                </a:rPr>
                <a:t>Найдите все значения </a:t>
              </a:r>
              <a:r>
                <a:rPr lang="ru-RU" sz="2400" b="1" i="1">
                  <a:solidFill>
                    <a:srgbClr val="C00000"/>
                  </a:solidFill>
                  <a:cs typeface="Arial" charset="0"/>
                </a:rPr>
                <a:t>а</a:t>
              </a:r>
              <a:r>
                <a:rPr lang="ru-RU" sz="2400" b="1">
                  <a:solidFill>
                    <a:srgbClr val="C00000"/>
                  </a:solidFill>
                  <a:cs typeface="Arial" charset="0"/>
                </a:rPr>
                <a:t>, при каждом из которых решения неравенства                                   образуют на числовой прямой отрезок длины 1. </a:t>
              </a:r>
            </a:p>
          </p:txBody>
        </p:sp>
        <p:graphicFrame>
          <p:nvGraphicFramePr>
            <p:cNvPr id="13315" name="Object 48"/>
            <p:cNvGraphicFramePr>
              <a:graphicFrameLocks noChangeAspect="1"/>
            </p:cNvGraphicFramePr>
            <p:nvPr/>
          </p:nvGraphicFramePr>
          <p:xfrm>
            <a:off x="2472" y="631"/>
            <a:ext cx="1702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3317" name="Equation" r:id="rId5" imgW="1320480" imgH="266400" progId="">
                    <p:embed/>
                  </p:oleObj>
                </mc:Choice>
                <mc:Fallback>
                  <p:oleObj name="Equation" r:id="rId5" imgW="1320480" imgH="266400" progId="">
                    <p:embed/>
                    <p:pic>
                      <p:nvPicPr>
                        <p:cNvPr id="0" name="Object 4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631"/>
                          <a:ext cx="1702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3343" name="Oval 49"/>
          <p:cNvSpPr>
            <a:spLocks noChangeArrowheads="1"/>
          </p:cNvSpPr>
          <p:nvPr/>
        </p:nvSpPr>
        <p:spPr bwMode="auto">
          <a:xfrm>
            <a:off x="106363" y="547688"/>
            <a:ext cx="504825" cy="50482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E3B9"/>
                </a:solidFill>
                <a:cs typeface="Arial" charset="0"/>
              </a:rPr>
              <a:t>С</a:t>
            </a:r>
            <a:r>
              <a:rPr lang="en-US" b="1">
                <a:solidFill>
                  <a:srgbClr val="FFE3B9"/>
                </a:solidFill>
                <a:cs typeface="Arial" charset="0"/>
              </a:rPr>
              <a:t>5</a:t>
            </a:r>
            <a:endParaRPr lang="ru-RU" b="1">
              <a:solidFill>
                <a:srgbClr val="FFE3B9"/>
              </a:solidFill>
              <a:cs typeface="Arial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259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5" presetClass="path" presetSubtype="0" accel="50000" decel="5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 0  L -0.25 0  E" pathEditMode="relative" ptsTypes="">
                                      <p:cBhvr>
                                        <p:cTn id="16" dur="2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2000"/>
                            </p:stCondLst>
                            <p:childTnLst>
                              <p:par>
                                <p:cTn id="18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35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0209 1.48148E-6 L -0.05295 1.48148E-6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8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500"/>
                            </p:stCondLst>
                            <p:childTnLst>
                              <p:par>
                                <p:cTn id="25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7" dur="500"/>
                                        <p:tgtEl>
                                          <p:spTgt spid="1259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1000"/>
                                        <p:tgtEl>
                                          <p:spTgt spid="1259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3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4" presetID="22" presetClass="entr" presetSubtype="4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500"/>
                            </p:stCondLst>
                            <p:childTnLst>
                              <p:par>
                                <p:cTn id="48" presetID="63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1.11111E-6 1.48148E-6 L 0.05313 1.48148E-6 " pathEditMode="relative" rAng="0" ptsTypes="AA">
                                      <p:cBhvr>
                                        <p:cTn id="49" dur="2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27" y="0"/>
                                    </p:animMotion>
                                  </p:childTnLst>
                                </p:cTn>
                              </p:par>
                              <p:par>
                                <p:cTn id="50" presetID="35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3.61111E-6 1.48148E-6 L -0.05712 1.48148E-6 " pathEditMode="relative" rAng="0" ptsTypes="AA">
                                      <p:cBhvr>
                                        <p:cTn id="51" dur="2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29" y="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2500"/>
                            </p:stCondLst>
                            <p:childTnLst>
                              <p:par>
                                <p:cTn id="5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5" dur="1000"/>
                                        <p:tgtEl>
                                          <p:spTgt spid="1259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8" dur="1000"/>
                                        <p:tgtEl>
                                          <p:spTgt spid="1259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1" dur="1000"/>
                                        <p:tgtEl>
                                          <p:spTgt spid="1259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4" dur="1000"/>
                                        <p:tgtEl>
                                          <p:spTgt spid="1259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3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3" dur="1000"/>
                                        <p:tgtEl>
                                          <p:spTgt spid="1259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1000"/>
                            </p:stCondLst>
                            <p:childTnLst>
                              <p:par>
                                <p:cTn id="75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5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1000"/>
                                        <p:tgtEl>
                                          <p:spTgt spid="1259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5971" grpId="0"/>
      <p:bldP spid="125978" grpId="0"/>
      <p:bldP spid="125986" grpId="0" animBg="1"/>
      <p:bldP spid="125987" grpId="0" animBg="1"/>
      <p:bldP spid="125988" grpId="0"/>
      <p:bldP spid="125989" grpId="0" animBg="1"/>
      <p:bldP spid="125990" grpId="0" animBg="1"/>
      <p:bldP spid="125991" grpId="0" animBg="1"/>
      <p:bldP spid="125997" grpId="0" animBg="1"/>
      <p:bldP spid="125997" grpId="1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45" name="Text Box 2"/>
          <p:cNvSpPr txBox="1">
            <a:spLocks noChangeArrowheads="1"/>
          </p:cNvSpPr>
          <p:nvPr/>
        </p:nvSpPr>
        <p:spPr bwMode="auto">
          <a:xfrm>
            <a:off x="250825" y="1952625"/>
            <a:ext cx="2449513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>
                <a:solidFill>
                  <a:srgbClr val="C00000"/>
                </a:solidFill>
                <a:cs typeface="Arial" charset="0"/>
              </a:rPr>
              <a:t>Решение.</a:t>
            </a:r>
          </a:p>
        </p:txBody>
      </p:sp>
      <p:sp>
        <p:nvSpPr>
          <p:cNvPr id="126979" name="Line 3"/>
          <p:cNvSpPr>
            <a:spLocks noChangeShapeType="1"/>
          </p:cNvSpPr>
          <p:nvPr/>
        </p:nvSpPr>
        <p:spPr bwMode="auto">
          <a:xfrm>
            <a:off x="3779838" y="5157788"/>
            <a:ext cx="5113337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6980" name="Line 4"/>
          <p:cNvSpPr>
            <a:spLocks noChangeShapeType="1"/>
          </p:cNvSpPr>
          <p:nvPr/>
        </p:nvSpPr>
        <p:spPr bwMode="auto">
          <a:xfrm flipV="1">
            <a:off x="6516688" y="2924175"/>
            <a:ext cx="0" cy="288131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26981" name="Text Box 5"/>
          <p:cNvSpPr txBox="1">
            <a:spLocks noChangeArrowheads="1"/>
          </p:cNvSpPr>
          <p:nvPr/>
        </p:nvSpPr>
        <p:spPr bwMode="auto">
          <a:xfrm>
            <a:off x="8532813" y="51577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х</a:t>
            </a:r>
          </a:p>
        </p:txBody>
      </p:sp>
      <p:sp>
        <p:nvSpPr>
          <p:cNvPr id="126982" name="Text Box 6"/>
          <p:cNvSpPr txBox="1">
            <a:spLocks noChangeArrowheads="1"/>
          </p:cNvSpPr>
          <p:nvPr/>
        </p:nvSpPr>
        <p:spPr bwMode="auto">
          <a:xfrm>
            <a:off x="6227763" y="2774950"/>
            <a:ext cx="5048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у</a:t>
            </a:r>
          </a:p>
        </p:txBody>
      </p:sp>
      <p:sp>
        <p:nvSpPr>
          <p:cNvPr id="126983" name="Text Box 7"/>
          <p:cNvSpPr txBox="1">
            <a:spLocks noChangeArrowheads="1"/>
          </p:cNvSpPr>
          <p:nvPr/>
        </p:nvSpPr>
        <p:spPr bwMode="auto">
          <a:xfrm>
            <a:off x="6516688" y="5157788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-1</a:t>
            </a:r>
          </a:p>
        </p:txBody>
      </p:sp>
      <p:sp>
        <p:nvSpPr>
          <p:cNvPr id="126984" name="Text Box 8"/>
          <p:cNvSpPr txBox="1">
            <a:spLocks noChangeArrowheads="1"/>
          </p:cNvSpPr>
          <p:nvPr/>
        </p:nvSpPr>
        <p:spPr bwMode="auto">
          <a:xfrm>
            <a:off x="6515100" y="4797425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0</a:t>
            </a:r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3563938" y="3068638"/>
            <a:ext cx="4608512" cy="2305050"/>
            <a:chOff x="1973" y="1842"/>
            <a:chExt cx="2903" cy="1452"/>
          </a:xfrm>
        </p:grpSpPr>
        <p:sp>
          <p:nvSpPr>
            <p:cNvPr id="14381" name="Line 10"/>
            <p:cNvSpPr>
              <a:spLocks noChangeShapeType="1"/>
            </p:cNvSpPr>
            <p:nvPr/>
          </p:nvSpPr>
          <p:spPr bwMode="auto">
            <a:xfrm flipV="1">
              <a:off x="3424" y="1842"/>
              <a:ext cx="1452" cy="1452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82" name="Line 11"/>
            <p:cNvSpPr>
              <a:spLocks noChangeShapeType="1"/>
            </p:cNvSpPr>
            <p:nvPr/>
          </p:nvSpPr>
          <p:spPr bwMode="auto">
            <a:xfrm flipH="1" flipV="1">
              <a:off x="1973" y="1888"/>
              <a:ext cx="1451" cy="1406"/>
            </a:xfrm>
            <a:prstGeom prst="line">
              <a:avLst/>
            </a:prstGeom>
            <a:noFill/>
            <a:ln w="38100">
              <a:solidFill>
                <a:schemeClr val="accent2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6988" name="Text Box 12"/>
          <p:cNvSpPr txBox="1">
            <a:spLocks noChangeArrowheads="1"/>
          </p:cNvSpPr>
          <p:nvPr/>
        </p:nvSpPr>
        <p:spPr bwMode="auto">
          <a:xfrm>
            <a:off x="6372225" y="5084763"/>
            <a:ext cx="2873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haroni" pitchFamily="2" charset="-79"/>
                <a:cs typeface="Arial" charset="0"/>
              </a:rPr>
              <a:t>.</a:t>
            </a:r>
          </a:p>
        </p:txBody>
      </p:sp>
      <p:sp>
        <p:nvSpPr>
          <p:cNvPr id="126989" name="Text Box 13"/>
          <p:cNvSpPr txBox="1">
            <a:spLocks noChangeArrowheads="1"/>
          </p:cNvSpPr>
          <p:nvPr/>
        </p:nvSpPr>
        <p:spPr bwMode="auto">
          <a:xfrm>
            <a:off x="5795963" y="4868863"/>
            <a:ext cx="20161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>
                <a:latin typeface="Aharoni" pitchFamily="2" charset="-79"/>
                <a:cs typeface="Arial" charset="0"/>
              </a:rPr>
              <a:t>.</a:t>
            </a:r>
          </a:p>
        </p:txBody>
      </p:sp>
      <p:sp>
        <p:nvSpPr>
          <p:cNvPr id="126990" name="Text Box 14"/>
          <p:cNvSpPr txBox="1">
            <a:spLocks noChangeArrowheads="1"/>
          </p:cNvSpPr>
          <p:nvPr/>
        </p:nvSpPr>
        <p:spPr bwMode="auto">
          <a:xfrm>
            <a:off x="5724525" y="4797425"/>
            <a:ext cx="50323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>
                <a:cs typeface="Arial" charset="0"/>
              </a:rPr>
              <a:t>-3</a:t>
            </a:r>
          </a:p>
        </p:txBody>
      </p:sp>
      <p:sp>
        <p:nvSpPr>
          <p:cNvPr id="126991" name="Line 15"/>
          <p:cNvSpPr>
            <a:spLocks noChangeShapeType="1"/>
          </p:cNvSpPr>
          <p:nvPr/>
        </p:nvSpPr>
        <p:spPr bwMode="auto">
          <a:xfrm flipV="1">
            <a:off x="5292725" y="4797425"/>
            <a:ext cx="0" cy="3603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6992" name="Line 16"/>
          <p:cNvSpPr>
            <a:spLocks noChangeShapeType="1"/>
          </p:cNvSpPr>
          <p:nvPr/>
        </p:nvSpPr>
        <p:spPr bwMode="auto">
          <a:xfrm flipV="1">
            <a:off x="4643438" y="4221163"/>
            <a:ext cx="0" cy="9366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6993" name="Line 17"/>
          <p:cNvSpPr>
            <a:spLocks noChangeShapeType="1"/>
          </p:cNvSpPr>
          <p:nvPr/>
        </p:nvSpPr>
        <p:spPr bwMode="auto">
          <a:xfrm>
            <a:off x="6372225" y="4868863"/>
            <a:ext cx="0" cy="288925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26994" name="Line 18"/>
          <p:cNvSpPr>
            <a:spLocks noChangeShapeType="1"/>
          </p:cNvSpPr>
          <p:nvPr/>
        </p:nvSpPr>
        <p:spPr bwMode="auto">
          <a:xfrm>
            <a:off x="7092950" y="4149725"/>
            <a:ext cx="0" cy="10080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19"/>
          <p:cNvGrpSpPr>
            <a:grpSpLocks/>
          </p:cNvGrpSpPr>
          <p:nvPr/>
        </p:nvGrpSpPr>
        <p:grpSpPr bwMode="auto">
          <a:xfrm>
            <a:off x="4498975" y="5149850"/>
            <a:ext cx="2809875" cy="374650"/>
            <a:chOff x="2834" y="3244"/>
            <a:chExt cx="1770" cy="236"/>
          </a:xfrm>
        </p:grpSpPr>
        <p:sp>
          <p:nvSpPr>
            <p:cNvPr id="14377" name="Text Box 20"/>
            <p:cNvSpPr txBox="1">
              <a:spLocks noChangeArrowheads="1"/>
            </p:cNvSpPr>
            <p:nvPr/>
          </p:nvSpPr>
          <p:spPr bwMode="auto">
            <a:xfrm>
              <a:off x="2834" y="3244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A</a:t>
              </a:r>
              <a:endParaRPr lang="ru-RU">
                <a:cs typeface="Arial" charset="0"/>
              </a:endParaRPr>
            </a:p>
          </p:txBody>
        </p:sp>
        <p:sp>
          <p:nvSpPr>
            <p:cNvPr id="14378" name="Text Box 21"/>
            <p:cNvSpPr txBox="1">
              <a:spLocks noChangeArrowheads="1"/>
            </p:cNvSpPr>
            <p:nvPr/>
          </p:nvSpPr>
          <p:spPr bwMode="auto">
            <a:xfrm>
              <a:off x="3243" y="3249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B</a:t>
              </a:r>
              <a:endParaRPr lang="ru-RU">
                <a:cs typeface="Arial" charset="0"/>
              </a:endParaRPr>
            </a:p>
          </p:txBody>
        </p:sp>
        <p:sp>
          <p:nvSpPr>
            <p:cNvPr id="14379" name="Text Box 22"/>
            <p:cNvSpPr txBox="1">
              <a:spLocks noChangeArrowheads="1"/>
            </p:cNvSpPr>
            <p:nvPr/>
          </p:nvSpPr>
          <p:spPr bwMode="auto">
            <a:xfrm>
              <a:off x="3878" y="3244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C</a:t>
              </a:r>
              <a:endParaRPr lang="ru-RU">
                <a:cs typeface="Arial" charset="0"/>
              </a:endParaRPr>
            </a:p>
          </p:txBody>
        </p:sp>
        <p:sp>
          <p:nvSpPr>
            <p:cNvPr id="14380" name="Text Box 23"/>
            <p:cNvSpPr txBox="1">
              <a:spLocks noChangeArrowheads="1"/>
            </p:cNvSpPr>
            <p:nvPr/>
          </p:nvSpPr>
          <p:spPr bwMode="auto">
            <a:xfrm>
              <a:off x="4377" y="3244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>
                  <a:cs typeface="Arial" charset="0"/>
                </a:rPr>
                <a:t>D</a:t>
              </a:r>
              <a:endParaRPr lang="ru-RU">
                <a:cs typeface="Arial" charset="0"/>
              </a:endParaRPr>
            </a:p>
          </p:txBody>
        </p:sp>
      </p:grpSp>
      <p:grpSp>
        <p:nvGrpSpPr>
          <p:cNvPr id="4" name="Group 24"/>
          <p:cNvGrpSpPr>
            <a:grpSpLocks/>
          </p:cNvGrpSpPr>
          <p:nvPr/>
        </p:nvGrpSpPr>
        <p:grpSpPr bwMode="auto">
          <a:xfrm>
            <a:off x="4068763" y="3068638"/>
            <a:ext cx="2159000" cy="2089150"/>
            <a:chOff x="3334" y="1797"/>
            <a:chExt cx="1360" cy="1316"/>
          </a:xfrm>
        </p:grpSpPr>
        <p:sp>
          <p:nvSpPr>
            <p:cNvPr id="14375" name="Line 25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6" name="Line 26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7"/>
          <p:cNvGrpSpPr>
            <a:grpSpLocks/>
          </p:cNvGrpSpPr>
          <p:nvPr/>
        </p:nvGrpSpPr>
        <p:grpSpPr bwMode="auto">
          <a:xfrm>
            <a:off x="5508625" y="3068638"/>
            <a:ext cx="2159000" cy="2089150"/>
            <a:chOff x="3334" y="1797"/>
            <a:chExt cx="1360" cy="1316"/>
          </a:xfrm>
        </p:grpSpPr>
        <p:sp>
          <p:nvSpPr>
            <p:cNvPr id="14373" name="Line 28"/>
            <p:cNvSpPr>
              <a:spLocks noChangeShapeType="1"/>
            </p:cNvSpPr>
            <p:nvPr/>
          </p:nvSpPr>
          <p:spPr bwMode="auto">
            <a:xfrm flipV="1">
              <a:off x="401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4374" name="Line 29"/>
            <p:cNvSpPr>
              <a:spLocks noChangeShapeType="1"/>
            </p:cNvSpPr>
            <p:nvPr/>
          </p:nvSpPr>
          <p:spPr bwMode="auto">
            <a:xfrm flipH="1" flipV="1">
              <a:off x="3334" y="1797"/>
              <a:ext cx="680" cy="1316"/>
            </a:xfrm>
            <a:prstGeom prst="line">
              <a:avLst/>
            </a:prstGeom>
            <a:noFill/>
            <a:ln w="19050">
              <a:solidFill>
                <a:schemeClr val="hlink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7006" name="Text Box 30"/>
          <p:cNvSpPr txBox="1">
            <a:spLocks noChangeArrowheads="1"/>
          </p:cNvSpPr>
          <p:nvPr/>
        </p:nvSpPr>
        <p:spPr bwMode="auto">
          <a:xfrm>
            <a:off x="250825" y="2349500"/>
            <a:ext cx="79216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>
                <a:cs typeface="Arial" charset="0"/>
              </a:rPr>
              <a:t>Раскрывая знак модуля на каждом интервале, получим:</a:t>
            </a:r>
          </a:p>
        </p:txBody>
      </p:sp>
      <p:graphicFrame>
        <p:nvGraphicFramePr>
          <p:cNvPr id="127007" name="Object 31"/>
          <p:cNvGraphicFramePr>
            <a:graphicFrameLocks noChangeAspect="1"/>
          </p:cNvGraphicFramePr>
          <p:nvPr/>
        </p:nvGraphicFramePr>
        <p:xfrm>
          <a:off x="323850" y="2844800"/>
          <a:ext cx="2232025" cy="8969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5" name="Equation" r:id="rId3" imgW="1371600" imgH="520560" progId="">
                  <p:embed/>
                </p:oleObj>
              </mc:Choice>
              <mc:Fallback>
                <p:oleObj name="Equation" r:id="rId3" imgW="1371600" imgH="520560" progId="">
                  <p:embed/>
                  <p:pic>
                    <p:nvPicPr>
                      <p:cNvPr id="0" name="Object 3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2844800"/>
                        <a:ext cx="2232025" cy="8969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008" name="Object 32"/>
          <p:cNvGraphicFramePr>
            <a:graphicFrameLocks noChangeAspect="1"/>
          </p:cNvGraphicFramePr>
          <p:nvPr/>
        </p:nvGraphicFramePr>
        <p:xfrm>
          <a:off x="287338" y="3789363"/>
          <a:ext cx="3238500" cy="1117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6" name="Equation" r:id="rId5" imgW="2171520" imgH="749160" progId="">
                  <p:embed/>
                </p:oleObj>
              </mc:Choice>
              <mc:Fallback>
                <p:oleObj name="Equation" r:id="rId5" imgW="2171520" imgH="749160" progId="">
                  <p:embed/>
                  <p:pic>
                    <p:nvPicPr>
                      <p:cNvPr id="0" name="Object 3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7338" y="3789363"/>
                        <a:ext cx="3238500" cy="1117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009" name="Text Box 33"/>
          <p:cNvSpPr txBox="1">
            <a:spLocks noChangeArrowheads="1"/>
          </p:cNvSpPr>
          <p:nvPr/>
        </p:nvSpPr>
        <p:spPr bwMode="auto">
          <a:xfrm>
            <a:off x="179388" y="4941888"/>
            <a:ext cx="3600450" cy="4270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sz="2000">
                <a:cs typeface="Arial" charset="0"/>
              </a:rPr>
              <a:t>По условию </a:t>
            </a:r>
            <a:r>
              <a:rPr lang="en-US" sz="2000">
                <a:cs typeface="Arial" charset="0"/>
              </a:rPr>
              <a:t>I</a:t>
            </a:r>
            <a:r>
              <a:rPr lang="ru-RU" sz="2000">
                <a:cs typeface="Arial" charset="0"/>
              </a:rPr>
              <a:t>АВ</a:t>
            </a:r>
            <a:r>
              <a:rPr lang="en-US" sz="2000">
                <a:cs typeface="Arial" charset="0"/>
              </a:rPr>
              <a:t>I</a:t>
            </a:r>
            <a:r>
              <a:rPr lang="ru-RU" sz="2000">
                <a:cs typeface="Arial" charset="0"/>
              </a:rPr>
              <a:t> = 1, значит:</a:t>
            </a:r>
          </a:p>
        </p:txBody>
      </p:sp>
      <p:graphicFrame>
        <p:nvGraphicFramePr>
          <p:cNvPr id="127010" name="Object 34"/>
          <p:cNvGraphicFramePr>
            <a:graphicFrameLocks noChangeAspect="1"/>
          </p:cNvGraphicFramePr>
          <p:nvPr/>
        </p:nvGraphicFramePr>
        <p:xfrm>
          <a:off x="266700" y="5589588"/>
          <a:ext cx="3284538" cy="7223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7" name="Equation" r:id="rId7" imgW="2171520" imgH="457200" progId="">
                  <p:embed/>
                </p:oleObj>
              </mc:Choice>
              <mc:Fallback>
                <p:oleObj name="Equation" r:id="rId7" imgW="2171520" imgH="457200" progId="">
                  <p:embed/>
                  <p:pic>
                    <p:nvPicPr>
                      <p:cNvPr id="0" name="Object 3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6700" y="5589588"/>
                        <a:ext cx="3284538" cy="7223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7011" name="Object 35"/>
          <p:cNvGraphicFramePr>
            <a:graphicFrameLocks noChangeAspect="1"/>
          </p:cNvGraphicFramePr>
          <p:nvPr/>
        </p:nvGraphicFramePr>
        <p:xfrm>
          <a:off x="5014913" y="2852738"/>
          <a:ext cx="2066925" cy="896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8" name="Equation" r:id="rId9" imgW="1269720" imgH="520560" progId="">
                  <p:embed/>
                </p:oleObj>
              </mc:Choice>
              <mc:Fallback>
                <p:oleObj name="Equation" r:id="rId9" imgW="1269720" imgH="520560" progId="">
                  <p:embed/>
                  <p:pic>
                    <p:nvPicPr>
                      <p:cNvPr id="0" name="Object 3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14913" y="2852738"/>
                        <a:ext cx="2066925" cy="896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7013" name="Text Box 37"/>
          <p:cNvSpPr txBox="1">
            <a:spLocks noChangeArrowheads="1"/>
          </p:cNvSpPr>
          <p:nvPr/>
        </p:nvSpPr>
        <p:spPr bwMode="auto">
          <a:xfrm>
            <a:off x="4787900" y="4949825"/>
            <a:ext cx="3600450" cy="4270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lnSpc>
                <a:spcPct val="110000"/>
              </a:lnSpc>
              <a:spcBef>
                <a:spcPct val="50000"/>
              </a:spcBef>
            </a:pPr>
            <a:r>
              <a:rPr lang="ru-RU" sz="2000">
                <a:cs typeface="Arial" charset="0"/>
              </a:rPr>
              <a:t>По условию </a:t>
            </a:r>
            <a:r>
              <a:rPr lang="en-US" sz="2000">
                <a:cs typeface="Arial" charset="0"/>
              </a:rPr>
              <a:t>ICDI</a:t>
            </a:r>
            <a:r>
              <a:rPr lang="ru-RU" sz="2000">
                <a:cs typeface="Arial" charset="0"/>
              </a:rPr>
              <a:t> = 1, значит:</a:t>
            </a:r>
          </a:p>
        </p:txBody>
      </p:sp>
      <p:graphicFrame>
        <p:nvGraphicFramePr>
          <p:cNvPr id="127014" name="Object 38"/>
          <p:cNvGraphicFramePr>
            <a:graphicFrameLocks noChangeAspect="1"/>
          </p:cNvGraphicFramePr>
          <p:nvPr/>
        </p:nvGraphicFramePr>
        <p:xfrm>
          <a:off x="5027613" y="5597525"/>
          <a:ext cx="2976562" cy="722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4349" name="Equation" r:id="rId11" imgW="1968480" imgH="457200" progId="">
                  <p:embed/>
                </p:oleObj>
              </mc:Choice>
              <mc:Fallback>
                <p:oleObj name="Equation" r:id="rId11" imgW="1968480" imgH="457200" progId="">
                  <p:embed/>
                  <p:pic>
                    <p:nvPicPr>
                      <p:cNvPr id="0" name="Object 3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27613" y="5597525"/>
                        <a:ext cx="2976562" cy="722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6" name="Group 39"/>
          <p:cNvGrpSpPr>
            <a:grpSpLocks/>
          </p:cNvGrpSpPr>
          <p:nvPr/>
        </p:nvGrpSpPr>
        <p:grpSpPr bwMode="auto">
          <a:xfrm>
            <a:off x="3060700" y="6165850"/>
            <a:ext cx="4032250" cy="647700"/>
            <a:chOff x="2925" y="3702"/>
            <a:chExt cx="2540" cy="408"/>
          </a:xfrm>
        </p:grpSpPr>
        <p:sp>
          <p:nvSpPr>
            <p:cNvPr id="14372" name="Text Box 40"/>
            <p:cNvSpPr txBox="1">
              <a:spLocks noChangeArrowheads="1"/>
            </p:cNvSpPr>
            <p:nvPr/>
          </p:nvSpPr>
          <p:spPr bwMode="auto">
            <a:xfrm>
              <a:off x="2925" y="3793"/>
              <a:ext cx="2540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>
                  <a:cs typeface="Arial" charset="0"/>
                </a:rPr>
                <a:t>Ответ: </a:t>
              </a:r>
            </a:p>
          </p:txBody>
        </p:sp>
        <p:graphicFrame>
          <p:nvGraphicFramePr>
            <p:cNvPr id="14344" name="Object 41"/>
            <p:cNvGraphicFramePr>
              <a:graphicFrameLocks noChangeAspect="1"/>
            </p:cNvGraphicFramePr>
            <p:nvPr/>
          </p:nvGraphicFramePr>
          <p:xfrm>
            <a:off x="3470" y="3702"/>
            <a:ext cx="862" cy="40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0" name="Equation" r:id="rId13" imgW="939600" imgH="444240" progId="">
                    <p:embed/>
                  </p:oleObj>
                </mc:Choice>
                <mc:Fallback>
                  <p:oleObj name="Equation" r:id="rId13" imgW="939600" imgH="444240" progId="">
                    <p:embed/>
                    <p:pic>
                      <p:nvPicPr>
                        <p:cNvPr id="0" name="Object 4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70" y="3702"/>
                          <a:ext cx="862" cy="40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4367" name="Group 42"/>
          <p:cNvGrpSpPr>
            <a:grpSpLocks/>
          </p:cNvGrpSpPr>
          <p:nvPr/>
        </p:nvGrpSpPr>
        <p:grpSpPr bwMode="auto">
          <a:xfrm>
            <a:off x="576263" y="476250"/>
            <a:ext cx="8532812" cy="1406525"/>
            <a:chOff x="227" y="300"/>
            <a:chExt cx="5375" cy="886"/>
          </a:xfrm>
        </p:grpSpPr>
        <p:sp>
          <p:nvSpPr>
            <p:cNvPr id="14371" name="Rectangle 43"/>
            <p:cNvSpPr>
              <a:spLocks noChangeArrowheads="1"/>
            </p:cNvSpPr>
            <p:nvPr/>
          </p:nvSpPr>
          <p:spPr bwMode="auto">
            <a:xfrm>
              <a:off x="227" y="300"/>
              <a:ext cx="5375" cy="88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lnSpc>
                  <a:spcPct val="120000"/>
                </a:lnSpc>
              </a:pPr>
              <a:r>
                <a:rPr lang="ru-RU" sz="2400" b="1">
                  <a:solidFill>
                    <a:srgbClr val="C00000"/>
                  </a:solidFill>
                  <a:cs typeface="Arial" charset="0"/>
                </a:rPr>
                <a:t>Найдите все значения </a:t>
              </a:r>
              <a:r>
                <a:rPr lang="ru-RU" sz="2400" b="1" i="1">
                  <a:solidFill>
                    <a:srgbClr val="C00000"/>
                  </a:solidFill>
                  <a:cs typeface="Arial" charset="0"/>
                </a:rPr>
                <a:t>а</a:t>
              </a:r>
              <a:r>
                <a:rPr lang="ru-RU" sz="2400" b="1">
                  <a:solidFill>
                    <a:srgbClr val="C00000"/>
                  </a:solidFill>
                  <a:cs typeface="Arial" charset="0"/>
                </a:rPr>
                <a:t>, при каждом из которых решения неравенства                                   образуют на числовой прямой отрезок длины 1. </a:t>
              </a:r>
            </a:p>
          </p:txBody>
        </p:sp>
        <p:graphicFrame>
          <p:nvGraphicFramePr>
            <p:cNvPr id="14343" name="Object 44"/>
            <p:cNvGraphicFramePr>
              <a:graphicFrameLocks noChangeAspect="1"/>
            </p:cNvGraphicFramePr>
            <p:nvPr/>
          </p:nvGraphicFramePr>
          <p:xfrm>
            <a:off x="2472" y="631"/>
            <a:ext cx="1702" cy="30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4351" name="Equation" r:id="rId15" imgW="1320480" imgH="266400" progId="">
                    <p:embed/>
                  </p:oleObj>
                </mc:Choice>
                <mc:Fallback>
                  <p:oleObj name="Equation" r:id="rId15" imgW="1320480" imgH="266400" progId="">
                    <p:embed/>
                    <p:pic>
                      <p:nvPicPr>
                        <p:cNvPr id="0" name="Object 4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472" y="631"/>
                          <a:ext cx="1702" cy="30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4368" name="Oval 45"/>
          <p:cNvSpPr>
            <a:spLocks noChangeArrowheads="1"/>
          </p:cNvSpPr>
          <p:nvPr/>
        </p:nvSpPr>
        <p:spPr bwMode="auto">
          <a:xfrm>
            <a:off x="106363" y="547688"/>
            <a:ext cx="504825" cy="504825"/>
          </a:xfrm>
          <a:prstGeom prst="ellipse">
            <a:avLst/>
          </a:prstGeom>
          <a:solidFill>
            <a:srgbClr val="C00000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ru-RU" b="1">
                <a:solidFill>
                  <a:srgbClr val="FFE3B9"/>
                </a:solidFill>
                <a:cs typeface="Arial" charset="0"/>
              </a:rPr>
              <a:t>С</a:t>
            </a:r>
            <a:r>
              <a:rPr lang="en-US" b="1">
                <a:solidFill>
                  <a:srgbClr val="FFE3B9"/>
                </a:solidFill>
                <a:cs typeface="Arial" charset="0"/>
              </a:rPr>
              <a:t>5</a:t>
            </a:r>
            <a:endParaRPr lang="ru-RU" b="1">
              <a:solidFill>
                <a:srgbClr val="FFE3B9"/>
              </a:solidFill>
              <a:cs typeface="Arial" charset="0"/>
            </a:endParaRPr>
          </a:p>
        </p:txBody>
      </p:sp>
      <p:sp>
        <p:nvSpPr>
          <p:cNvPr id="14369" name="Rectangle 48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pic>
        <p:nvPicPr>
          <p:cNvPr id="127023" name="Picture 47"/>
          <p:cNvPicPr>
            <a:picLocks noChangeAspect="1" noChangeArrowheads="1"/>
          </p:cNvPicPr>
          <p:nvPr/>
        </p:nvPicPr>
        <p:blipFill>
          <a:blip r:embed="rId17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rcRect/>
          <a:stretch>
            <a:fillRect/>
          </a:stretch>
        </p:blipFill>
        <p:spPr bwMode="auto">
          <a:xfrm>
            <a:off x="5000625" y="3784600"/>
            <a:ext cx="3929063" cy="1001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270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000"/>
                                        <p:tgtEl>
                                          <p:spTgt spid="1270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270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2" dur="1000"/>
                                        <p:tgtEl>
                                          <p:spTgt spid="1270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1000"/>
                                        <p:tgtEl>
                                          <p:spTgt spid="1270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8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0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2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4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6" presetID="1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69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8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0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1000"/>
                                        <p:tgtEl>
                                          <p:spTgt spid="1270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3" dur="500"/>
                                        <p:tgtEl>
                                          <p:spTgt spid="1270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8" dur="1000"/>
                                        <p:tgtEl>
                                          <p:spTgt spid="1270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70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3" dur="1000"/>
                                        <p:tgtEl>
                                          <p:spTgt spid="1270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8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6979" grpId="0" animBg="1"/>
      <p:bldP spid="126980" grpId="0" animBg="1"/>
      <p:bldP spid="126981" grpId="0"/>
      <p:bldP spid="126982" grpId="0"/>
      <p:bldP spid="126983" grpId="0"/>
      <p:bldP spid="126984" grpId="0"/>
      <p:bldP spid="126988" grpId="0"/>
      <p:bldP spid="126989" grpId="0"/>
      <p:bldP spid="126990" grpId="0"/>
      <p:bldP spid="126991" grpId="0" animBg="1"/>
      <p:bldP spid="126992" grpId="0" animBg="1"/>
      <p:bldP spid="126993" grpId="0" animBg="1"/>
      <p:bldP spid="126994" grpId="0" animBg="1"/>
      <p:bldP spid="127006" grpId="0"/>
      <p:bldP spid="127009" grpId="0"/>
      <p:bldP spid="12701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5362" name="Object 2"/>
          <p:cNvGraphicFramePr>
            <a:graphicFrameLocks noChangeAspect="1"/>
          </p:cNvGraphicFramePr>
          <p:nvPr/>
        </p:nvGraphicFramePr>
        <p:xfrm>
          <a:off x="1692275" y="1978025"/>
          <a:ext cx="1712913" cy="10191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8" name="Формула" r:id="rId3" imgW="850680" imgH="507960" progId="Equation.3">
                  <p:embed/>
                </p:oleObj>
              </mc:Choice>
              <mc:Fallback>
                <p:oleObj name="Формула" r:id="rId3" imgW="850680" imgH="50796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692275" y="1978025"/>
                        <a:ext cx="1712913" cy="10191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68" name="Rectangle 3"/>
          <p:cNvSpPr>
            <a:spLocks noChangeArrowheads="1"/>
          </p:cNvSpPr>
          <p:nvPr/>
        </p:nvSpPr>
        <p:spPr bwMode="auto">
          <a:xfrm>
            <a:off x="179388" y="1268413"/>
            <a:ext cx="7848600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Данное уравнение равносильно совокупности следующих двух уравнений:</a:t>
            </a:r>
          </a:p>
        </p:txBody>
      </p:sp>
      <p:sp>
        <p:nvSpPr>
          <p:cNvPr id="15369" name="Rectangle 4"/>
          <p:cNvSpPr>
            <a:spLocks noChangeArrowheads="1"/>
          </p:cNvSpPr>
          <p:nvPr/>
        </p:nvSpPr>
        <p:spPr bwMode="auto">
          <a:xfrm>
            <a:off x="323850" y="2974975"/>
            <a:ext cx="4392613" cy="228282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>
                <a:cs typeface="Times New Roman" pitchFamily="18" charset="0"/>
              </a:rPr>
              <a:t>Количество решений данного уравнения </a:t>
            </a:r>
            <a:r>
              <a:rPr lang="ru-RU" sz="2400">
                <a:latin typeface="Times New Roman" pitchFamily="18" charset="0"/>
              </a:rPr>
              <a:t>- это число точек пересечения графика данного уравнения с горизонтальной прямой </a:t>
            </a:r>
            <a:r>
              <a:rPr lang="ru-RU" sz="2400" b="1" i="1">
                <a:latin typeface="Times New Roman" pitchFamily="18" charset="0"/>
              </a:rPr>
              <a:t>  . </a:t>
            </a:r>
            <a:r>
              <a:rPr lang="ru-RU" sz="2400">
                <a:latin typeface="Times New Roman" pitchFamily="18" charset="0"/>
              </a:rPr>
              <a:t>По рисунку «считываем» ответ</a:t>
            </a:r>
          </a:p>
        </p:txBody>
      </p:sp>
      <p:graphicFrame>
        <p:nvGraphicFramePr>
          <p:cNvPr id="15363" name="Object 5"/>
          <p:cNvGraphicFramePr>
            <a:graphicFrameLocks noChangeAspect="1"/>
          </p:cNvGraphicFramePr>
          <p:nvPr/>
        </p:nvGraphicFramePr>
        <p:xfrm>
          <a:off x="1547813" y="4437063"/>
          <a:ext cx="768350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69" name="Формула" r:id="rId5" imgW="406080" imgH="228600" progId="Equation.3">
                  <p:embed/>
                </p:oleObj>
              </mc:Choice>
              <mc:Fallback>
                <p:oleObj name="Формула" r:id="rId5" imgW="40608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547813" y="4437063"/>
                        <a:ext cx="768350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2" name="Object 6"/>
          <p:cNvGraphicFramePr>
            <a:graphicFrameLocks noChangeAspect="1"/>
          </p:cNvGraphicFramePr>
          <p:nvPr/>
        </p:nvGraphicFramePr>
        <p:xfrm>
          <a:off x="323850" y="5454650"/>
          <a:ext cx="5040313" cy="3508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0" name="Equation" r:id="rId7" imgW="2882880" imgH="203040" progId="Equation.3">
                  <p:embed/>
                </p:oleObj>
              </mc:Choice>
              <mc:Fallback>
                <p:oleObj name="Equation" r:id="rId7" imgW="2882880" imgH="2030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454650"/>
                        <a:ext cx="5040313" cy="3508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3" name="Object 7"/>
          <p:cNvGraphicFramePr>
            <a:graphicFrameLocks noChangeAspect="1"/>
          </p:cNvGraphicFramePr>
          <p:nvPr/>
        </p:nvGraphicFramePr>
        <p:xfrm>
          <a:off x="323850" y="5876925"/>
          <a:ext cx="4464050" cy="3603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1" name="Формула" r:id="rId9" imgW="1917360" imgH="203040" progId="Equation.3">
                  <p:embed/>
                </p:oleObj>
              </mc:Choice>
              <mc:Fallback>
                <p:oleObj name="Формула" r:id="rId9" imgW="1917360" imgH="2030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5876925"/>
                        <a:ext cx="4464050" cy="3603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6744" name="Object 8"/>
          <p:cNvGraphicFramePr>
            <a:graphicFrameLocks noChangeAspect="1"/>
          </p:cNvGraphicFramePr>
          <p:nvPr/>
        </p:nvGraphicFramePr>
        <p:xfrm>
          <a:off x="323850" y="6305550"/>
          <a:ext cx="7127875" cy="363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2" name="Формула" r:id="rId11" imgW="3162240" imgH="203040" progId="Equation.3">
                  <p:embed/>
                </p:oleObj>
              </mc:Choice>
              <mc:Fallback>
                <p:oleObj name="Формула" r:id="rId11" imgW="3162240" imgH="2030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3850" y="6305550"/>
                        <a:ext cx="7127875" cy="363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5024438" y="2852738"/>
            <a:ext cx="3757612" cy="1295400"/>
            <a:chOff x="150" y="1026"/>
            <a:chExt cx="2367" cy="816"/>
          </a:xfrm>
        </p:grpSpPr>
        <p:sp>
          <p:nvSpPr>
            <p:cNvPr id="15426" name="Freeform 10"/>
            <p:cNvSpPr>
              <a:spLocks/>
            </p:cNvSpPr>
            <p:nvPr/>
          </p:nvSpPr>
          <p:spPr bwMode="auto">
            <a:xfrm>
              <a:off x="158" y="1026"/>
              <a:ext cx="2359" cy="454"/>
            </a:xfrm>
            <a:custGeom>
              <a:avLst/>
              <a:gdLst>
                <a:gd name="T0" fmla="*/ 27 w 2388"/>
                <a:gd name="T1" fmla="*/ 454 h 420"/>
                <a:gd name="T2" fmla="*/ 9 w 2388"/>
                <a:gd name="T3" fmla="*/ 188 h 420"/>
                <a:gd name="T4" fmla="*/ 9 w 2388"/>
                <a:gd name="T5" fmla="*/ 0 h 420"/>
                <a:gd name="T6" fmla="*/ 2359 w 2388"/>
                <a:gd name="T7" fmla="*/ 0 h 420"/>
                <a:gd name="T8" fmla="*/ 2359 w 2388"/>
                <a:gd name="T9" fmla="*/ 441 h 420"/>
                <a:gd name="T10" fmla="*/ 27 w 2388"/>
                <a:gd name="T11" fmla="*/ 454 h 420"/>
                <a:gd name="T12" fmla="*/ 0 60000 65536"/>
                <a:gd name="T13" fmla="*/ 0 60000 6553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w 2388"/>
                <a:gd name="T19" fmla="*/ 0 h 420"/>
                <a:gd name="T20" fmla="*/ 2388 w 2388"/>
                <a:gd name="T21" fmla="*/ 420 h 420"/>
              </a:gdLst>
              <a:ahLst/>
              <a:cxnLst>
                <a:cxn ang="T12">
                  <a:pos x="T0" y="T1"/>
                </a:cxn>
                <a:cxn ang="T13">
                  <a:pos x="T2" y="T3"/>
                </a:cxn>
                <a:cxn ang="T14">
                  <a:pos x="T4" y="T5"/>
                </a:cxn>
                <a:cxn ang="T15">
                  <a:pos x="T6" y="T7"/>
                </a:cxn>
                <a:cxn ang="T16">
                  <a:pos x="T8" y="T9"/>
                </a:cxn>
                <a:cxn ang="T17">
                  <a:pos x="T10" y="T11"/>
                </a:cxn>
              </a:cxnLst>
              <a:rect l="T18" t="T19" r="T20" b="T21"/>
              <a:pathLst>
                <a:path w="2388" h="420">
                  <a:moveTo>
                    <a:pt x="27" y="420"/>
                  </a:moveTo>
                  <a:cubicBezTo>
                    <a:pt x="0" y="340"/>
                    <a:pt x="9" y="258"/>
                    <a:pt x="9" y="174"/>
                  </a:cubicBezTo>
                  <a:lnTo>
                    <a:pt x="9" y="0"/>
                  </a:lnTo>
                  <a:lnTo>
                    <a:pt x="2388" y="0"/>
                  </a:lnTo>
                  <a:lnTo>
                    <a:pt x="2388" y="408"/>
                  </a:lnTo>
                  <a:lnTo>
                    <a:pt x="27" y="420"/>
                  </a:lnTo>
                  <a:close/>
                </a:path>
              </a:pathLst>
            </a:custGeom>
            <a:gradFill rotWithShape="1">
              <a:gsLst>
                <a:gs pos="0">
                  <a:srgbClr val="19AB23"/>
                </a:gs>
                <a:gs pos="50000">
                  <a:srgbClr val="B1E3B5"/>
                </a:gs>
                <a:gs pos="100000">
                  <a:srgbClr val="19AB2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27" name="Freeform 11"/>
            <p:cNvSpPr>
              <a:spLocks/>
            </p:cNvSpPr>
            <p:nvPr/>
          </p:nvSpPr>
          <p:spPr bwMode="auto">
            <a:xfrm>
              <a:off x="150" y="1480"/>
              <a:ext cx="2367" cy="362"/>
            </a:xfrm>
            <a:custGeom>
              <a:avLst/>
              <a:gdLst>
                <a:gd name="T0" fmla="*/ 0 w 2367"/>
                <a:gd name="T1" fmla="*/ 355 h 317"/>
                <a:gd name="T2" fmla="*/ 12 w 2367"/>
                <a:gd name="T3" fmla="*/ 293 h 317"/>
                <a:gd name="T4" fmla="*/ 12 w 2367"/>
                <a:gd name="T5" fmla="*/ 0 h 317"/>
                <a:gd name="T6" fmla="*/ 2322 w 2367"/>
                <a:gd name="T7" fmla="*/ 0 h 317"/>
                <a:gd name="T8" fmla="*/ 2367 w 2367"/>
                <a:gd name="T9" fmla="*/ 0 h 317"/>
                <a:gd name="T10" fmla="*/ 2367 w 2367"/>
                <a:gd name="T11" fmla="*/ 362 h 317"/>
                <a:gd name="T12" fmla="*/ 0 w 2367"/>
                <a:gd name="T13" fmla="*/ 355 h 317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67"/>
                <a:gd name="T22" fmla="*/ 0 h 317"/>
                <a:gd name="T23" fmla="*/ 2367 w 2367"/>
                <a:gd name="T24" fmla="*/ 317 h 317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67" h="317">
                  <a:moveTo>
                    <a:pt x="0" y="311"/>
                  </a:moveTo>
                  <a:cubicBezTo>
                    <a:pt x="3" y="296"/>
                    <a:pt x="12" y="273"/>
                    <a:pt x="12" y="257"/>
                  </a:cubicBezTo>
                  <a:lnTo>
                    <a:pt x="12" y="0"/>
                  </a:lnTo>
                  <a:lnTo>
                    <a:pt x="2322" y="0"/>
                  </a:lnTo>
                  <a:lnTo>
                    <a:pt x="2367" y="0"/>
                  </a:lnTo>
                  <a:lnTo>
                    <a:pt x="2367" y="317"/>
                  </a:lnTo>
                  <a:lnTo>
                    <a:pt x="0" y="311"/>
                  </a:lnTo>
                  <a:close/>
                </a:path>
              </a:pathLst>
            </a:custGeom>
            <a:gradFill rotWithShape="1">
              <a:gsLst>
                <a:gs pos="0">
                  <a:srgbClr val="19AB23"/>
                </a:gs>
                <a:gs pos="50000">
                  <a:srgbClr val="B1E3B5"/>
                </a:gs>
                <a:gs pos="100000">
                  <a:srgbClr val="19AB23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3" name="Group 12"/>
          <p:cNvGrpSpPr>
            <a:grpSpLocks/>
          </p:cNvGrpSpPr>
          <p:nvPr/>
        </p:nvGrpSpPr>
        <p:grpSpPr bwMode="auto">
          <a:xfrm>
            <a:off x="4965700" y="1700213"/>
            <a:ext cx="3889375" cy="3816350"/>
            <a:chOff x="112" y="300"/>
            <a:chExt cx="2450" cy="2404"/>
          </a:xfrm>
        </p:grpSpPr>
        <p:sp>
          <p:nvSpPr>
            <p:cNvPr id="15423" name="Line 13"/>
            <p:cNvSpPr>
              <a:spLocks noChangeShapeType="1"/>
            </p:cNvSpPr>
            <p:nvPr/>
          </p:nvSpPr>
          <p:spPr bwMode="auto">
            <a:xfrm>
              <a:off x="158" y="1480"/>
              <a:ext cx="2314" cy="0"/>
            </a:xfrm>
            <a:prstGeom prst="line">
              <a:avLst/>
            </a:prstGeom>
            <a:noFill/>
            <a:ln w="88900">
              <a:solidFill>
                <a:srgbClr val="E8B9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24" name="Freeform 14"/>
            <p:cNvSpPr>
              <a:spLocks/>
            </p:cNvSpPr>
            <p:nvPr/>
          </p:nvSpPr>
          <p:spPr bwMode="auto">
            <a:xfrm>
              <a:off x="112" y="300"/>
              <a:ext cx="2450" cy="730"/>
            </a:xfrm>
            <a:custGeom>
              <a:avLst/>
              <a:gdLst>
                <a:gd name="T0" fmla="*/ 12 w 2420"/>
                <a:gd name="T1" fmla="*/ 0 h 424"/>
                <a:gd name="T2" fmla="*/ 4 w 2420"/>
                <a:gd name="T3" fmla="*/ 730 h 424"/>
                <a:gd name="T4" fmla="*/ 2450 w 2420"/>
                <a:gd name="T5" fmla="*/ 711 h 424"/>
                <a:gd name="T6" fmla="*/ 2450 w 2420"/>
                <a:gd name="T7" fmla="*/ 7 h 424"/>
                <a:gd name="T8" fmla="*/ 12 w 2420"/>
                <a:gd name="T9" fmla="*/ 0 h 424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2420"/>
                <a:gd name="T16" fmla="*/ 0 h 424"/>
                <a:gd name="T17" fmla="*/ 2420 w 2420"/>
                <a:gd name="T18" fmla="*/ 424 h 424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2420" h="424">
                  <a:moveTo>
                    <a:pt x="12" y="0"/>
                  </a:moveTo>
                  <a:cubicBezTo>
                    <a:pt x="0" y="259"/>
                    <a:pt x="4" y="117"/>
                    <a:pt x="4" y="424"/>
                  </a:cubicBezTo>
                  <a:lnTo>
                    <a:pt x="2420" y="413"/>
                  </a:lnTo>
                  <a:lnTo>
                    <a:pt x="2420" y="4"/>
                  </a:lnTo>
                  <a:lnTo>
                    <a:pt x="12" y="0"/>
                  </a:lnTo>
                  <a:close/>
                </a:path>
              </a:pathLst>
            </a:custGeom>
            <a:gradFill rotWithShape="1">
              <a:gsLst>
                <a:gs pos="0">
                  <a:srgbClr val="FFFFFF"/>
                </a:gs>
                <a:gs pos="100000">
                  <a:srgbClr val="E8B9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25" name="Freeform 15"/>
            <p:cNvSpPr>
              <a:spLocks/>
            </p:cNvSpPr>
            <p:nvPr/>
          </p:nvSpPr>
          <p:spPr bwMode="auto">
            <a:xfrm>
              <a:off x="158" y="1842"/>
              <a:ext cx="2359" cy="862"/>
            </a:xfrm>
            <a:custGeom>
              <a:avLst/>
              <a:gdLst>
                <a:gd name="T0" fmla="*/ 0 w 2359"/>
                <a:gd name="T1" fmla="*/ 726 h 862"/>
                <a:gd name="T2" fmla="*/ 0 w 2359"/>
                <a:gd name="T3" fmla="*/ 0 h 862"/>
                <a:gd name="T4" fmla="*/ 2268 w 2359"/>
                <a:gd name="T5" fmla="*/ 0 h 862"/>
                <a:gd name="T6" fmla="*/ 2359 w 2359"/>
                <a:gd name="T7" fmla="*/ 0 h 862"/>
                <a:gd name="T8" fmla="*/ 2359 w 2359"/>
                <a:gd name="T9" fmla="*/ 862 h 862"/>
                <a:gd name="T10" fmla="*/ 0 w 2359"/>
                <a:gd name="T11" fmla="*/ 862 h 862"/>
                <a:gd name="T12" fmla="*/ 0 w 2359"/>
                <a:gd name="T13" fmla="*/ 726 h 862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2359"/>
                <a:gd name="T22" fmla="*/ 0 h 862"/>
                <a:gd name="T23" fmla="*/ 2359 w 2359"/>
                <a:gd name="T24" fmla="*/ 862 h 862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2359" h="862">
                  <a:moveTo>
                    <a:pt x="0" y="726"/>
                  </a:moveTo>
                  <a:lnTo>
                    <a:pt x="0" y="0"/>
                  </a:lnTo>
                  <a:lnTo>
                    <a:pt x="2268" y="0"/>
                  </a:lnTo>
                  <a:lnTo>
                    <a:pt x="2359" y="0"/>
                  </a:lnTo>
                  <a:lnTo>
                    <a:pt x="2359" y="862"/>
                  </a:lnTo>
                  <a:lnTo>
                    <a:pt x="0" y="862"/>
                  </a:lnTo>
                  <a:lnTo>
                    <a:pt x="0" y="726"/>
                  </a:lnTo>
                  <a:close/>
                </a:path>
              </a:pathLst>
            </a:custGeom>
            <a:gradFill rotWithShape="1">
              <a:gsLst>
                <a:gs pos="0">
                  <a:srgbClr val="E8B9FF"/>
                </a:gs>
                <a:gs pos="100000">
                  <a:srgbClr val="FFFFFF"/>
                </a:gs>
              </a:gsLst>
              <a:lin ang="5400000" scaled="1"/>
            </a:gra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5372" name="Group 16"/>
          <p:cNvGrpSpPr>
            <a:grpSpLocks/>
          </p:cNvGrpSpPr>
          <p:nvPr/>
        </p:nvGrpSpPr>
        <p:grpSpPr bwMode="auto">
          <a:xfrm>
            <a:off x="5254625" y="2060575"/>
            <a:ext cx="3527425" cy="3168650"/>
            <a:chOff x="295" y="482"/>
            <a:chExt cx="2222" cy="1996"/>
          </a:xfrm>
        </p:grpSpPr>
        <p:sp>
          <p:nvSpPr>
            <p:cNvPr id="15421" name="Line 17"/>
            <p:cNvSpPr>
              <a:spLocks noChangeShapeType="1"/>
            </p:cNvSpPr>
            <p:nvPr/>
          </p:nvSpPr>
          <p:spPr bwMode="auto">
            <a:xfrm>
              <a:off x="295" y="1434"/>
              <a:ext cx="2222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22" name="Line 18"/>
            <p:cNvSpPr>
              <a:spLocks noChangeShapeType="1"/>
            </p:cNvSpPr>
            <p:nvPr/>
          </p:nvSpPr>
          <p:spPr bwMode="auto">
            <a:xfrm flipV="1">
              <a:off x="1066" y="482"/>
              <a:ext cx="0" cy="1996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6755" name="Line 19"/>
          <p:cNvSpPr>
            <a:spLocks noChangeShapeType="1"/>
          </p:cNvSpPr>
          <p:nvPr/>
        </p:nvSpPr>
        <p:spPr bwMode="auto">
          <a:xfrm>
            <a:off x="5110163" y="2060575"/>
            <a:ext cx="1873250" cy="2087563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56" name="Line 20"/>
          <p:cNvSpPr>
            <a:spLocks noChangeShapeType="1"/>
          </p:cNvSpPr>
          <p:nvPr/>
        </p:nvSpPr>
        <p:spPr bwMode="auto">
          <a:xfrm flipV="1">
            <a:off x="6981825" y="2060575"/>
            <a:ext cx="1871663" cy="2087563"/>
          </a:xfrm>
          <a:prstGeom prst="line">
            <a:avLst/>
          </a:prstGeom>
          <a:noFill/>
          <a:ln w="38100">
            <a:solidFill>
              <a:srgbClr val="FF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5375" name="Text Box 21"/>
          <p:cNvSpPr txBox="1">
            <a:spLocks noChangeArrowheads="1"/>
          </p:cNvSpPr>
          <p:nvPr/>
        </p:nvSpPr>
        <p:spPr bwMode="auto">
          <a:xfrm>
            <a:off x="8278813" y="3475038"/>
            <a:ext cx="6477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х</a:t>
            </a:r>
          </a:p>
        </p:txBody>
      </p:sp>
      <p:sp>
        <p:nvSpPr>
          <p:cNvPr id="15376" name="Text Box 22"/>
          <p:cNvSpPr txBox="1">
            <a:spLocks noChangeArrowheads="1"/>
          </p:cNvSpPr>
          <p:nvPr/>
        </p:nvSpPr>
        <p:spPr bwMode="auto">
          <a:xfrm>
            <a:off x="6478588" y="1773238"/>
            <a:ext cx="57467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а</a:t>
            </a:r>
          </a:p>
        </p:txBody>
      </p:sp>
      <p:sp>
        <p:nvSpPr>
          <p:cNvPr id="15377" name="Text Box 23"/>
          <p:cNvSpPr txBox="1">
            <a:spLocks noChangeArrowheads="1"/>
          </p:cNvSpPr>
          <p:nvPr/>
        </p:nvSpPr>
        <p:spPr bwMode="auto">
          <a:xfrm>
            <a:off x="5973763" y="3429000"/>
            <a:ext cx="576262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0</a:t>
            </a:r>
          </a:p>
        </p:txBody>
      </p:sp>
      <p:sp>
        <p:nvSpPr>
          <p:cNvPr id="116760" name="Line 24"/>
          <p:cNvSpPr>
            <a:spLocks noChangeShapeType="1"/>
          </p:cNvSpPr>
          <p:nvPr/>
        </p:nvSpPr>
        <p:spPr bwMode="auto">
          <a:xfrm>
            <a:off x="4965700" y="4940300"/>
            <a:ext cx="3744913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61" name="Line 25"/>
          <p:cNvSpPr>
            <a:spLocks noChangeShapeType="1"/>
          </p:cNvSpPr>
          <p:nvPr/>
        </p:nvSpPr>
        <p:spPr bwMode="auto">
          <a:xfrm>
            <a:off x="5110163" y="4148138"/>
            <a:ext cx="3600450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62" name="Freeform 26"/>
          <p:cNvSpPr>
            <a:spLocks/>
          </p:cNvSpPr>
          <p:nvPr/>
        </p:nvSpPr>
        <p:spPr bwMode="auto">
          <a:xfrm>
            <a:off x="5902325" y="2852738"/>
            <a:ext cx="2232025" cy="2376487"/>
          </a:xfrm>
          <a:custGeom>
            <a:avLst/>
            <a:gdLst>
              <a:gd name="T0" fmla="*/ 0 w 1406"/>
              <a:gd name="T1" fmla="*/ 2376487 h 1497"/>
              <a:gd name="T2" fmla="*/ 1079500 w 1406"/>
              <a:gd name="T3" fmla="*/ 0 h 1497"/>
              <a:gd name="T4" fmla="*/ 2232025 w 1406"/>
              <a:gd name="T5" fmla="*/ 2376487 h 1497"/>
              <a:gd name="T6" fmla="*/ 0 60000 65536"/>
              <a:gd name="T7" fmla="*/ 0 60000 65536"/>
              <a:gd name="T8" fmla="*/ 0 60000 65536"/>
              <a:gd name="T9" fmla="*/ 0 w 1406"/>
              <a:gd name="T10" fmla="*/ 0 h 1497"/>
              <a:gd name="T11" fmla="*/ 1406 w 1406"/>
              <a:gd name="T12" fmla="*/ 1497 h 14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6" h="1497">
                <a:moveTo>
                  <a:pt x="0" y="1497"/>
                </a:moveTo>
                <a:cubicBezTo>
                  <a:pt x="223" y="748"/>
                  <a:pt x="446" y="0"/>
                  <a:pt x="680" y="0"/>
                </a:cubicBezTo>
                <a:cubicBezTo>
                  <a:pt x="914" y="0"/>
                  <a:pt x="1285" y="1248"/>
                  <a:pt x="1406" y="1497"/>
                </a:cubicBezTo>
              </a:path>
            </a:pathLst>
          </a:custGeom>
          <a:noFill/>
          <a:ln w="38100">
            <a:solidFill>
              <a:srgbClr val="1B633D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63" name="Line 27"/>
          <p:cNvSpPr>
            <a:spLocks noChangeShapeType="1"/>
          </p:cNvSpPr>
          <p:nvPr/>
        </p:nvSpPr>
        <p:spPr bwMode="auto">
          <a:xfrm>
            <a:off x="5037138" y="3213100"/>
            <a:ext cx="374491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64" name="Line 28"/>
          <p:cNvSpPr>
            <a:spLocks noChangeShapeType="1"/>
          </p:cNvSpPr>
          <p:nvPr/>
        </p:nvSpPr>
        <p:spPr bwMode="auto">
          <a:xfrm>
            <a:off x="5037138" y="2852738"/>
            <a:ext cx="374491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16765" name="Line 29"/>
          <p:cNvSpPr>
            <a:spLocks noChangeShapeType="1"/>
          </p:cNvSpPr>
          <p:nvPr/>
        </p:nvSpPr>
        <p:spPr bwMode="auto">
          <a:xfrm>
            <a:off x="5037138" y="2349500"/>
            <a:ext cx="374491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5" name="Group 30"/>
          <p:cNvGrpSpPr>
            <a:grpSpLocks/>
          </p:cNvGrpSpPr>
          <p:nvPr/>
        </p:nvGrpSpPr>
        <p:grpSpPr bwMode="auto">
          <a:xfrm>
            <a:off x="5902325" y="4868863"/>
            <a:ext cx="2232025" cy="144462"/>
            <a:chOff x="703" y="2296"/>
            <a:chExt cx="1406" cy="91"/>
          </a:xfrm>
        </p:grpSpPr>
        <p:sp>
          <p:nvSpPr>
            <p:cNvPr id="15419" name="Oval 31"/>
            <p:cNvSpPr>
              <a:spLocks noChangeArrowheads="1"/>
            </p:cNvSpPr>
            <p:nvPr/>
          </p:nvSpPr>
          <p:spPr bwMode="auto">
            <a:xfrm>
              <a:off x="703" y="2296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20" name="Oval 32"/>
            <p:cNvSpPr>
              <a:spLocks noChangeArrowheads="1"/>
            </p:cNvSpPr>
            <p:nvPr/>
          </p:nvSpPr>
          <p:spPr bwMode="auto">
            <a:xfrm>
              <a:off x="2019" y="2296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6" name="Group 33"/>
          <p:cNvGrpSpPr>
            <a:grpSpLocks/>
          </p:cNvGrpSpPr>
          <p:nvPr/>
        </p:nvGrpSpPr>
        <p:grpSpPr bwMode="auto">
          <a:xfrm>
            <a:off x="6189663" y="4076700"/>
            <a:ext cx="1581150" cy="144463"/>
            <a:chOff x="885" y="1797"/>
            <a:chExt cx="996" cy="91"/>
          </a:xfrm>
        </p:grpSpPr>
        <p:sp>
          <p:nvSpPr>
            <p:cNvPr id="15416" name="Oval 34"/>
            <p:cNvSpPr>
              <a:spLocks noChangeArrowheads="1"/>
            </p:cNvSpPr>
            <p:nvPr/>
          </p:nvSpPr>
          <p:spPr bwMode="auto">
            <a:xfrm>
              <a:off x="885" y="179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7" name="Oval 35"/>
            <p:cNvSpPr>
              <a:spLocks noChangeArrowheads="1"/>
            </p:cNvSpPr>
            <p:nvPr/>
          </p:nvSpPr>
          <p:spPr bwMode="auto">
            <a:xfrm>
              <a:off x="1338" y="179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8" name="Oval 36"/>
            <p:cNvSpPr>
              <a:spLocks noChangeArrowheads="1"/>
            </p:cNvSpPr>
            <p:nvPr/>
          </p:nvSpPr>
          <p:spPr bwMode="auto">
            <a:xfrm>
              <a:off x="1791" y="179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7" name="Group 37"/>
          <p:cNvGrpSpPr>
            <a:grpSpLocks/>
          </p:cNvGrpSpPr>
          <p:nvPr/>
        </p:nvGrpSpPr>
        <p:grpSpPr bwMode="auto">
          <a:xfrm>
            <a:off x="5757863" y="2781300"/>
            <a:ext cx="2447925" cy="144463"/>
            <a:chOff x="612" y="981"/>
            <a:chExt cx="1542" cy="91"/>
          </a:xfrm>
        </p:grpSpPr>
        <p:sp>
          <p:nvSpPr>
            <p:cNvPr id="15413" name="Oval 38"/>
            <p:cNvSpPr>
              <a:spLocks noChangeArrowheads="1"/>
            </p:cNvSpPr>
            <p:nvPr/>
          </p:nvSpPr>
          <p:spPr bwMode="auto">
            <a:xfrm>
              <a:off x="612" y="981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4" name="Oval 39"/>
            <p:cNvSpPr>
              <a:spLocks noChangeArrowheads="1"/>
            </p:cNvSpPr>
            <p:nvPr/>
          </p:nvSpPr>
          <p:spPr bwMode="auto">
            <a:xfrm>
              <a:off x="1337" y="981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5" name="Oval 40"/>
            <p:cNvSpPr>
              <a:spLocks noChangeArrowheads="1"/>
            </p:cNvSpPr>
            <p:nvPr/>
          </p:nvSpPr>
          <p:spPr bwMode="auto">
            <a:xfrm>
              <a:off x="2064" y="981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8" name="Group 41"/>
          <p:cNvGrpSpPr>
            <a:grpSpLocks/>
          </p:cNvGrpSpPr>
          <p:nvPr/>
        </p:nvGrpSpPr>
        <p:grpSpPr bwMode="auto">
          <a:xfrm>
            <a:off x="6045200" y="3140075"/>
            <a:ext cx="1873250" cy="144463"/>
            <a:chOff x="793" y="1207"/>
            <a:chExt cx="1180" cy="91"/>
          </a:xfrm>
        </p:grpSpPr>
        <p:sp>
          <p:nvSpPr>
            <p:cNvPr id="15409" name="Oval 42"/>
            <p:cNvSpPr>
              <a:spLocks noChangeArrowheads="1"/>
            </p:cNvSpPr>
            <p:nvPr/>
          </p:nvSpPr>
          <p:spPr bwMode="auto">
            <a:xfrm>
              <a:off x="793" y="120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0" name="Oval 43"/>
            <p:cNvSpPr>
              <a:spLocks noChangeArrowheads="1"/>
            </p:cNvSpPr>
            <p:nvPr/>
          </p:nvSpPr>
          <p:spPr bwMode="auto">
            <a:xfrm>
              <a:off x="1565" y="120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1" name="Oval 44"/>
            <p:cNvSpPr>
              <a:spLocks noChangeArrowheads="1"/>
            </p:cNvSpPr>
            <p:nvPr/>
          </p:nvSpPr>
          <p:spPr bwMode="auto">
            <a:xfrm>
              <a:off x="1112" y="120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12" name="Oval 45"/>
            <p:cNvSpPr>
              <a:spLocks noChangeArrowheads="1"/>
            </p:cNvSpPr>
            <p:nvPr/>
          </p:nvSpPr>
          <p:spPr bwMode="auto">
            <a:xfrm>
              <a:off x="1883" y="1207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9" name="Group 46"/>
          <p:cNvGrpSpPr>
            <a:grpSpLocks/>
          </p:cNvGrpSpPr>
          <p:nvPr/>
        </p:nvGrpSpPr>
        <p:grpSpPr bwMode="auto">
          <a:xfrm>
            <a:off x="6405563" y="3500438"/>
            <a:ext cx="1150937" cy="144462"/>
            <a:chOff x="1020" y="1434"/>
            <a:chExt cx="725" cy="91"/>
          </a:xfrm>
        </p:grpSpPr>
        <p:sp>
          <p:nvSpPr>
            <p:cNvPr id="15407" name="Oval 47"/>
            <p:cNvSpPr>
              <a:spLocks noChangeArrowheads="1"/>
            </p:cNvSpPr>
            <p:nvPr/>
          </p:nvSpPr>
          <p:spPr bwMode="auto">
            <a:xfrm>
              <a:off x="1020" y="1434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08" name="Oval 48"/>
            <p:cNvSpPr>
              <a:spLocks noChangeArrowheads="1"/>
            </p:cNvSpPr>
            <p:nvPr/>
          </p:nvSpPr>
          <p:spPr bwMode="auto">
            <a:xfrm>
              <a:off x="1655" y="1434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0" name="Group 49"/>
          <p:cNvGrpSpPr>
            <a:grpSpLocks/>
          </p:cNvGrpSpPr>
          <p:nvPr/>
        </p:nvGrpSpPr>
        <p:grpSpPr bwMode="auto">
          <a:xfrm>
            <a:off x="5326063" y="2276475"/>
            <a:ext cx="3382962" cy="144463"/>
            <a:chOff x="340" y="663"/>
            <a:chExt cx="2131" cy="91"/>
          </a:xfrm>
        </p:grpSpPr>
        <p:sp>
          <p:nvSpPr>
            <p:cNvPr id="15405" name="Oval 50"/>
            <p:cNvSpPr>
              <a:spLocks noChangeArrowheads="1"/>
            </p:cNvSpPr>
            <p:nvPr/>
          </p:nvSpPr>
          <p:spPr bwMode="auto">
            <a:xfrm>
              <a:off x="340" y="663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06" name="Oval 51"/>
            <p:cNvSpPr>
              <a:spLocks noChangeArrowheads="1"/>
            </p:cNvSpPr>
            <p:nvPr/>
          </p:nvSpPr>
          <p:spPr bwMode="auto">
            <a:xfrm>
              <a:off x="2381" y="663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sp>
        <p:nvSpPr>
          <p:cNvPr id="15390" name="Text Box 52"/>
          <p:cNvSpPr txBox="1">
            <a:spLocks noChangeArrowheads="1"/>
          </p:cNvSpPr>
          <p:nvPr/>
        </p:nvSpPr>
        <p:spPr bwMode="auto">
          <a:xfrm>
            <a:off x="6118225" y="4124325"/>
            <a:ext cx="11525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- 1</a:t>
            </a:r>
          </a:p>
        </p:txBody>
      </p:sp>
      <p:sp>
        <p:nvSpPr>
          <p:cNvPr id="15391" name="Text Box 53"/>
          <p:cNvSpPr txBox="1">
            <a:spLocks noChangeArrowheads="1"/>
          </p:cNvSpPr>
          <p:nvPr/>
        </p:nvSpPr>
        <p:spPr bwMode="auto">
          <a:xfrm>
            <a:off x="6118225" y="2420938"/>
            <a:ext cx="10795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1</a:t>
            </a:r>
          </a:p>
        </p:txBody>
      </p:sp>
      <p:sp>
        <p:nvSpPr>
          <p:cNvPr id="15392" name="Rectangle 54"/>
          <p:cNvSpPr>
            <a:spLocks noChangeArrowheads="1"/>
          </p:cNvSpPr>
          <p:nvPr/>
        </p:nvSpPr>
        <p:spPr bwMode="auto">
          <a:xfrm>
            <a:off x="8782050" y="1989138"/>
            <a:ext cx="144463" cy="33845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16791" name="Line 55"/>
          <p:cNvSpPr>
            <a:spLocks noChangeShapeType="1"/>
          </p:cNvSpPr>
          <p:nvPr/>
        </p:nvSpPr>
        <p:spPr bwMode="auto">
          <a:xfrm>
            <a:off x="5037138" y="3860800"/>
            <a:ext cx="3744912" cy="0"/>
          </a:xfrm>
          <a:prstGeom prst="line">
            <a:avLst/>
          </a:prstGeom>
          <a:noFill/>
          <a:ln w="28575">
            <a:solidFill>
              <a:schemeClr val="accent2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11" name="Group 56"/>
          <p:cNvGrpSpPr>
            <a:grpSpLocks/>
          </p:cNvGrpSpPr>
          <p:nvPr/>
        </p:nvGrpSpPr>
        <p:grpSpPr bwMode="auto">
          <a:xfrm>
            <a:off x="6262688" y="3789363"/>
            <a:ext cx="1438275" cy="144462"/>
            <a:chOff x="930" y="1616"/>
            <a:chExt cx="906" cy="91"/>
          </a:xfrm>
        </p:grpSpPr>
        <p:sp>
          <p:nvSpPr>
            <p:cNvPr id="15401" name="Oval 57"/>
            <p:cNvSpPr>
              <a:spLocks noChangeArrowheads="1"/>
            </p:cNvSpPr>
            <p:nvPr/>
          </p:nvSpPr>
          <p:spPr bwMode="auto">
            <a:xfrm>
              <a:off x="930" y="1616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02" name="Oval 58"/>
            <p:cNvSpPr>
              <a:spLocks noChangeArrowheads="1"/>
            </p:cNvSpPr>
            <p:nvPr/>
          </p:nvSpPr>
          <p:spPr bwMode="auto">
            <a:xfrm>
              <a:off x="1519" y="1616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03" name="Oval 59"/>
            <p:cNvSpPr>
              <a:spLocks noChangeArrowheads="1"/>
            </p:cNvSpPr>
            <p:nvPr/>
          </p:nvSpPr>
          <p:spPr bwMode="auto">
            <a:xfrm>
              <a:off x="1158" y="1616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  <p:sp>
          <p:nvSpPr>
            <p:cNvPr id="15404" name="Oval 60"/>
            <p:cNvSpPr>
              <a:spLocks noChangeArrowheads="1"/>
            </p:cNvSpPr>
            <p:nvPr/>
          </p:nvSpPr>
          <p:spPr bwMode="auto">
            <a:xfrm>
              <a:off x="1746" y="1616"/>
              <a:ext cx="90" cy="91"/>
            </a:xfrm>
            <a:prstGeom prst="ellipse">
              <a:avLst/>
            </a:prstGeom>
            <a:solidFill>
              <a:srgbClr val="ECEC2E"/>
            </a:solidFill>
            <a:ln w="9525" algn="ctr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 sz="2400" b="1" i="1">
                <a:solidFill>
                  <a:srgbClr val="FF461B"/>
                </a:solidFill>
                <a:latin typeface="Times New Roman" pitchFamily="18" charset="0"/>
              </a:endParaRPr>
            </a:p>
          </p:txBody>
        </p:sp>
      </p:grpSp>
      <p:grpSp>
        <p:nvGrpSpPr>
          <p:cNvPr id="12" name="Group 61"/>
          <p:cNvGrpSpPr>
            <a:grpSpLocks/>
          </p:cNvGrpSpPr>
          <p:nvPr/>
        </p:nvGrpSpPr>
        <p:grpSpPr bwMode="auto">
          <a:xfrm>
            <a:off x="5076825" y="2852738"/>
            <a:ext cx="3671888" cy="1295400"/>
            <a:chOff x="204" y="1026"/>
            <a:chExt cx="2313" cy="816"/>
          </a:xfrm>
        </p:grpSpPr>
        <p:sp>
          <p:nvSpPr>
            <p:cNvPr id="15399" name="Line 62"/>
            <p:cNvSpPr>
              <a:spLocks noChangeShapeType="1"/>
            </p:cNvSpPr>
            <p:nvPr/>
          </p:nvSpPr>
          <p:spPr bwMode="auto">
            <a:xfrm>
              <a:off x="204" y="1842"/>
              <a:ext cx="2313" cy="0"/>
            </a:xfrm>
            <a:prstGeom prst="line">
              <a:avLst/>
            </a:prstGeom>
            <a:noFill/>
            <a:ln w="57150">
              <a:solidFill>
                <a:srgbClr val="A60E2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5400" name="Line 63"/>
            <p:cNvSpPr>
              <a:spLocks noChangeShapeType="1"/>
            </p:cNvSpPr>
            <p:nvPr/>
          </p:nvSpPr>
          <p:spPr bwMode="auto">
            <a:xfrm>
              <a:off x="204" y="1026"/>
              <a:ext cx="2313" cy="0"/>
            </a:xfrm>
            <a:prstGeom prst="line">
              <a:avLst/>
            </a:prstGeom>
            <a:noFill/>
            <a:ln w="57150">
              <a:solidFill>
                <a:srgbClr val="C71127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5396" name="Rectangle 64"/>
          <p:cNvSpPr>
            <a:spLocks noChangeArrowheads="1"/>
          </p:cNvSpPr>
          <p:nvPr/>
        </p:nvSpPr>
        <p:spPr bwMode="auto">
          <a:xfrm>
            <a:off x="4932363" y="1987550"/>
            <a:ext cx="144462" cy="3384550"/>
          </a:xfrm>
          <a:prstGeom prst="rect">
            <a:avLst/>
          </a:prstGeom>
          <a:solidFill>
            <a:schemeClr val="bg1"/>
          </a:soli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5397" name="Text Box 65"/>
          <p:cNvSpPr txBox="1">
            <a:spLocks noChangeArrowheads="1"/>
          </p:cNvSpPr>
          <p:nvPr/>
        </p:nvSpPr>
        <p:spPr bwMode="auto">
          <a:xfrm>
            <a:off x="250825" y="115888"/>
            <a:ext cx="5473700" cy="1200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  <a:latin typeface="Verdana" pitchFamily="34" charset="0"/>
              </a:rPr>
              <a:t>Найти количество корней уравнения в зависимости от параметра </a:t>
            </a:r>
            <a:r>
              <a:rPr lang="ru-RU" sz="2400" b="1" i="1">
                <a:solidFill>
                  <a:srgbClr val="C00000"/>
                </a:solidFill>
                <a:latin typeface="Times New Roman" pitchFamily="18" charset="0"/>
              </a:rPr>
              <a:t>а </a:t>
            </a:r>
          </a:p>
        </p:txBody>
      </p:sp>
      <p:graphicFrame>
        <p:nvGraphicFramePr>
          <p:cNvPr id="15367" name="Object 66"/>
          <p:cNvGraphicFramePr>
            <a:graphicFrameLocks noChangeAspect="1"/>
          </p:cNvGraphicFramePr>
          <p:nvPr/>
        </p:nvGraphicFramePr>
        <p:xfrm>
          <a:off x="5437188" y="188913"/>
          <a:ext cx="3527425" cy="504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5373" name="Формула" r:id="rId13" imgW="1905000" imgH="254000" progId="Equation.3">
                  <p:embed/>
                </p:oleObj>
              </mc:Choice>
              <mc:Fallback>
                <p:oleObj name="Формула" r:id="rId13" imgW="1905000" imgH="254000" progId="Equation.3">
                  <p:embed/>
                  <p:pic>
                    <p:nvPicPr>
                      <p:cNvPr id="0" name="Object 6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37188" y="188913"/>
                        <a:ext cx="3527425" cy="5048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398" name="Text Box 67"/>
          <p:cNvSpPr txBox="1">
            <a:spLocks noChangeArrowheads="1"/>
          </p:cNvSpPr>
          <p:nvPr/>
        </p:nvSpPr>
        <p:spPr bwMode="auto">
          <a:xfrm>
            <a:off x="7164388" y="3187700"/>
            <a:ext cx="10795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16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" dur="1000"/>
                                        <p:tgtEl>
                                          <p:spTgt spid="1167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1000"/>
                                        <p:tgtEl>
                                          <p:spTgt spid="1167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2000"/>
                            </p:stCondLst>
                            <p:childTnLst>
                              <p:par>
                                <p:cTn id="1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8" dur="500"/>
                                        <p:tgtEl>
                                          <p:spTgt spid="1167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2500"/>
                            </p:stCondLst>
                            <p:childTnLst>
                              <p:par>
                                <p:cTn id="2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2500"/>
                            </p:stCondLst>
                            <p:childTnLst>
                              <p:par>
                                <p:cTn id="23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5" dur="500"/>
                                        <p:tgtEl>
                                          <p:spTgt spid="1167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300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3000"/>
                            </p:stCondLst>
                            <p:childTnLst>
                              <p:par>
                                <p:cTn id="3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6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500"/>
                            </p:stCondLst>
                            <p:childTnLst>
                              <p:par>
                                <p:cTn id="3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3500"/>
                            </p:stCondLst>
                            <p:childTnLst>
                              <p:par>
                                <p:cTn id="37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3500"/>
                            </p:stCondLst>
                            <p:childTnLst>
                              <p:par>
                                <p:cTn id="4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116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4000"/>
                            </p:stCondLst>
                            <p:childTnLst>
                              <p:par>
                                <p:cTn id="44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6" fill="hold">
                            <p:stCondLst>
                              <p:cond delay="4000"/>
                            </p:stCondLst>
                            <p:childTnLst>
                              <p:par>
                                <p:cTn id="47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9" dur="500"/>
                                        <p:tgtEl>
                                          <p:spTgt spid="116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0" fill="hold">
                            <p:stCondLst>
                              <p:cond delay="4500"/>
                            </p:stCondLst>
                            <p:childTnLst>
                              <p:par>
                                <p:cTn id="5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3" fill="hold">
                            <p:stCondLst>
                              <p:cond delay="4500"/>
                            </p:stCondLst>
                            <p:childTnLst>
                              <p:par>
                                <p:cTn id="5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67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000"/>
                            </p:stCondLst>
                            <p:childTnLst>
                              <p:par>
                                <p:cTn id="6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8" dur="500"/>
                                        <p:tgtEl>
                                          <p:spTgt spid="1167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500"/>
                            </p:stCondLst>
                            <p:childTnLst>
                              <p:par>
                                <p:cTn id="7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3" fill="hold">
                            <p:stCondLst>
                              <p:cond delay="2500"/>
                            </p:stCondLst>
                            <p:childTnLst>
                              <p:par>
                                <p:cTn id="7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6" dur="500"/>
                                        <p:tgtEl>
                                          <p:spTgt spid="1167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7" fill="hold">
                            <p:stCondLst>
                              <p:cond delay="3000"/>
                            </p:stCondLst>
                            <p:childTnLst>
                              <p:par>
                                <p:cTn id="7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40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7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1167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6755" grpId="0" animBg="1"/>
      <p:bldP spid="116756" grpId="0" animBg="1"/>
      <p:bldP spid="116760" grpId="0" animBg="1"/>
      <p:bldP spid="116761" grpId="0" animBg="1"/>
      <p:bldP spid="116762" grpId="0" animBg="1"/>
      <p:bldP spid="116763" grpId="0" animBg="1"/>
      <p:bldP spid="116764" grpId="0" animBg="1"/>
      <p:bldP spid="116765" grpId="0" animBg="1"/>
      <p:bldP spid="116791" grpId="0" animBg="1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762" name="Line 2"/>
          <p:cNvSpPr>
            <a:spLocks noChangeShapeType="1"/>
          </p:cNvSpPr>
          <p:nvPr/>
        </p:nvSpPr>
        <p:spPr bwMode="auto">
          <a:xfrm>
            <a:off x="2124075" y="2420938"/>
            <a:ext cx="0" cy="35877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763" name="Line 3"/>
          <p:cNvSpPr>
            <a:spLocks noChangeShapeType="1"/>
          </p:cNvSpPr>
          <p:nvPr/>
        </p:nvSpPr>
        <p:spPr bwMode="auto">
          <a:xfrm>
            <a:off x="6877050" y="2492375"/>
            <a:ext cx="0" cy="358775"/>
          </a:xfrm>
          <a:prstGeom prst="line">
            <a:avLst/>
          </a:prstGeom>
          <a:noFill/>
          <a:ln w="38100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17764" name="Text Box 4"/>
          <p:cNvSpPr txBox="1">
            <a:spLocks noChangeArrowheads="1"/>
          </p:cNvSpPr>
          <p:nvPr/>
        </p:nvSpPr>
        <p:spPr bwMode="auto">
          <a:xfrm>
            <a:off x="395288" y="852488"/>
            <a:ext cx="8424862" cy="488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600" b="1">
                <a:latin typeface="Times New Roman" pitchFamily="18" charset="0"/>
              </a:rPr>
              <a:t>(«переход» метода интервалов с прямой на плоскость</a:t>
            </a:r>
            <a:r>
              <a:rPr lang="ru-RU" sz="2600" b="1"/>
              <a:t>)</a:t>
            </a:r>
          </a:p>
        </p:txBody>
      </p:sp>
      <p:grpSp>
        <p:nvGrpSpPr>
          <p:cNvPr id="2" name="Group 5"/>
          <p:cNvGrpSpPr>
            <a:grpSpLocks/>
          </p:cNvGrpSpPr>
          <p:nvPr/>
        </p:nvGrpSpPr>
        <p:grpSpPr bwMode="auto">
          <a:xfrm>
            <a:off x="428626" y="1557338"/>
            <a:ext cx="8104188" cy="1223962"/>
            <a:chOff x="270" y="845"/>
            <a:chExt cx="5105" cy="771"/>
          </a:xfrm>
          <a:gradFill>
            <a:gsLst>
              <a:gs pos="0">
                <a:srgbClr val="FFD79B"/>
              </a:gs>
              <a:gs pos="50000">
                <a:schemeClr val="bg1"/>
              </a:gs>
              <a:gs pos="100000">
                <a:srgbClr val="FFD79B"/>
              </a:gs>
            </a:gsLst>
            <a:lin ang="7800000" scaled="0"/>
          </a:gradFill>
        </p:grpSpPr>
        <p:sp>
          <p:nvSpPr>
            <p:cNvPr id="117766" name="AutoShape 6" descr="Контурные ромбики"/>
            <p:cNvSpPr>
              <a:spLocks noChangeArrowheads="1"/>
            </p:cNvSpPr>
            <p:nvPr/>
          </p:nvSpPr>
          <p:spPr bwMode="auto">
            <a:xfrm>
              <a:off x="270" y="845"/>
              <a:ext cx="2247" cy="771"/>
            </a:xfrm>
            <a:prstGeom prst="irregularSeal1">
              <a:avLst/>
            </a:prstGeom>
            <a:grpFill/>
            <a:ln w="2857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ru-RU" b="1">
                  <a:solidFill>
                    <a:srgbClr val="C00000"/>
                  </a:solidFill>
                </a:rPr>
                <a:t>Неравенства с</a:t>
              </a:r>
            </a:p>
            <a:p>
              <a:pPr algn="ctr">
                <a:defRPr/>
              </a:pPr>
              <a:r>
                <a:rPr lang="ru-RU" b="1">
                  <a:solidFill>
                    <a:srgbClr val="C00000"/>
                  </a:solidFill>
                </a:rPr>
                <a:t>одной переменной</a:t>
              </a:r>
            </a:p>
          </p:txBody>
        </p:sp>
        <p:sp>
          <p:nvSpPr>
            <p:cNvPr id="117767" name="AutoShape 7" descr="Контурные ромбики"/>
            <p:cNvSpPr>
              <a:spLocks noChangeArrowheads="1"/>
            </p:cNvSpPr>
            <p:nvPr/>
          </p:nvSpPr>
          <p:spPr bwMode="auto">
            <a:xfrm flipH="1">
              <a:off x="3107" y="845"/>
              <a:ext cx="2268" cy="771"/>
            </a:xfrm>
            <a:prstGeom prst="irregularSeal1">
              <a:avLst/>
            </a:prstGeom>
            <a:grpFill/>
            <a:ln w="28575">
              <a:solidFill>
                <a:srgbClr val="CC3300"/>
              </a:solidFill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pPr algn="ctr">
                <a:defRPr/>
              </a:pPr>
              <a:r>
                <a:rPr lang="ru-RU" b="1" dirty="0">
                  <a:solidFill>
                    <a:srgbClr val="C00000"/>
                  </a:solidFill>
                </a:rPr>
                <a:t>Неравенства с</a:t>
              </a:r>
            </a:p>
            <a:p>
              <a:pPr algn="ctr">
                <a:defRPr/>
              </a:pPr>
              <a:r>
                <a:rPr lang="ru-RU" b="1" dirty="0">
                  <a:solidFill>
                    <a:srgbClr val="C00000"/>
                  </a:solidFill>
                </a:rPr>
                <a:t>двумя переменной</a:t>
              </a:r>
            </a:p>
          </p:txBody>
        </p:sp>
      </p:grpSp>
      <p:sp>
        <p:nvSpPr>
          <p:cNvPr id="117768" name="Rectangle 8"/>
          <p:cNvSpPr>
            <a:spLocks noChangeArrowheads="1"/>
          </p:cNvSpPr>
          <p:nvPr/>
        </p:nvSpPr>
        <p:spPr bwMode="auto">
          <a:xfrm>
            <a:off x="4429125" y="3430588"/>
            <a:ext cx="4606925" cy="31670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/>
              <a:t>1. ОДЗ</a:t>
            </a:r>
          </a:p>
          <a:p>
            <a:r>
              <a:rPr lang="ru-RU" sz="2800"/>
              <a:t>2. Граничные линии</a:t>
            </a:r>
          </a:p>
          <a:p>
            <a:r>
              <a:rPr lang="ru-RU" sz="2800"/>
              <a:t>3. Координатная плоскость</a:t>
            </a:r>
          </a:p>
          <a:p>
            <a:r>
              <a:rPr lang="ru-RU" sz="2800"/>
              <a:t>4. Знаки в областях</a:t>
            </a:r>
          </a:p>
          <a:p>
            <a:r>
              <a:rPr lang="ru-RU" sz="2800"/>
              <a:t>5.Ответ по рисунку.</a:t>
            </a:r>
          </a:p>
          <a:p>
            <a:endParaRPr lang="ru-RU" sz="2800"/>
          </a:p>
        </p:txBody>
      </p:sp>
      <p:sp>
        <p:nvSpPr>
          <p:cNvPr id="117769" name="Rectangle 9"/>
          <p:cNvSpPr>
            <a:spLocks noChangeArrowheads="1"/>
          </p:cNvSpPr>
          <p:nvPr/>
        </p:nvSpPr>
        <p:spPr bwMode="auto">
          <a:xfrm>
            <a:off x="323850" y="3429000"/>
            <a:ext cx="4391025" cy="31686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800"/>
              <a:t>1.ОДЗ</a:t>
            </a:r>
          </a:p>
          <a:p>
            <a:r>
              <a:rPr lang="ru-RU" sz="2800"/>
              <a:t>2. Корни</a:t>
            </a:r>
          </a:p>
          <a:p>
            <a:r>
              <a:rPr lang="ru-RU" sz="2800"/>
              <a:t>3. Ось</a:t>
            </a:r>
          </a:p>
          <a:p>
            <a:r>
              <a:rPr lang="ru-RU" sz="2800"/>
              <a:t>4. Знаки на интервалах</a:t>
            </a:r>
          </a:p>
          <a:p>
            <a:r>
              <a:rPr lang="ru-RU" sz="2800"/>
              <a:t>5. Ответ.</a:t>
            </a:r>
          </a:p>
          <a:p>
            <a:endParaRPr lang="ru-RU" sz="2800"/>
          </a:p>
        </p:txBody>
      </p:sp>
      <p:sp>
        <p:nvSpPr>
          <p:cNvPr id="117770" name="Text Box 10"/>
          <p:cNvSpPr txBox="1">
            <a:spLocks noChangeArrowheads="1"/>
          </p:cNvSpPr>
          <p:nvPr/>
        </p:nvSpPr>
        <p:spPr bwMode="auto">
          <a:xfrm>
            <a:off x="395288" y="2838450"/>
            <a:ext cx="3673475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20000"/>
              </a:spcBef>
            </a:pPr>
            <a:r>
              <a:rPr lang="ru-RU" sz="2800" b="1">
                <a:solidFill>
                  <a:srgbClr val="C00000"/>
                </a:solidFill>
              </a:rPr>
              <a:t>Метод интервалов:</a:t>
            </a:r>
          </a:p>
        </p:txBody>
      </p:sp>
      <p:sp>
        <p:nvSpPr>
          <p:cNvPr id="117771" name="Text Box 11"/>
          <p:cNvSpPr txBox="1">
            <a:spLocks noChangeArrowheads="1"/>
          </p:cNvSpPr>
          <p:nvPr/>
        </p:nvSpPr>
        <p:spPr bwMode="auto">
          <a:xfrm>
            <a:off x="5437188" y="2909888"/>
            <a:ext cx="3311525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C00000"/>
                </a:solidFill>
              </a:rPr>
              <a:t>Метод областей:</a:t>
            </a:r>
          </a:p>
        </p:txBody>
      </p:sp>
      <p:sp>
        <p:nvSpPr>
          <p:cNvPr id="25610" name="Text Box 13"/>
          <p:cNvSpPr txBox="1">
            <a:spLocks noChangeArrowheads="1"/>
          </p:cNvSpPr>
          <p:nvPr/>
        </p:nvSpPr>
        <p:spPr bwMode="auto">
          <a:xfrm>
            <a:off x="-612775" y="115888"/>
            <a:ext cx="10333038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4000" b="1">
                <a:solidFill>
                  <a:srgbClr val="C00000"/>
                </a:solidFill>
                <a:latin typeface="Times New Roman" pitchFamily="18" charset="0"/>
              </a:rPr>
              <a:t>ОБОБЩЕННЫЙ МЕТОД ОБЛАСТЕЙ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11776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000"/>
                            </p:stCondLst>
                            <p:childTnLst>
                              <p:par>
                                <p:cTn id="1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177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177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1500"/>
                            </p:stCondLst>
                            <p:childTnLst>
                              <p:par>
                                <p:cTn id="20" presetID="22" presetClass="entr" presetSubtype="8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77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22" presetClass="entr" presetSubtype="2" fill="hold" nodeType="with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7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5" dur="500"/>
                                        <p:tgtEl>
                                          <p:spTgt spid="11777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500"/>
                            </p:stCondLst>
                            <p:childTnLst>
                              <p:par>
                                <p:cTn id="27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9" dur="500"/>
                                        <p:tgtEl>
                                          <p:spTgt spid="11776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1776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3000"/>
                            </p:stCondLst>
                            <p:childTnLst>
                              <p:par>
                                <p:cTn id="34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1776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38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0" dur="500"/>
                                        <p:tgtEl>
                                          <p:spTgt spid="11776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3500"/>
                            </p:stCondLst>
                            <p:childTnLst>
                              <p:par>
                                <p:cTn id="42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4" dur="500" fill="hold"/>
                                        <p:tgtEl>
                                          <p:spTgt spid="117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5" dur="500" fill="hold"/>
                                        <p:tgtEl>
                                          <p:spTgt spid="11776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500"/>
                                        <p:tgtEl>
                                          <p:spTgt spid="117768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4000"/>
                            </p:stCondLst>
                            <p:childTnLst>
                              <p:par>
                                <p:cTn id="50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117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11776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4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1776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4500"/>
                            </p:stCondLst>
                            <p:childTnLst>
                              <p:par>
                                <p:cTn id="58" presetID="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0" dur="500" fill="hold"/>
                                        <p:tgtEl>
                                          <p:spTgt spid="117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1" dur="500" fill="hold"/>
                                        <p:tgtEl>
                                          <p:spTgt spid="11776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77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11776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7762" grpId="0" animBg="1"/>
      <p:bldP spid="117763" grpId="0" animBg="1"/>
      <p:bldP spid="117764" grpId="0"/>
      <p:bldP spid="117770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333375"/>
            <a:ext cx="8135938" cy="6191250"/>
          </a:xfrm>
          <a:gradFill rotWithShape="1">
            <a:gsLst>
              <a:gs pos="0">
                <a:srgbClr val="FFE3B9"/>
              </a:gs>
              <a:gs pos="50000">
                <a:srgbClr val="FFFFFF"/>
              </a:gs>
              <a:gs pos="100000">
                <a:srgbClr val="FFE3B9"/>
              </a:gs>
            </a:gsLst>
            <a:lin ang="5400000" scaled="1"/>
          </a:gradFill>
          <a:ln w="76200" cmpd="tri">
            <a:solidFill>
              <a:srgbClr val="C00000"/>
            </a:solidFill>
          </a:ln>
        </p:spPr>
        <p:txBody>
          <a:bodyPr/>
          <a:lstStyle/>
          <a:p>
            <a:pPr algn="ctr" eaLnBrk="1" hangingPunct="1">
              <a:buFontTx/>
              <a:buNone/>
            </a:pPr>
            <a:endParaRPr lang="ru-RU" sz="2000" b="1" smtClean="0">
              <a:solidFill>
                <a:srgbClr val="C00000"/>
              </a:solidFill>
              <a:latin typeface="Georgia" pitchFamily="18" charset="0"/>
            </a:endParaRPr>
          </a:p>
          <a:p>
            <a:pPr algn="ctr" eaLnBrk="1" hangingPunct="1">
              <a:buFontTx/>
              <a:buNone/>
            </a:pPr>
            <a:endParaRPr lang="ru-RU" sz="1600" b="1" smtClean="0">
              <a:solidFill>
                <a:srgbClr val="C00000"/>
              </a:solidFill>
              <a:latin typeface="Georgia" pitchFamily="18" charset="0"/>
            </a:endParaRPr>
          </a:p>
          <a:p>
            <a:pPr algn="ctr" eaLnBrk="1" hangingPunct="1">
              <a:buFontTx/>
              <a:buNone/>
            </a:pPr>
            <a:r>
              <a:rPr lang="ru-RU" sz="4000" b="1" smtClean="0">
                <a:solidFill>
                  <a:srgbClr val="C00000"/>
                </a:solidFill>
                <a:latin typeface="Georgia" pitchFamily="18" charset="0"/>
              </a:rPr>
              <a:t>Задачи, </a:t>
            </a:r>
          </a:p>
          <a:p>
            <a:pPr algn="ctr" eaLnBrk="1" hangingPunct="1">
              <a:buFontTx/>
              <a:buNone/>
            </a:pPr>
            <a:r>
              <a:rPr lang="ru-RU" sz="4000" b="1" smtClean="0">
                <a:solidFill>
                  <a:srgbClr val="C00000"/>
                </a:solidFill>
                <a:latin typeface="Georgia" pitchFamily="18" charset="0"/>
              </a:rPr>
              <a:t>взятые из материалов ЕГЭ </a:t>
            </a:r>
          </a:p>
          <a:p>
            <a:pPr algn="ctr" eaLnBrk="1" hangingPunct="1">
              <a:buFontTx/>
              <a:buNone/>
            </a:pPr>
            <a:r>
              <a:rPr lang="ru-RU" sz="4000" b="1" smtClean="0">
                <a:solidFill>
                  <a:srgbClr val="C00000"/>
                </a:solidFill>
                <a:latin typeface="Georgia" pitchFamily="18" charset="0"/>
              </a:rPr>
              <a:t>прошлых лет</a:t>
            </a:r>
          </a:p>
        </p:txBody>
      </p:sp>
      <p:pic>
        <p:nvPicPr>
          <p:cNvPr id="23555" name="Picture 9" descr="5388a83affca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 rot="1442219">
            <a:off x="7235825" y="4078288"/>
            <a:ext cx="1439863" cy="2087562"/>
          </a:xfrm>
          <a:prstGeom prst="rect">
            <a:avLst/>
          </a:prstGeom>
          <a:noFill/>
          <a:ln w="38100" cmpd="dbl">
            <a:solidFill>
              <a:srgbClr val="996633"/>
            </a:solidFill>
            <a:miter lim="800000"/>
            <a:headEnd/>
            <a:tailEnd/>
          </a:ln>
        </p:spPr>
      </p:pic>
      <p:pic>
        <p:nvPicPr>
          <p:cNvPr id="23556" name="Picture 12" descr="27562708284a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 rot="-1711738">
            <a:off x="755650" y="4006850"/>
            <a:ext cx="1481138" cy="2087563"/>
          </a:xfrm>
          <a:prstGeom prst="rect">
            <a:avLst/>
          </a:prstGeom>
          <a:noFill/>
          <a:ln w="38100" cmpd="dbl">
            <a:solidFill>
              <a:srgbClr val="996633"/>
            </a:solidFill>
            <a:miter lim="800000"/>
            <a:headEnd/>
            <a:tailEnd/>
          </a:ln>
        </p:spPr>
      </p:pic>
      <p:pic>
        <p:nvPicPr>
          <p:cNvPr id="23557" name="Picture 13" descr="ca82b8caceb9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339975" y="3790950"/>
            <a:ext cx="1450975" cy="2087563"/>
          </a:xfrm>
          <a:prstGeom prst="rect">
            <a:avLst/>
          </a:prstGeom>
          <a:noFill/>
          <a:ln w="38100" cmpd="dbl">
            <a:solidFill>
              <a:srgbClr val="006600"/>
            </a:solidFill>
            <a:miter lim="800000"/>
            <a:headEnd/>
            <a:tailEnd/>
          </a:ln>
        </p:spPr>
      </p:pic>
      <p:pic>
        <p:nvPicPr>
          <p:cNvPr id="23558" name="Picture 7" descr="255_small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 b="3380"/>
          <a:stretch>
            <a:fillRect/>
          </a:stretch>
        </p:blipFill>
        <p:spPr bwMode="auto">
          <a:xfrm>
            <a:off x="5867400" y="3790950"/>
            <a:ext cx="1303338" cy="2087563"/>
          </a:xfrm>
          <a:prstGeom prst="rect">
            <a:avLst/>
          </a:prstGeom>
          <a:noFill/>
          <a:ln w="38100" cmpd="dbl">
            <a:solidFill>
              <a:srgbClr val="006600"/>
            </a:solidFill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858" name="Rectangle 2"/>
          <p:cNvSpPr>
            <a:spLocks noChangeArrowheads="1"/>
          </p:cNvSpPr>
          <p:nvPr/>
        </p:nvSpPr>
        <p:spPr bwMode="auto">
          <a:xfrm>
            <a:off x="179388" y="1736725"/>
            <a:ext cx="8713787" cy="19383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latin typeface="Times New Roman" pitchFamily="18" charset="0"/>
              </a:rPr>
              <a:t>Решение.</a:t>
            </a:r>
            <a:r>
              <a:rPr lang="ru-RU" sz="2400" b="1" i="1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На координатной плоскости нарисуем линии, определяемые равенствами </a:t>
            </a:r>
          </a:p>
          <a:p>
            <a:r>
              <a:rPr lang="ru-RU" sz="2400" i="1">
                <a:latin typeface="Times New Roman" pitchFamily="18" charset="0"/>
              </a:rPr>
              <a:t>у – х</a:t>
            </a:r>
            <a:r>
              <a:rPr lang="ru-RU" sz="2400">
                <a:latin typeface="Times New Roman" pitchFamily="18" charset="0"/>
              </a:rPr>
              <a:t> = 0  и   </a:t>
            </a:r>
            <a:r>
              <a:rPr lang="ru-RU" sz="2400" i="1">
                <a:latin typeface="Times New Roman" pitchFamily="18" charset="0"/>
              </a:rPr>
              <a:t>х</a:t>
            </a:r>
            <a:r>
              <a:rPr lang="ru-RU" sz="2400" i="1">
                <a:latin typeface="Times New Roman" pitchFamily="18" charset="0"/>
                <a:sym typeface="Symbol" pitchFamily="18" charset="2"/>
              </a:rPr>
              <a:t> </a:t>
            </a:r>
            <a:r>
              <a:rPr lang="ru-RU" sz="2400" i="1">
                <a:latin typeface="Times New Roman" pitchFamily="18" charset="0"/>
              </a:rPr>
              <a:t>у</a:t>
            </a:r>
            <a:r>
              <a:rPr lang="ru-RU" sz="2400">
                <a:latin typeface="Times New Roman" pitchFamily="18" charset="0"/>
              </a:rPr>
              <a:t> - 1= 0 </a:t>
            </a:r>
          </a:p>
          <a:p>
            <a:r>
              <a:rPr lang="ru-RU" sz="2400">
                <a:latin typeface="Times New Roman" pitchFamily="18" charset="0"/>
              </a:rPr>
              <a:t>которые разбивают плоскость </a:t>
            </a:r>
          </a:p>
          <a:p>
            <a:r>
              <a:rPr lang="ru-RU" sz="2400">
                <a:latin typeface="Times New Roman" pitchFamily="18" charset="0"/>
              </a:rPr>
              <a:t>на несколько областей.</a:t>
            </a:r>
            <a:r>
              <a:rPr lang="ru-RU"/>
              <a:t> </a:t>
            </a:r>
          </a:p>
        </p:txBody>
      </p:sp>
      <p:sp>
        <p:nvSpPr>
          <p:cNvPr id="121859" name="Rectangle 3"/>
          <p:cNvSpPr>
            <a:spLocks noChangeArrowheads="1"/>
          </p:cNvSpPr>
          <p:nvPr/>
        </p:nvSpPr>
        <p:spPr bwMode="auto">
          <a:xfrm>
            <a:off x="179388" y="3716338"/>
            <a:ext cx="46799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/>
            <a:r>
              <a:rPr lang="ru-RU" sz="2400">
                <a:latin typeface="Times New Roman" pitchFamily="18" charset="0"/>
              </a:rPr>
              <a:t>При </a:t>
            </a:r>
            <a:r>
              <a:rPr lang="ru-RU" sz="2400" i="1">
                <a:latin typeface="Times New Roman" pitchFamily="18" charset="0"/>
              </a:rPr>
              <a:t>х </a:t>
            </a:r>
            <a:r>
              <a:rPr lang="ru-RU" sz="2400">
                <a:latin typeface="Times New Roman" pitchFamily="18" charset="0"/>
              </a:rPr>
              <a:t>= 1, </a:t>
            </a:r>
            <a:r>
              <a:rPr lang="ru-RU" sz="2400" i="1">
                <a:latin typeface="Times New Roman" pitchFamily="18" charset="0"/>
              </a:rPr>
              <a:t>у </a:t>
            </a:r>
            <a:r>
              <a:rPr lang="ru-RU" sz="2400">
                <a:latin typeface="Times New Roman" pitchFamily="18" charset="0"/>
              </a:rPr>
              <a:t>= 0 левая часть неравенства равна -1. </a:t>
            </a:r>
          </a:p>
          <a:p>
            <a:pPr algn="just"/>
            <a:r>
              <a:rPr lang="ru-RU" sz="2400">
                <a:latin typeface="Times New Roman" pitchFamily="18" charset="0"/>
              </a:rPr>
              <a:t>Следовательно, в области, содержащей точку (1; 0), она имеет знак минус, а в остальных областях её знаки чередуются.  </a:t>
            </a:r>
          </a:p>
        </p:txBody>
      </p:sp>
      <p:sp>
        <p:nvSpPr>
          <p:cNvPr id="121860" name="Text Box 4"/>
          <p:cNvSpPr txBox="1">
            <a:spLocks noChangeArrowheads="1"/>
          </p:cNvSpPr>
          <p:nvPr/>
        </p:nvSpPr>
        <p:spPr bwMode="auto">
          <a:xfrm>
            <a:off x="107950" y="6092825"/>
            <a:ext cx="698341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  <a:latin typeface="Times New Roman" pitchFamily="18" charset="0"/>
              </a:rPr>
              <a:t>Ответ: </a:t>
            </a:r>
            <a:r>
              <a:rPr lang="ru-RU" sz="2400">
                <a:latin typeface="Times New Roman" pitchFamily="18" charset="0"/>
              </a:rPr>
              <a:t>заштрихованные области на рисунке.</a:t>
            </a:r>
          </a:p>
        </p:txBody>
      </p:sp>
      <p:sp>
        <p:nvSpPr>
          <p:cNvPr id="121861" name="Freeform 5" descr="Широкий диагональный 1"/>
          <p:cNvSpPr>
            <a:spLocks/>
          </p:cNvSpPr>
          <p:nvPr/>
        </p:nvSpPr>
        <p:spPr bwMode="auto">
          <a:xfrm>
            <a:off x="7669213" y="2349500"/>
            <a:ext cx="1222375" cy="1647825"/>
          </a:xfrm>
          <a:custGeom>
            <a:avLst/>
            <a:gdLst>
              <a:gd name="T0" fmla="*/ 1190917 w 816"/>
              <a:gd name="T1" fmla="*/ 1647825 h 1038"/>
              <a:gd name="T2" fmla="*/ 966216 w 816"/>
              <a:gd name="T3" fmla="*/ 1638300 h 1038"/>
              <a:gd name="T4" fmla="*/ 633658 w 816"/>
              <a:gd name="T5" fmla="*/ 1552575 h 1038"/>
              <a:gd name="T6" fmla="*/ 271140 w 816"/>
              <a:gd name="T7" fmla="*/ 1439862 h 1038"/>
              <a:gd name="T8" fmla="*/ 67410 w 816"/>
              <a:gd name="T9" fmla="*/ 1295400 h 1038"/>
              <a:gd name="T10" fmla="*/ 0 w 816"/>
              <a:gd name="T11" fmla="*/ 1223962 h 1038"/>
              <a:gd name="T12" fmla="*/ 1222375 w 816"/>
              <a:gd name="T13" fmla="*/ 0 h 1038"/>
              <a:gd name="T14" fmla="*/ 1190917 w 816"/>
              <a:gd name="T15" fmla="*/ 1647825 h 1038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60000 65536"/>
              <a:gd name="T22" fmla="*/ 0 60000 65536"/>
              <a:gd name="T23" fmla="*/ 0 60000 65536"/>
              <a:gd name="T24" fmla="*/ 0 w 816"/>
              <a:gd name="T25" fmla="*/ 0 h 1038"/>
              <a:gd name="T26" fmla="*/ 816 w 816"/>
              <a:gd name="T27" fmla="*/ 1038 h 1038"/>
            </a:gdLst>
            <a:ahLst/>
            <a:cxnLst>
              <a:cxn ang="T16">
                <a:pos x="T0" y="T1"/>
              </a:cxn>
              <a:cxn ang="T17">
                <a:pos x="T2" y="T3"/>
              </a:cxn>
              <a:cxn ang="T18">
                <a:pos x="T4" y="T5"/>
              </a:cxn>
              <a:cxn ang="T19">
                <a:pos x="T6" y="T7"/>
              </a:cxn>
              <a:cxn ang="T20">
                <a:pos x="T8" y="T9"/>
              </a:cxn>
              <a:cxn ang="T21">
                <a:pos x="T10" y="T11"/>
              </a:cxn>
              <a:cxn ang="T22">
                <a:pos x="T12" y="T13"/>
              </a:cxn>
              <a:cxn ang="T23">
                <a:pos x="T14" y="T15"/>
              </a:cxn>
            </a:cxnLst>
            <a:rect l="T24" t="T25" r="T26" b="T27"/>
            <a:pathLst>
              <a:path w="816" h="1038">
                <a:moveTo>
                  <a:pt x="795" y="1038"/>
                </a:moveTo>
                <a:cubicBezTo>
                  <a:pt x="745" y="1036"/>
                  <a:pt x="695" y="1036"/>
                  <a:pt x="645" y="1032"/>
                </a:cubicBezTo>
                <a:cubicBezTo>
                  <a:pt x="571" y="1027"/>
                  <a:pt x="497" y="978"/>
                  <a:pt x="423" y="978"/>
                </a:cubicBezTo>
                <a:lnTo>
                  <a:pt x="181" y="907"/>
                </a:lnTo>
                <a:lnTo>
                  <a:pt x="45" y="816"/>
                </a:lnTo>
                <a:lnTo>
                  <a:pt x="0" y="771"/>
                </a:lnTo>
                <a:lnTo>
                  <a:pt x="816" y="0"/>
                </a:lnTo>
                <a:lnTo>
                  <a:pt x="795" y="1038"/>
                </a:lnTo>
                <a:close/>
              </a:path>
            </a:pathLst>
          </a:custGeom>
          <a:pattFill prst="wdDnDiag">
            <a:fgClr>
              <a:srgbClr val="7BC798"/>
            </a:fgClr>
            <a:bgClr>
              <a:srgbClr val="FFFFFF"/>
            </a:bgClr>
          </a:pattFill>
          <a:ln w="9525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6"/>
          <p:cNvGrpSpPr>
            <a:grpSpLocks/>
          </p:cNvGrpSpPr>
          <p:nvPr/>
        </p:nvGrpSpPr>
        <p:grpSpPr bwMode="auto">
          <a:xfrm>
            <a:off x="4932363" y="2276475"/>
            <a:ext cx="2687637" cy="3889375"/>
            <a:chOff x="431" y="1298"/>
            <a:chExt cx="1693" cy="2450"/>
          </a:xfrm>
        </p:grpSpPr>
        <p:sp>
          <p:nvSpPr>
            <p:cNvPr id="16434" name="Freeform 7" descr="Широкий диагональный 1"/>
            <p:cNvSpPr>
              <a:spLocks/>
            </p:cNvSpPr>
            <p:nvPr/>
          </p:nvSpPr>
          <p:spPr bwMode="auto">
            <a:xfrm>
              <a:off x="431" y="1298"/>
              <a:ext cx="1693" cy="1702"/>
            </a:xfrm>
            <a:custGeom>
              <a:avLst/>
              <a:gdLst>
                <a:gd name="T0" fmla="*/ 0 w 1693"/>
                <a:gd name="T1" fmla="*/ 1452 h 1702"/>
                <a:gd name="T2" fmla="*/ 175 w 1693"/>
                <a:gd name="T3" fmla="*/ 1468 h 1702"/>
                <a:gd name="T4" fmla="*/ 408 w 1693"/>
                <a:gd name="T5" fmla="*/ 1497 h 1702"/>
                <a:gd name="T6" fmla="*/ 544 w 1693"/>
                <a:gd name="T7" fmla="*/ 1542 h 1702"/>
                <a:gd name="T8" fmla="*/ 680 w 1693"/>
                <a:gd name="T9" fmla="*/ 1588 h 1702"/>
                <a:gd name="T10" fmla="*/ 771 w 1693"/>
                <a:gd name="T11" fmla="*/ 1633 h 1702"/>
                <a:gd name="T12" fmla="*/ 835 w 1693"/>
                <a:gd name="T13" fmla="*/ 1702 h 1702"/>
                <a:gd name="T14" fmla="*/ 1693 w 1693"/>
                <a:gd name="T15" fmla="*/ 844 h 1702"/>
                <a:gd name="T16" fmla="*/ 1597 w 1693"/>
                <a:gd name="T17" fmla="*/ 712 h 1702"/>
                <a:gd name="T18" fmla="*/ 1507 w 1693"/>
                <a:gd name="T19" fmla="*/ 448 h 1702"/>
                <a:gd name="T20" fmla="*/ 1471 w 1693"/>
                <a:gd name="T21" fmla="*/ 232 h 1702"/>
                <a:gd name="T22" fmla="*/ 1451 w 1693"/>
                <a:gd name="T23" fmla="*/ 0 h 1702"/>
                <a:gd name="T24" fmla="*/ 0 w 1693"/>
                <a:gd name="T25" fmla="*/ 0 h 1702"/>
                <a:gd name="T26" fmla="*/ 0 w 1693"/>
                <a:gd name="T27" fmla="*/ 1452 h 170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1693"/>
                <a:gd name="T43" fmla="*/ 0 h 1702"/>
                <a:gd name="T44" fmla="*/ 1693 w 1693"/>
                <a:gd name="T45" fmla="*/ 1702 h 170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1693" h="1702">
                  <a:moveTo>
                    <a:pt x="0" y="1452"/>
                  </a:moveTo>
                  <a:lnTo>
                    <a:pt x="175" y="1468"/>
                  </a:lnTo>
                  <a:lnTo>
                    <a:pt x="408" y="1497"/>
                  </a:lnTo>
                  <a:lnTo>
                    <a:pt x="544" y="1542"/>
                  </a:lnTo>
                  <a:lnTo>
                    <a:pt x="680" y="1588"/>
                  </a:lnTo>
                  <a:lnTo>
                    <a:pt x="771" y="1633"/>
                  </a:lnTo>
                  <a:lnTo>
                    <a:pt x="835" y="1702"/>
                  </a:lnTo>
                  <a:lnTo>
                    <a:pt x="1693" y="844"/>
                  </a:lnTo>
                  <a:lnTo>
                    <a:pt x="1597" y="712"/>
                  </a:lnTo>
                  <a:lnTo>
                    <a:pt x="1507" y="448"/>
                  </a:lnTo>
                  <a:lnTo>
                    <a:pt x="1471" y="232"/>
                  </a:lnTo>
                  <a:lnTo>
                    <a:pt x="1451" y="0"/>
                  </a:lnTo>
                  <a:lnTo>
                    <a:pt x="0" y="0"/>
                  </a:lnTo>
                  <a:lnTo>
                    <a:pt x="0" y="1452"/>
                  </a:lnTo>
                  <a:close/>
                </a:path>
              </a:pathLst>
            </a:custGeom>
            <a:pattFill prst="wdDnDiag">
              <a:fgClr>
                <a:srgbClr val="59B97E"/>
              </a:fgClr>
              <a:bgClr>
                <a:schemeClr val="bg1"/>
              </a:bgClr>
            </a:pattFill>
            <a:ln w="9525">
              <a:solidFill>
                <a:schemeClr val="bg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35" name="Freeform 8"/>
            <p:cNvSpPr>
              <a:spLocks/>
            </p:cNvSpPr>
            <p:nvPr/>
          </p:nvSpPr>
          <p:spPr bwMode="auto">
            <a:xfrm>
              <a:off x="521" y="2988"/>
              <a:ext cx="998" cy="760"/>
            </a:xfrm>
            <a:custGeom>
              <a:avLst/>
              <a:gdLst>
                <a:gd name="T0" fmla="*/ 46 w 998"/>
                <a:gd name="T1" fmla="*/ 714 h 760"/>
                <a:gd name="T2" fmla="*/ 751 w 998"/>
                <a:gd name="T3" fmla="*/ 0 h 760"/>
                <a:gd name="T4" fmla="*/ 817 w 998"/>
                <a:gd name="T5" fmla="*/ 79 h 760"/>
                <a:gd name="T6" fmla="*/ 877 w 998"/>
                <a:gd name="T7" fmla="*/ 210 h 760"/>
                <a:gd name="T8" fmla="*/ 919 w 998"/>
                <a:gd name="T9" fmla="*/ 336 h 760"/>
                <a:gd name="T10" fmla="*/ 985 w 998"/>
                <a:gd name="T11" fmla="*/ 612 h 760"/>
                <a:gd name="T12" fmla="*/ 998 w 998"/>
                <a:gd name="T13" fmla="*/ 714 h 760"/>
                <a:gd name="T14" fmla="*/ 998 w 998"/>
                <a:gd name="T15" fmla="*/ 760 h 760"/>
                <a:gd name="T16" fmla="*/ 0 w 998"/>
                <a:gd name="T17" fmla="*/ 760 h 760"/>
                <a:gd name="T18" fmla="*/ 46 w 998"/>
                <a:gd name="T19" fmla="*/ 714 h 76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998"/>
                <a:gd name="T31" fmla="*/ 0 h 760"/>
                <a:gd name="T32" fmla="*/ 998 w 998"/>
                <a:gd name="T33" fmla="*/ 760 h 76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998" h="760">
                  <a:moveTo>
                    <a:pt x="46" y="714"/>
                  </a:moveTo>
                  <a:lnTo>
                    <a:pt x="751" y="0"/>
                  </a:lnTo>
                  <a:lnTo>
                    <a:pt x="817" y="79"/>
                  </a:lnTo>
                  <a:lnTo>
                    <a:pt x="877" y="210"/>
                  </a:lnTo>
                  <a:lnTo>
                    <a:pt x="919" y="336"/>
                  </a:lnTo>
                  <a:lnTo>
                    <a:pt x="985" y="612"/>
                  </a:lnTo>
                  <a:lnTo>
                    <a:pt x="998" y="714"/>
                  </a:lnTo>
                  <a:lnTo>
                    <a:pt x="998" y="760"/>
                  </a:lnTo>
                  <a:lnTo>
                    <a:pt x="0" y="760"/>
                  </a:lnTo>
                  <a:lnTo>
                    <a:pt x="46" y="714"/>
                  </a:lnTo>
                  <a:close/>
                </a:path>
              </a:pathLst>
            </a:custGeom>
            <a:pattFill prst="wdDnDiag">
              <a:fgClr>
                <a:srgbClr val="7BC798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6392" name="Line 9"/>
          <p:cNvSpPr>
            <a:spLocks noChangeShapeType="1"/>
          </p:cNvSpPr>
          <p:nvPr/>
        </p:nvSpPr>
        <p:spPr bwMode="auto">
          <a:xfrm flipV="1">
            <a:off x="6948488" y="2276475"/>
            <a:ext cx="0" cy="38893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16393" name="Line 10"/>
          <p:cNvSpPr>
            <a:spLocks noChangeShapeType="1"/>
          </p:cNvSpPr>
          <p:nvPr/>
        </p:nvSpPr>
        <p:spPr bwMode="auto">
          <a:xfrm>
            <a:off x="5003800" y="4292600"/>
            <a:ext cx="417671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grpSp>
        <p:nvGrpSpPr>
          <p:cNvPr id="3" name="Group 11"/>
          <p:cNvGrpSpPr>
            <a:grpSpLocks/>
          </p:cNvGrpSpPr>
          <p:nvPr/>
        </p:nvGrpSpPr>
        <p:grpSpPr bwMode="auto">
          <a:xfrm>
            <a:off x="4932363" y="2276475"/>
            <a:ext cx="3887787" cy="3889375"/>
            <a:chOff x="431" y="1298"/>
            <a:chExt cx="2449" cy="2450"/>
          </a:xfrm>
        </p:grpSpPr>
        <p:sp>
          <p:nvSpPr>
            <p:cNvPr id="16432" name="Freeform 12"/>
            <p:cNvSpPr>
              <a:spLocks/>
            </p:cNvSpPr>
            <p:nvPr/>
          </p:nvSpPr>
          <p:spPr bwMode="auto">
            <a:xfrm>
              <a:off x="431" y="2750"/>
              <a:ext cx="1089" cy="998"/>
            </a:xfrm>
            <a:custGeom>
              <a:avLst/>
              <a:gdLst>
                <a:gd name="T0" fmla="*/ 0 w 1089"/>
                <a:gd name="T1" fmla="*/ 0 h 998"/>
                <a:gd name="T2" fmla="*/ 816 w 1089"/>
                <a:gd name="T3" fmla="*/ 226 h 998"/>
                <a:gd name="T4" fmla="*/ 1089 w 1089"/>
                <a:gd name="T5" fmla="*/ 998 h 998"/>
                <a:gd name="T6" fmla="*/ 0 60000 65536"/>
                <a:gd name="T7" fmla="*/ 0 60000 65536"/>
                <a:gd name="T8" fmla="*/ 0 60000 65536"/>
                <a:gd name="T9" fmla="*/ 0 w 1089"/>
                <a:gd name="T10" fmla="*/ 0 h 998"/>
                <a:gd name="T11" fmla="*/ 1089 w 1089"/>
                <a:gd name="T12" fmla="*/ 998 h 9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9" h="998">
                  <a:moveTo>
                    <a:pt x="0" y="0"/>
                  </a:moveTo>
                  <a:cubicBezTo>
                    <a:pt x="317" y="30"/>
                    <a:pt x="635" y="60"/>
                    <a:pt x="816" y="226"/>
                  </a:cubicBezTo>
                  <a:cubicBezTo>
                    <a:pt x="997" y="392"/>
                    <a:pt x="1043" y="695"/>
                    <a:pt x="1089" y="998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6433" name="Freeform 13"/>
            <p:cNvSpPr>
              <a:spLocks/>
            </p:cNvSpPr>
            <p:nvPr/>
          </p:nvSpPr>
          <p:spPr bwMode="auto">
            <a:xfrm rot="5400000" flipV="1">
              <a:off x="1836" y="1344"/>
              <a:ext cx="1089" cy="998"/>
            </a:xfrm>
            <a:custGeom>
              <a:avLst/>
              <a:gdLst>
                <a:gd name="T0" fmla="*/ 0 w 1089"/>
                <a:gd name="T1" fmla="*/ 0 h 998"/>
                <a:gd name="T2" fmla="*/ 816 w 1089"/>
                <a:gd name="T3" fmla="*/ 226 h 998"/>
                <a:gd name="T4" fmla="*/ 1089 w 1089"/>
                <a:gd name="T5" fmla="*/ 998 h 998"/>
                <a:gd name="T6" fmla="*/ 0 60000 65536"/>
                <a:gd name="T7" fmla="*/ 0 60000 65536"/>
                <a:gd name="T8" fmla="*/ 0 60000 65536"/>
                <a:gd name="T9" fmla="*/ 0 w 1089"/>
                <a:gd name="T10" fmla="*/ 0 h 998"/>
                <a:gd name="T11" fmla="*/ 1089 w 1089"/>
                <a:gd name="T12" fmla="*/ 998 h 998"/>
              </a:gdLst>
              <a:ahLst/>
              <a:cxnLst>
                <a:cxn ang="T6">
                  <a:pos x="T0" y="T1"/>
                </a:cxn>
                <a:cxn ang="T7">
                  <a:pos x="T2" y="T3"/>
                </a:cxn>
                <a:cxn ang="T8">
                  <a:pos x="T4" y="T5"/>
                </a:cxn>
              </a:cxnLst>
              <a:rect l="T9" t="T10" r="T11" b="T12"/>
              <a:pathLst>
                <a:path w="1089" h="998">
                  <a:moveTo>
                    <a:pt x="0" y="0"/>
                  </a:moveTo>
                  <a:cubicBezTo>
                    <a:pt x="317" y="30"/>
                    <a:pt x="635" y="60"/>
                    <a:pt x="816" y="226"/>
                  </a:cubicBezTo>
                  <a:cubicBezTo>
                    <a:pt x="997" y="392"/>
                    <a:pt x="1043" y="695"/>
                    <a:pt x="1089" y="998"/>
                  </a:cubicBezTo>
                </a:path>
              </a:pathLst>
            </a:custGeom>
            <a:noFill/>
            <a:ln w="28575">
              <a:solidFill>
                <a:srgbClr val="008000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21870" name="Line 14"/>
          <p:cNvSpPr>
            <a:spLocks noChangeShapeType="1"/>
          </p:cNvSpPr>
          <p:nvPr/>
        </p:nvSpPr>
        <p:spPr bwMode="auto">
          <a:xfrm flipV="1">
            <a:off x="5148263" y="2349500"/>
            <a:ext cx="3743325" cy="3743325"/>
          </a:xfrm>
          <a:prstGeom prst="lin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396" name="Text Box 15"/>
          <p:cNvSpPr txBox="1">
            <a:spLocks noChangeArrowheads="1"/>
          </p:cNvSpPr>
          <p:nvPr/>
        </p:nvSpPr>
        <p:spPr bwMode="auto">
          <a:xfrm>
            <a:off x="8820150" y="4221163"/>
            <a:ext cx="2889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х</a:t>
            </a:r>
          </a:p>
        </p:txBody>
      </p:sp>
      <p:sp>
        <p:nvSpPr>
          <p:cNvPr id="16397" name="Text Box 16"/>
          <p:cNvSpPr txBox="1">
            <a:spLocks noChangeArrowheads="1"/>
          </p:cNvSpPr>
          <p:nvPr/>
        </p:nvSpPr>
        <p:spPr bwMode="auto">
          <a:xfrm>
            <a:off x="6588125" y="2060575"/>
            <a:ext cx="5032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у</a:t>
            </a:r>
          </a:p>
        </p:txBody>
      </p:sp>
      <p:sp>
        <p:nvSpPr>
          <p:cNvPr id="16398" name="Text Box 17"/>
          <p:cNvSpPr txBox="1">
            <a:spLocks noChangeArrowheads="1"/>
          </p:cNvSpPr>
          <p:nvPr/>
        </p:nvSpPr>
        <p:spPr bwMode="auto">
          <a:xfrm>
            <a:off x="6948488" y="4221163"/>
            <a:ext cx="7207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0</a:t>
            </a:r>
          </a:p>
        </p:txBody>
      </p:sp>
      <p:sp>
        <p:nvSpPr>
          <p:cNvPr id="16399" name="Line 18"/>
          <p:cNvSpPr>
            <a:spLocks noChangeShapeType="1"/>
          </p:cNvSpPr>
          <p:nvPr/>
        </p:nvSpPr>
        <p:spPr bwMode="auto">
          <a:xfrm>
            <a:off x="7596188" y="3644900"/>
            <a:ext cx="0" cy="649288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0" name="Line 19"/>
          <p:cNvSpPr>
            <a:spLocks noChangeShapeType="1"/>
          </p:cNvSpPr>
          <p:nvPr/>
        </p:nvSpPr>
        <p:spPr bwMode="auto">
          <a:xfrm flipH="1">
            <a:off x="6948488" y="3644900"/>
            <a:ext cx="647700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1" name="Line 20"/>
          <p:cNvSpPr>
            <a:spLocks noChangeShapeType="1"/>
          </p:cNvSpPr>
          <p:nvPr/>
        </p:nvSpPr>
        <p:spPr bwMode="auto">
          <a:xfrm flipV="1">
            <a:off x="6227763" y="42926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2" name="Line 21"/>
          <p:cNvSpPr>
            <a:spLocks noChangeShapeType="1"/>
          </p:cNvSpPr>
          <p:nvPr/>
        </p:nvSpPr>
        <p:spPr bwMode="auto">
          <a:xfrm>
            <a:off x="6227763" y="4940300"/>
            <a:ext cx="720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6403" name="Text Box 22"/>
          <p:cNvSpPr txBox="1">
            <a:spLocks noChangeArrowheads="1"/>
          </p:cNvSpPr>
          <p:nvPr/>
        </p:nvSpPr>
        <p:spPr bwMode="auto">
          <a:xfrm>
            <a:off x="7380288" y="4221163"/>
            <a:ext cx="5048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1</a:t>
            </a:r>
          </a:p>
        </p:txBody>
      </p:sp>
      <p:sp>
        <p:nvSpPr>
          <p:cNvPr id="16404" name="Text Box 23"/>
          <p:cNvSpPr txBox="1">
            <a:spLocks noChangeArrowheads="1"/>
          </p:cNvSpPr>
          <p:nvPr/>
        </p:nvSpPr>
        <p:spPr bwMode="auto">
          <a:xfrm>
            <a:off x="5867400" y="3860800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- 1</a:t>
            </a:r>
          </a:p>
        </p:txBody>
      </p:sp>
      <p:sp>
        <p:nvSpPr>
          <p:cNvPr id="16405" name="Text Box 24"/>
          <p:cNvSpPr txBox="1">
            <a:spLocks noChangeArrowheads="1"/>
          </p:cNvSpPr>
          <p:nvPr/>
        </p:nvSpPr>
        <p:spPr bwMode="auto">
          <a:xfrm>
            <a:off x="6946900" y="4652963"/>
            <a:ext cx="936625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- 1</a:t>
            </a:r>
          </a:p>
        </p:txBody>
      </p:sp>
      <p:sp>
        <p:nvSpPr>
          <p:cNvPr id="16406" name="Text Box 25"/>
          <p:cNvSpPr txBox="1">
            <a:spLocks noChangeArrowheads="1"/>
          </p:cNvSpPr>
          <p:nvPr/>
        </p:nvSpPr>
        <p:spPr bwMode="auto">
          <a:xfrm>
            <a:off x="6588125" y="3357563"/>
            <a:ext cx="1008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1</a:t>
            </a:r>
          </a:p>
        </p:txBody>
      </p:sp>
      <p:grpSp>
        <p:nvGrpSpPr>
          <p:cNvPr id="4" name="Group 26"/>
          <p:cNvGrpSpPr>
            <a:grpSpLocks/>
          </p:cNvGrpSpPr>
          <p:nvPr/>
        </p:nvGrpSpPr>
        <p:grpSpPr bwMode="auto">
          <a:xfrm>
            <a:off x="7883525" y="5589588"/>
            <a:ext cx="431800" cy="431800"/>
            <a:chOff x="2835" y="3475"/>
            <a:chExt cx="272" cy="272"/>
          </a:xfrm>
        </p:grpSpPr>
        <p:sp>
          <p:nvSpPr>
            <p:cNvPr id="16430" name="Oval 27"/>
            <p:cNvSpPr>
              <a:spLocks noChangeArrowheads="1"/>
            </p:cNvSpPr>
            <p:nvPr/>
          </p:nvSpPr>
          <p:spPr bwMode="auto">
            <a:xfrm>
              <a:off x="2835" y="347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31" name="Line 28"/>
            <p:cNvSpPr>
              <a:spLocks noChangeShapeType="1"/>
            </p:cNvSpPr>
            <p:nvPr/>
          </p:nvSpPr>
          <p:spPr bwMode="auto">
            <a:xfrm>
              <a:off x="2926" y="361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5" name="Group 29"/>
          <p:cNvGrpSpPr>
            <a:grpSpLocks/>
          </p:cNvGrpSpPr>
          <p:nvPr/>
        </p:nvGrpSpPr>
        <p:grpSpPr bwMode="auto">
          <a:xfrm>
            <a:off x="4932363" y="5086350"/>
            <a:ext cx="431800" cy="431800"/>
            <a:chOff x="2835" y="3475"/>
            <a:chExt cx="272" cy="272"/>
          </a:xfrm>
        </p:grpSpPr>
        <p:sp>
          <p:nvSpPr>
            <p:cNvPr id="16428" name="Oval 30"/>
            <p:cNvSpPr>
              <a:spLocks noChangeArrowheads="1"/>
            </p:cNvSpPr>
            <p:nvPr/>
          </p:nvSpPr>
          <p:spPr bwMode="auto">
            <a:xfrm>
              <a:off x="2835" y="347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29" name="Line 31"/>
            <p:cNvSpPr>
              <a:spLocks noChangeShapeType="1"/>
            </p:cNvSpPr>
            <p:nvPr/>
          </p:nvSpPr>
          <p:spPr bwMode="auto">
            <a:xfrm>
              <a:off x="2926" y="361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5795963" y="5518150"/>
            <a:ext cx="431800" cy="431800"/>
            <a:chOff x="3969" y="3294"/>
            <a:chExt cx="272" cy="272"/>
          </a:xfrm>
        </p:grpSpPr>
        <p:sp>
          <p:nvSpPr>
            <p:cNvPr id="16424" name="Oval 33"/>
            <p:cNvSpPr>
              <a:spLocks noChangeArrowheads="1"/>
            </p:cNvSpPr>
            <p:nvPr/>
          </p:nvSpPr>
          <p:spPr bwMode="auto">
            <a:xfrm>
              <a:off x="3969" y="3294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25" name="Group 34"/>
            <p:cNvGrpSpPr>
              <a:grpSpLocks/>
            </p:cNvGrpSpPr>
            <p:nvPr/>
          </p:nvGrpSpPr>
          <p:grpSpPr bwMode="auto">
            <a:xfrm>
              <a:off x="4060" y="3385"/>
              <a:ext cx="90" cy="90"/>
              <a:chOff x="4060" y="3385"/>
              <a:chExt cx="90" cy="90"/>
            </a:xfrm>
          </p:grpSpPr>
          <p:sp>
            <p:nvSpPr>
              <p:cNvPr id="16426" name="Line 35"/>
              <p:cNvSpPr>
                <a:spLocks noChangeShapeType="1"/>
              </p:cNvSpPr>
              <p:nvPr/>
            </p:nvSpPr>
            <p:spPr bwMode="auto">
              <a:xfrm flipV="1">
                <a:off x="4060" y="3430"/>
                <a:ext cx="90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7" name="Line 36"/>
              <p:cNvSpPr>
                <a:spLocks noChangeShapeType="1"/>
              </p:cNvSpPr>
              <p:nvPr/>
            </p:nvSpPr>
            <p:spPr bwMode="auto">
              <a:xfrm>
                <a:off x="4105" y="3385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8" name="Group 37"/>
          <p:cNvGrpSpPr>
            <a:grpSpLocks/>
          </p:cNvGrpSpPr>
          <p:nvPr/>
        </p:nvGrpSpPr>
        <p:grpSpPr bwMode="auto">
          <a:xfrm>
            <a:off x="7740650" y="2420938"/>
            <a:ext cx="431800" cy="431800"/>
            <a:chOff x="2835" y="3475"/>
            <a:chExt cx="272" cy="272"/>
          </a:xfrm>
        </p:grpSpPr>
        <p:sp>
          <p:nvSpPr>
            <p:cNvPr id="16422" name="Oval 38"/>
            <p:cNvSpPr>
              <a:spLocks noChangeArrowheads="1"/>
            </p:cNvSpPr>
            <p:nvPr/>
          </p:nvSpPr>
          <p:spPr bwMode="auto">
            <a:xfrm>
              <a:off x="2835" y="347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6423" name="Line 39"/>
            <p:cNvSpPr>
              <a:spLocks noChangeShapeType="1"/>
            </p:cNvSpPr>
            <p:nvPr/>
          </p:nvSpPr>
          <p:spPr bwMode="auto">
            <a:xfrm>
              <a:off x="2926" y="361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9" name="Group 40"/>
          <p:cNvGrpSpPr>
            <a:grpSpLocks/>
          </p:cNvGrpSpPr>
          <p:nvPr/>
        </p:nvGrpSpPr>
        <p:grpSpPr bwMode="auto">
          <a:xfrm>
            <a:off x="5364163" y="2493963"/>
            <a:ext cx="431800" cy="431800"/>
            <a:chOff x="3969" y="3294"/>
            <a:chExt cx="272" cy="272"/>
          </a:xfrm>
        </p:grpSpPr>
        <p:sp>
          <p:nvSpPr>
            <p:cNvPr id="16418" name="Oval 41"/>
            <p:cNvSpPr>
              <a:spLocks noChangeArrowheads="1"/>
            </p:cNvSpPr>
            <p:nvPr/>
          </p:nvSpPr>
          <p:spPr bwMode="auto">
            <a:xfrm>
              <a:off x="3969" y="3294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19" name="Group 42"/>
            <p:cNvGrpSpPr>
              <a:grpSpLocks/>
            </p:cNvGrpSpPr>
            <p:nvPr/>
          </p:nvGrpSpPr>
          <p:grpSpPr bwMode="auto">
            <a:xfrm>
              <a:off x="4060" y="3385"/>
              <a:ext cx="90" cy="90"/>
              <a:chOff x="4060" y="3385"/>
              <a:chExt cx="90" cy="90"/>
            </a:xfrm>
          </p:grpSpPr>
          <p:sp>
            <p:nvSpPr>
              <p:cNvPr id="16420" name="Line 43"/>
              <p:cNvSpPr>
                <a:spLocks noChangeShapeType="1"/>
              </p:cNvSpPr>
              <p:nvPr/>
            </p:nvSpPr>
            <p:spPr bwMode="auto">
              <a:xfrm flipV="1">
                <a:off x="4060" y="3430"/>
                <a:ext cx="90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21" name="Line 44"/>
              <p:cNvSpPr>
                <a:spLocks noChangeShapeType="1"/>
              </p:cNvSpPr>
              <p:nvPr/>
            </p:nvSpPr>
            <p:spPr bwMode="auto">
              <a:xfrm>
                <a:off x="4105" y="3385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1" name="Group 45"/>
          <p:cNvGrpSpPr>
            <a:grpSpLocks/>
          </p:cNvGrpSpPr>
          <p:nvPr/>
        </p:nvGrpSpPr>
        <p:grpSpPr bwMode="auto">
          <a:xfrm>
            <a:off x="8316913" y="3070225"/>
            <a:ext cx="431800" cy="431800"/>
            <a:chOff x="3969" y="3294"/>
            <a:chExt cx="272" cy="272"/>
          </a:xfrm>
        </p:grpSpPr>
        <p:sp>
          <p:nvSpPr>
            <p:cNvPr id="16414" name="Oval 46"/>
            <p:cNvSpPr>
              <a:spLocks noChangeArrowheads="1"/>
            </p:cNvSpPr>
            <p:nvPr/>
          </p:nvSpPr>
          <p:spPr bwMode="auto">
            <a:xfrm>
              <a:off x="3969" y="3294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pSp>
          <p:nvGrpSpPr>
            <p:cNvPr id="16415" name="Group 47"/>
            <p:cNvGrpSpPr>
              <a:grpSpLocks/>
            </p:cNvGrpSpPr>
            <p:nvPr/>
          </p:nvGrpSpPr>
          <p:grpSpPr bwMode="auto">
            <a:xfrm>
              <a:off x="4060" y="3385"/>
              <a:ext cx="90" cy="90"/>
              <a:chOff x="4060" y="3385"/>
              <a:chExt cx="90" cy="90"/>
            </a:xfrm>
          </p:grpSpPr>
          <p:sp>
            <p:nvSpPr>
              <p:cNvPr id="16416" name="Line 48"/>
              <p:cNvSpPr>
                <a:spLocks noChangeShapeType="1"/>
              </p:cNvSpPr>
              <p:nvPr/>
            </p:nvSpPr>
            <p:spPr bwMode="auto">
              <a:xfrm flipV="1">
                <a:off x="4060" y="3430"/>
                <a:ext cx="90" cy="1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6417" name="Line 49"/>
              <p:cNvSpPr>
                <a:spLocks noChangeShapeType="1"/>
              </p:cNvSpPr>
              <p:nvPr/>
            </p:nvSpPr>
            <p:spPr bwMode="auto">
              <a:xfrm>
                <a:off x="4105" y="3385"/>
                <a:ext cx="0" cy="9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sp>
        <p:nvSpPr>
          <p:cNvPr id="16413" name="Rectangle 50"/>
          <p:cNvSpPr>
            <a:spLocks noChangeArrowheads="1"/>
          </p:cNvSpPr>
          <p:nvPr/>
        </p:nvSpPr>
        <p:spPr bwMode="auto">
          <a:xfrm>
            <a:off x="250825" y="158750"/>
            <a:ext cx="8642350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r"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  <a:latin typeface="Times New Roman" pitchFamily="18" charset="0"/>
              </a:rPr>
              <a:t>На координатной плоскости изобразите множество точек , координаты которых удовлетворяют неравенству </a:t>
            </a:r>
          </a:p>
        </p:txBody>
      </p:sp>
      <p:graphicFrame>
        <p:nvGraphicFramePr>
          <p:cNvPr id="16386" name="Object 51"/>
          <p:cNvGraphicFramePr>
            <a:graphicFrameLocks noChangeAspect="1"/>
          </p:cNvGraphicFramePr>
          <p:nvPr/>
        </p:nvGraphicFramePr>
        <p:xfrm>
          <a:off x="2455863" y="954088"/>
          <a:ext cx="3800475" cy="6746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6387" name="Формула" r:id="rId3" imgW="1079280" imgH="215640" progId="Equation.3">
                  <p:embed/>
                </p:oleObj>
              </mc:Choice>
              <mc:Fallback>
                <p:oleObj name="Формула" r:id="rId3" imgW="1079280" imgH="215640" progId="Equation.3">
                  <p:embed/>
                  <p:pic>
                    <p:nvPicPr>
                      <p:cNvPr id="0" name="Object 5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55863" y="954088"/>
                        <a:ext cx="3800475" cy="6746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218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1000"/>
                                        <p:tgtEl>
                                          <p:spTgt spid="1218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1" dur="500"/>
                                        <p:tgtEl>
                                          <p:spTgt spid="1218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0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200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3000"/>
                            </p:stCondLst>
                            <p:childTnLst>
                              <p:par>
                                <p:cTn id="36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8" fill="hold">
                            <p:stCondLst>
                              <p:cond delay="4000"/>
                            </p:stCondLst>
                            <p:childTnLst>
                              <p:par>
                                <p:cTn id="39" presetID="1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5000"/>
                            </p:stCondLst>
                            <p:childTnLst>
                              <p:par>
                                <p:cTn id="42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5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218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6000"/>
                            </p:stCondLst>
                            <p:childTnLst>
                              <p:par>
                                <p:cTn id="49" presetID="3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18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1218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1858" grpId="0"/>
      <p:bldP spid="121859" grpId="0"/>
      <p:bldP spid="121860" grpId="0"/>
      <p:bldP spid="121861" grpId="0" animBg="1"/>
      <p:bldP spid="121870" grpId="0" animBg="1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3" name="Rectangle 2"/>
          <p:cNvSpPr>
            <a:spLocks noChangeArrowheads="1"/>
          </p:cNvSpPr>
          <p:nvPr/>
        </p:nvSpPr>
        <p:spPr bwMode="auto">
          <a:xfrm>
            <a:off x="36513" y="37036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0" name="Object 3"/>
          <p:cNvGraphicFramePr>
            <a:graphicFrameLocks noChangeAspect="1"/>
          </p:cNvGraphicFramePr>
          <p:nvPr/>
        </p:nvGraphicFramePr>
        <p:xfrm>
          <a:off x="6567488" y="519113"/>
          <a:ext cx="2397125" cy="11096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3" name="Equation" r:id="rId3" imgW="901440" imgH="444240" progId="">
                  <p:embed/>
                </p:oleObj>
              </mc:Choice>
              <mc:Fallback>
                <p:oleObj name="Equation" r:id="rId3" imgW="901440" imgH="44424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67488" y="519113"/>
                        <a:ext cx="2397125" cy="11096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4" name="Rectangle 4"/>
          <p:cNvSpPr>
            <a:spLocks noChangeArrowheads="1"/>
          </p:cNvSpPr>
          <p:nvPr/>
        </p:nvSpPr>
        <p:spPr bwMode="auto">
          <a:xfrm>
            <a:off x="36513" y="3817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7411" name="Object 5"/>
          <p:cNvGraphicFramePr>
            <a:graphicFrameLocks noChangeAspect="1"/>
          </p:cNvGraphicFramePr>
          <p:nvPr/>
        </p:nvGraphicFramePr>
        <p:xfrm>
          <a:off x="296863" y="1958975"/>
          <a:ext cx="6075362" cy="460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4" name="Формула" r:id="rId5" imgW="3009600" imgH="228600" progId="Equation.3">
                  <p:embed/>
                </p:oleObj>
              </mc:Choice>
              <mc:Fallback>
                <p:oleObj name="Формула" r:id="rId5" imgW="3009600" imgH="2286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6863" y="1958975"/>
                        <a:ext cx="6075362" cy="4603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5" name="Rectangle 6"/>
          <p:cNvSpPr>
            <a:spLocks noChangeArrowheads="1"/>
          </p:cNvSpPr>
          <p:nvPr/>
        </p:nvSpPr>
        <p:spPr bwMode="auto">
          <a:xfrm>
            <a:off x="323850" y="2565400"/>
            <a:ext cx="26495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2400">
                <a:cs typeface="Times New Roman" pitchFamily="18" charset="0"/>
              </a:rPr>
              <a:t>Граничные линии:</a:t>
            </a:r>
            <a:r>
              <a:rPr lang="ru-RU" sz="1200">
                <a:cs typeface="Times New Roman" pitchFamily="18" charset="0"/>
              </a:rPr>
              <a:t> </a:t>
            </a:r>
            <a:endParaRPr lang="ru-RU"/>
          </a:p>
        </p:txBody>
      </p:sp>
      <p:graphicFrame>
        <p:nvGraphicFramePr>
          <p:cNvPr id="17412" name="Object 7"/>
          <p:cNvGraphicFramePr>
            <a:graphicFrameLocks noChangeAspect="1"/>
          </p:cNvGraphicFramePr>
          <p:nvPr/>
        </p:nvGraphicFramePr>
        <p:xfrm>
          <a:off x="3132138" y="2565400"/>
          <a:ext cx="4752975" cy="5762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15" name="Формула" r:id="rId7" imgW="2273040" imgH="253800" progId="Equation.3">
                  <p:embed/>
                </p:oleObj>
              </mc:Choice>
              <mc:Fallback>
                <p:oleObj name="Формула" r:id="rId7" imgW="2273040" imgH="2538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132138" y="2565400"/>
                        <a:ext cx="4752975" cy="5762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7416" name="Rectangle 8"/>
          <p:cNvSpPr>
            <a:spLocks noChangeArrowheads="1"/>
          </p:cNvSpPr>
          <p:nvPr/>
        </p:nvSpPr>
        <p:spPr bwMode="auto">
          <a:xfrm>
            <a:off x="323850" y="3213100"/>
            <a:ext cx="3816350" cy="22828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>
                <a:cs typeface="Times New Roman" pitchFamily="18" charset="0"/>
              </a:rPr>
              <a:t>Строим граничные линии. </a:t>
            </a:r>
            <a:endParaRPr lang="ru-RU" sz="2400"/>
          </a:p>
          <a:p>
            <a:r>
              <a:rPr lang="ru-RU" sz="2400">
                <a:cs typeface="Times New Roman" pitchFamily="18" charset="0"/>
              </a:rPr>
              <a:t>Они разбивают плоскость на восемь областей, определяя знаки подстановкой в отдельных точках, получаем решение. </a:t>
            </a:r>
            <a:endParaRPr lang="ru-RU" sz="2400"/>
          </a:p>
        </p:txBody>
      </p:sp>
      <p:grpSp>
        <p:nvGrpSpPr>
          <p:cNvPr id="2" name="Group 9"/>
          <p:cNvGrpSpPr>
            <a:grpSpLocks/>
          </p:cNvGrpSpPr>
          <p:nvPr/>
        </p:nvGrpSpPr>
        <p:grpSpPr bwMode="auto">
          <a:xfrm>
            <a:off x="4932363" y="3429000"/>
            <a:ext cx="3168650" cy="3168650"/>
            <a:chOff x="2880" y="1434"/>
            <a:chExt cx="1996" cy="1996"/>
          </a:xfrm>
        </p:grpSpPr>
        <p:sp>
          <p:nvSpPr>
            <p:cNvPr id="17460" name="Freeform 10" descr="30%"/>
            <p:cNvSpPr>
              <a:spLocks/>
            </p:cNvSpPr>
            <p:nvPr/>
          </p:nvSpPr>
          <p:spPr bwMode="auto">
            <a:xfrm>
              <a:off x="2880" y="2820"/>
              <a:ext cx="1996" cy="610"/>
            </a:xfrm>
            <a:custGeom>
              <a:avLst/>
              <a:gdLst>
                <a:gd name="T0" fmla="*/ 604 w 1996"/>
                <a:gd name="T1" fmla="*/ 16 h 610"/>
                <a:gd name="T2" fmla="*/ 688 w 1996"/>
                <a:gd name="T3" fmla="*/ 72 h 610"/>
                <a:gd name="T4" fmla="*/ 840 w 1996"/>
                <a:gd name="T5" fmla="*/ 136 h 610"/>
                <a:gd name="T6" fmla="*/ 992 w 1996"/>
                <a:gd name="T7" fmla="*/ 160 h 610"/>
                <a:gd name="T8" fmla="*/ 1136 w 1996"/>
                <a:gd name="T9" fmla="*/ 136 h 610"/>
                <a:gd name="T10" fmla="*/ 1272 w 1996"/>
                <a:gd name="T11" fmla="*/ 84 h 610"/>
                <a:gd name="T12" fmla="*/ 1380 w 1996"/>
                <a:gd name="T13" fmla="*/ 0 h 610"/>
                <a:gd name="T14" fmla="*/ 1996 w 1996"/>
                <a:gd name="T15" fmla="*/ 610 h 610"/>
                <a:gd name="T16" fmla="*/ 0 w 1996"/>
                <a:gd name="T17" fmla="*/ 610 h 610"/>
                <a:gd name="T18" fmla="*/ 604 w 1996"/>
                <a:gd name="T19" fmla="*/ 16 h 610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w 1996"/>
                <a:gd name="T31" fmla="*/ 0 h 610"/>
                <a:gd name="T32" fmla="*/ 1996 w 1996"/>
                <a:gd name="T33" fmla="*/ 610 h 610"/>
              </a:gdLst>
              <a:ahLst/>
              <a:cxnLst>
                <a:cxn ang="T20">
                  <a:pos x="T0" y="T1"/>
                </a:cxn>
                <a:cxn ang="T21">
                  <a:pos x="T2" y="T3"/>
                </a:cxn>
                <a:cxn ang="T22">
                  <a:pos x="T4" y="T5"/>
                </a:cxn>
                <a:cxn ang="T23">
                  <a:pos x="T6" y="T7"/>
                </a:cxn>
                <a:cxn ang="T24">
                  <a:pos x="T8" y="T9"/>
                </a:cxn>
                <a:cxn ang="T25">
                  <a:pos x="T10" y="T11"/>
                </a:cxn>
                <a:cxn ang="T26">
                  <a:pos x="T12" y="T13"/>
                </a:cxn>
                <a:cxn ang="T27">
                  <a:pos x="T14" y="T15"/>
                </a:cxn>
                <a:cxn ang="T28">
                  <a:pos x="T16" y="T17"/>
                </a:cxn>
                <a:cxn ang="T29">
                  <a:pos x="T18" y="T19"/>
                </a:cxn>
              </a:cxnLst>
              <a:rect l="T30" t="T31" r="T32" b="T33"/>
              <a:pathLst>
                <a:path w="1996" h="610">
                  <a:moveTo>
                    <a:pt x="604" y="16"/>
                  </a:moveTo>
                  <a:lnTo>
                    <a:pt x="688" y="72"/>
                  </a:lnTo>
                  <a:lnTo>
                    <a:pt x="840" y="136"/>
                  </a:lnTo>
                  <a:lnTo>
                    <a:pt x="992" y="160"/>
                  </a:lnTo>
                  <a:lnTo>
                    <a:pt x="1136" y="136"/>
                  </a:lnTo>
                  <a:lnTo>
                    <a:pt x="1272" y="84"/>
                  </a:lnTo>
                  <a:lnTo>
                    <a:pt x="1380" y="0"/>
                  </a:lnTo>
                  <a:lnTo>
                    <a:pt x="1996" y="610"/>
                  </a:lnTo>
                  <a:lnTo>
                    <a:pt x="0" y="610"/>
                  </a:lnTo>
                  <a:lnTo>
                    <a:pt x="604" y="16"/>
                  </a:lnTo>
                  <a:close/>
                </a:path>
              </a:pathLst>
            </a:custGeom>
            <a:pattFill prst="pct30">
              <a:fgClr>
                <a:srgbClr val="FAAAF8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61" name="Freeform 11" descr="30%"/>
            <p:cNvSpPr>
              <a:spLocks/>
            </p:cNvSpPr>
            <p:nvPr/>
          </p:nvSpPr>
          <p:spPr bwMode="auto">
            <a:xfrm>
              <a:off x="2890" y="1434"/>
              <a:ext cx="1976" cy="558"/>
            </a:xfrm>
            <a:custGeom>
              <a:avLst/>
              <a:gdLst>
                <a:gd name="T0" fmla="*/ 546 w 1976"/>
                <a:gd name="T1" fmla="*/ 550 h 558"/>
                <a:gd name="T2" fmla="*/ 593 w 1976"/>
                <a:gd name="T3" fmla="*/ 501 h 558"/>
                <a:gd name="T4" fmla="*/ 682 w 1976"/>
                <a:gd name="T5" fmla="*/ 442 h 558"/>
                <a:gd name="T6" fmla="*/ 810 w 1976"/>
                <a:gd name="T7" fmla="*/ 386 h 558"/>
                <a:gd name="T8" fmla="*/ 983 w 1976"/>
                <a:gd name="T9" fmla="*/ 354 h 558"/>
                <a:gd name="T10" fmla="*/ 1154 w 1976"/>
                <a:gd name="T11" fmla="*/ 378 h 558"/>
                <a:gd name="T12" fmla="*/ 1325 w 1976"/>
                <a:gd name="T13" fmla="*/ 456 h 558"/>
                <a:gd name="T14" fmla="*/ 1430 w 1976"/>
                <a:gd name="T15" fmla="*/ 558 h 558"/>
                <a:gd name="T16" fmla="*/ 1976 w 1976"/>
                <a:gd name="T17" fmla="*/ 0 h 558"/>
                <a:gd name="T18" fmla="*/ 0 w 1976"/>
                <a:gd name="T19" fmla="*/ 4 h 558"/>
                <a:gd name="T20" fmla="*/ 546 w 1976"/>
                <a:gd name="T21" fmla="*/ 550 h 558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60000 65536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w 1976"/>
                <a:gd name="T34" fmla="*/ 0 h 558"/>
                <a:gd name="T35" fmla="*/ 1976 w 1976"/>
                <a:gd name="T36" fmla="*/ 558 h 558"/>
              </a:gdLst>
              <a:ahLst/>
              <a:cxnLst>
                <a:cxn ang="T22">
                  <a:pos x="T0" y="T1"/>
                </a:cxn>
                <a:cxn ang="T23">
                  <a:pos x="T2" y="T3"/>
                </a:cxn>
                <a:cxn ang="T24">
                  <a:pos x="T4" y="T5"/>
                </a:cxn>
                <a:cxn ang="T25">
                  <a:pos x="T6" y="T7"/>
                </a:cxn>
                <a:cxn ang="T26">
                  <a:pos x="T8" y="T9"/>
                </a:cxn>
                <a:cxn ang="T27">
                  <a:pos x="T10" y="T11"/>
                </a:cxn>
                <a:cxn ang="T28">
                  <a:pos x="T12" y="T13"/>
                </a:cxn>
                <a:cxn ang="T29">
                  <a:pos x="T14" y="T15"/>
                </a:cxn>
                <a:cxn ang="T30">
                  <a:pos x="T16" y="T17"/>
                </a:cxn>
                <a:cxn ang="T31">
                  <a:pos x="T18" y="T19"/>
                </a:cxn>
                <a:cxn ang="T32">
                  <a:pos x="T20" y="T21"/>
                </a:cxn>
              </a:cxnLst>
              <a:rect l="T33" t="T34" r="T35" b="T36"/>
              <a:pathLst>
                <a:path w="1976" h="558">
                  <a:moveTo>
                    <a:pt x="546" y="550"/>
                  </a:moveTo>
                  <a:lnTo>
                    <a:pt x="593" y="501"/>
                  </a:lnTo>
                  <a:lnTo>
                    <a:pt x="682" y="442"/>
                  </a:lnTo>
                  <a:lnTo>
                    <a:pt x="810" y="386"/>
                  </a:lnTo>
                  <a:lnTo>
                    <a:pt x="983" y="354"/>
                  </a:lnTo>
                  <a:lnTo>
                    <a:pt x="1154" y="378"/>
                  </a:lnTo>
                  <a:lnTo>
                    <a:pt x="1325" y="456"/>
                  </a:lnTo>
                  <a:lnTo>
                    <a:pt x="1430" y="558"/>
                  </a:lnTo>
                  <a:lnTo>
                    <a:pt x="1976" y="0"/>
                  </a:lnTo>
                  <a:lnTo>
                    <a:pt x="0" y="4"/>
                  </a:lnTo>
                  <a:lnTo>
                    <a:pt x="546" y="550"/>
                  </a:lnTo>
                  <a:close/>
                </a:path>
              </a:pathLst>
            </a:custGeom>
            <a:pattFill prst="pct30">
              <a:fgClr>
                <a:srgbClr val="FAAAF8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62" name="Freeform 12" descr="30%"/>
            <p:cNvSpPr>
              <a:spLocks/>
            </p:cNvSpPr>
            <p:nvPr/>
          </p:nvSpPr>
          <p:spPr bwMode="auto">
            <a:xfrm>
              <a:off x="3888" y="2002"/>
              <a:ext cx="576" cy="812"/>
            </a:xfrm>
            <a:custGeom>
              <a:avLst/>
              <a:gdLst>
                <a:gd name="T0" fmla="*/ 0 w 576"/>
                <a:gd name="T1" fmla="*/ 430 h 812"/>
                <a:gd name="T2" fmla="*/ 386 w 576"/>
                <a:gd name="T3" fmla="*/ 812 h 812"/>
                <a:gd name="T4" fmla="*/ 442 w 576"/>
                <a:gd name="T5" fmla="*/ 754 h 812"/>
                <a:gd name="T6" fmla="*/ 496 w 576"/>
                <a:gd name="T7" fmla="*/ 678 h 812"/>
                <a:gd name="T8" fmla="*/ 530 w 576"/>
                <a:gd name="T9" fmla="*/ 606 h 812"/>
                <a:gd name="T10" fmla="*/ 546 w 576"/>
                <a:gd name="T11" fmla="*/ 550 h 812"/>
                <a:gd name="T12" fmla="*/ 560 w 576"/>
                <a:gd name="T13" fmla="*/ 511 h 812"/>
                <a:gd name="T14" fmla="*/ 572 w 576"/>
                <a:gd name="T15" fmla="*/ 438 h 812"/>
                <a:gd name="T16" fmla="*/ 576 w 576"/>
                <a:gd name="T17" fmla="*/ 382 h 812"/>
                <a:gd name="T18" fmla="*/ 566 w 576"/>
                <a:gd name="T19" fmla="*/ 280 h 812"/>
                <a:gd name="T20" fmla="*/ 552 w 576"/>
                <a:gd name="T21" fmla="*/ 222 h 812"/>
                <a:gd name="T22" fmla="*/ 522 w 576"/>
                <a:gd name="T23" fmla="*/ 154 h 812"/>
                <a:gd name="T24" fmla="*/ 482 w 576"/>
                <a:gd name="T25" fmla="*/ 74 h 812"/>
                <a:gd name="T26" fmla="*/ 426 w 576"/>
                <a:gd name="T27" fmla="*/ 0 h 812"/>
                <a:gd name="T28" fmla="*/ 0 w 576"/>
                <a:gd name="T29" fmla="*/ 430 h 812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60000 65536"/>
                <a:gd name="T43" fmla="*/ 0 60000 65536"/>
                <a:gd name="T44" fmla="*/ 0 60000 65536"/>
                <a:gd name="T45" fmla="*/ 0 w 576"/>
                <a:gd name="T46" fmla="*/ 0 h 812"/>
                <a:gd name="T47" fmla="*/ 576 w 576"/>
                <a:gd name="T48" fmla="*/ 812 h 812"/>
              </a:gdLst>
              <a:ahLst/>
              <a:cxnLst>
                <a:cxn ang="T30">
                  <a:pos x="T0" y="T1"/>
                </a:cxn>
                <a:cxn ang="T31">
                  <a:pos x="T2" y="T3"/>
                </a:cxn>
                <a:cxn ang="T32">
                  <a:pos x="T4" y="T5"/>
                </a:cxn>
                <a:cxn ang="T33">
                  <a:pos x="T6" y="T7"/>
                </a:cxn>
                <a:cxn ang="T34">
                  <a:pos x="T8" y="T9"/>
                </a:cxn>
                <a:cxn ang="T35">
                  <a:pos x="T10" y="T11"/>
                </a:cxn>
                <a:cxn ang="T36">
                  <a:pos x="T12" y="T13"/>
                </a:cxn>
                <a:cxn ang="T37">
                  <a:pos x="T14" y="T15"/>
                </a:cxn>
                <a:cxn ang="T38">
                  <a:pos x="T16" y="T17"/>
                </a:cxn>
                <a:cxn ang="T39">
                  <a:pos x="T18" y="T19"/>
                </a:cxn>
                <a:cxn ang="T40">
                  <a:pos x="T20" y="T21"/>
                </a:cxn>
                <a:cxn ang="T41">
                  <a:pos x="T22" y="T23"/>
                </a:cxn>
                <a:cxn ang="T42">
                  <a:pos x="T24" y="T25"/>
                </a:cxn>
                <a:cxn ang="T43">
                  <a:pos x="T26" y="T27"/>
                </a:cxn>
                <a:cxn ang="T44">
                  <a:pos x="T28" y="T29"/>
                </a:cxn>
              </a:cxnLst>
              <a:rect l="T45" t="T46" r="T47" b="T48"/>
              <a:pathLst>
                <a:path w="576" h="812">
                  <a:moveTo>
                    <a:pt x="0" y="430"/>
                  </a:moveTo>
                  <a:lnTo>
                    <a:pt x="386" y="812"/>
                  </a:lnTo>
                  <a:lnTo>
                    <a:pt x="442" y="754"/>
                  </a:lnTo>
                  <a:lnTo>
                    <a:pt x="496" y="678"/>
                  </a:lnTo>
                  <a:lnTo>
                    <a:pt x="530" y="606"/>
                  </a:lnTo>
                  <a:lnTo>
                    <a:pt x="546" y="550"/>
                  </a:lnTo>
                  <a:lnTo>
                    <a:pt x="560" y="511"/>
                  </a:lnTo>
                  <a:lnTo>
                    <a:pt x="572" y="438"/>
                  </a:lnTo>
                  <a:lnTo>
                    <a:pt x="576" y="382"/>
                  </a:lnTo>
                  <a:lnTo>
                    <a:pt x="566" y="280"/>
                  </a:lnTo>
                  <a:lnTo>
                    <a:pt x="552" y="222"/>
                  </a:lnTo>
                  <a:lnTo>
                    <a:pt x="522" y="154"/>
                  </a:lnTo>
                  <a:lnTo>
                    <a:pt x="482" y="74"/>
                  </a:lnTo>
                  <a:lnTo>
                    <a:pt x="426" y="0"/>
                  </a:lnTo>
                  <a:lnTo>
                    <a:pt x="0" y="430"/>
                  </a:lnTo>
                  <a:close/>
                </a:path>
              </a:pathLst>
            </a:custGeom>
            <a:pattFill prst="pct30">
              <a:fgClr>
                <a:srgbClr val="FAAAF8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63" name="Freeform 13" descr="30%"/>
            <p:cNvSpPr>
              <a:spLocks/>
            </p:cNvSpPr>
            <p:nvPr/>
          </p:nvSpPr>
          <p:spPr bwMode="auto">
            <a:xfrm>
              <a:off x="3294" y="2006"/>
              <a:ext cx="574" cy="812"/>
            </a:xfrm>
            <a:custGeom>
              <a:avLst/>
              <a:gdLst>
                <a:gd name="T0" fmla="*/ 574 w 574"/>
                <a:gd name="T1" fmla="*/ 428 h 812"/>
                <a:gd name="T2" fmla="*/ 142 w 574"/>
                <a:gd name="T3" fmla="*/ 0 h 812"/>
                <a:gd name="T4" fmla="*/ 88 w 574"/>
                <a:gd name="T5" fmla="*/ 72 h 812"/>
                <a:gd name="T6" fmla="*/ 50 w 574"/>
                <a:gd name="T7" fmla="*/ 144 h 812"/>
                <a:gd name="T8" fmla="*/ 24 w 574"/>
                <a:gd name="T9" fmla="*/ 226 h 812"/>
                <a:gd name="T10" fmla="*/ 4 w 574"/>
                <a:gd name="T11" fmla="*/ 306 h 812"/>
                <a:gd name="T12" fmla="*/ 0 w 574"/>
                <a:gd name="T13" fmla="*/ 386 h 812"/>
                <a:gd name="T14" fmla="*/ 4 w 574"/>
                <a:gd name="T15" fmla="*/ 456 h 812"/>
                <a:gd name="T16" fmla="*/ 22 w 574"/>
                <a:gd name="T17" fmla="*/ 524 h 812"/>
                <a:gd name="T18" fmla="*/ 42 w 574"/>
                <a:gd name="T19" fmla="*/ 600 h 812"/>
                <a:gd name="T20" fmla="*/ 92 w 574"/>
                <a:gd name="T21" fmla="*/ 700 h 812"/>
                <a:gd name="T22" fmla="*/ 136 w 574"/>
                <a:gd name="T23" fmla="*/ 760 h 812"/>
                <a:gd name="T24" fmla="*/ 188 w 574"/>
                <a:gd name="T25" fmla="*/ 812 h 812"/>
                <a:gd name="T26" fmla="*/ 574 w 574"/>
                <a:gd name="T27" fmla="*/ 428 h 812"/>
                <a:gd name="T28" fmla="*/ 0 60000 65536"/>
                <a:gd name="T29" fmla="*/ 0 60000 65536"/>
                <a:gd name="T30" fmla="*/ 0 60000 65536"/>
                <a:gd name="T31" fmla="*/ 0 60000 65536"/>
                <a:gd name="T32" fmla="*/ 0 60000 65536"/>
                <a:gd name="T33" fmla="*/ 0 60000 65536"/>
                <a:gd name="T34" fmla="*/ 0 60000 65536"/>
                <a:gd name="T35" fmla="*/ 0 60000 65536"/>
                <a:gd name="T36" fmla="*/ 0 60000 65536"/>
                <a:gd name="T37" fmla="*/ 0 60000 65536"/>
                <a:gd name="T38" fmla="*/ 0 60000 65536"/>
                <a:gd name="T39" fmla="*/ 0 60000 65536"/>
                <a:gd name="T40" fmla="*/ 0 60000 65536"/>
                <a:gd name="T41" fmla="*/ 0 60000 65536"/>
                <a:gd name="T42" fmla="*/ 0 w 574"/>
                <a:gd name="T43" fmla="*/ 0 h 812"/>
                <a:gd name="T44" fmla="*/ 574 w 574"/>
                <a:gd name="T45" fmla="*/ 812 h 812"/>
              </a:gdLst>
              <a:ahLst/>
              <a:cxnLst>
                <a:cxn ang="T28">
                  <a:pos x="T0" y="T1"/>
                </a:cxn>
                <a:cxn ang="T29">
                  <a:pos x="T2" y="T3"/>
                </a:cxn>
                <a:cxn ang="T30">
                  <a:pos x="T4" y="T5"/>
                </a:cxn>
                <a:cxn ang="T31">
                  <a:pos x="T6" y="T7"/>
                </a:cxn>
                <a:cxn ang="T32">
                  <a:pos x="T8" y="T9"/>
                </a:cxn>
                <a:cxn ang="T33">
                  <a:pos x="T10" y="T11"/>
                </a:cxn>
                <a:cxn ang="T34">
                  <a:pos x="T12" y="T13"/>
                </a:cxn>
                <a:cxn ang="T35">
                  <a:pos x="T14" y="T15"/>
                </a:cxn>
                <a:cxn ang="T36">
                  <a:pos x="T16" y="T17"/>
                </a:cxn>
                <a:cxn ang="T37">
                  <a:pos x="T18" y="T19"/>
                </a:cxn>
                <a:cxn ang="T38">
                  <a:pos x="T20" y="T21"/>
                </a:cxn>
                <a:cxn ang="T39">
                  <a:pos x="T22" y="T23"/>
                </a:cxn>
                <a:cxn ang="T40">
                  <a:pos x="T24" y="T25"/>
                </a:cxn>
                <a:cxn ang="T41">
                  <a:pos x="T26" y="T27"/>
                </a:cxn>
              </a:cxnLst>
              <a:rect l="T42" t="T43" r="T44" b="T45"/>
              <a:pathLst>
                <a:path w="574" h="812">
                  <a:moveTo>
                    <a:pt x="574" y="428"/>
                  </a:moveTo>
                  <a:lnTo>
                    <a:pt x="142" y="0"/>
                  </a:lnTo>
                  <a:lnTo>
                    <a:pt x="88" y="72"/>
                  </a:lnTo>
                  <a:lnTo>
                    <a:pt x="50" y="144"/>
                  </a:lnTo>
                  <a:lnTo>
                    <a:pt x="24" y="226"/>
                  </a:lnTo>
                  <a:lnTo>
                    <a:pt x="4" y="306"/>
                  </a:lnTo>
                  <a:lnTo>
                    <a:pt x="0" y="386"/>
                  </a:lnTo>
                  <a:lnTo>
                    <a:pt x="4" y="456"/>
                  </a:lnTo>
                  <a:lnTo>
                    <a:pt x="22" y="524"/>
                  </a:lnTo>
                  <a:lnTo>
                    <a:pt x="42" y="600"/>
                  </a:lnTo>
                  <a:lnTo>
                    <a:pt x="92" y="700"/>
                  </a:lnTo>
                  <a:lnTo>
                    <a:pt x="136" y="760"/>
                  </a:lnTo>
                  <a:lnTo>
                    <a:pt x="188" y="812"/>
                  </a:lnTo>
                  <a:lnTo>
                    <a:pt x="574" y="428"/>
                  </a:lnTo>
                  <a:close/>
                </a:path>
              </a:pathLst>
            </a:custGeom>
            <a:pattFill prst="pct30">
              <a:fgClr>
                <a:srgbClr val="FAAAF8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7418" name="Group 14"/>
          <p:cNvGrpSpPr>
            <a:grpSpLocks/>
          </p:cNvGrpSpPr>
          <p:nvPr/>
        </p:nvGrpSpPr>
        <p:grpSpPr bwMode="auto">
          <a:xfrm>
            <a:off x="4932363" y="3213100"/>
            <a:ext cx="3168650" cy="3455988"/>
            <a:chOff x="2880" y="1298"/>
            <a:chExt cx="1996" cy="2177"/>
          </a:xfrm>
        </p:grpSpPr>
        <p:sp>
          <p:nvSpPr>
            <p:cNvPr id="17458" name="Line 15"/>
            <p:cNvSpPr>
              <a:spLocks noChangeShapeType="1"/>
            </p:cNvSpPr>
            <p:nvPr/>
          </p:nvSpPr>
          <p:spPr bwMode="auto">
            <a:xfrm>
              <a:off x="2880" y="2432"/>
              <a:ext cx="1996" cy="0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9" name="Line 16"/>
            <p:cNvSpPr>
              <a:spLocks noChangeShapeType="1"/>
            </p:cNvSpPr>
            <p:nvPr/>
          </p:nvSpPr>
          <p:spPr bwMode="auto">
            <a:xfrm flipV="1">
              <a:off x="3878" y="1298"/>
              <a:ext cx="0" cy="2177"/>
            </a:xfrm>
            <a:prstGeom prst="line">
              <a:avLst/>
            </a:prstGeom>
            <a:noFill/>
            <a:ln w="1905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18801" name="Oval 17"/>
          <p:cNvSpPr>
            <a:spLocks noChangeArrowheads="1"/>
          </p:cNvSpPr>
          <p:nvPr/>
        </p:nvSpPr>
        <p:spPr bwMode="auto">
          <a:xfrm>
            <a:off x="5580063" y="4005263"/>
            <a:ext cx="1873250" cy="1871662"/>
          </a:xfrm>
          <a:prstGeom prst="ellipse">
            <a:avLst/>
          </a:prstGeom>
          <a:noFill/>
          <a:ln w="38100" algn="ctr">
            <a:solidFill>
              <a:srgbClr val="F218ED"/>
            </a:solidFill>
            <a:prstDash val="dash"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4" name="Group 18"/>
          <p:cNvGrpSpPr>
            <a:grpSpLocks/>
          </p:cNvGrpSpPr>
          <p:nvPr/>
        </p:nvGrpSpPr>
        <p:grpSpPr bwMode="auto">
          <a:xfrm>
            <a:off x="4932363" y="3429000"/>
            <a:ext cx="3168650" cy="3168650"/>
            <a:chOff x="2880" y="1434"/>
            <a:chExt cx="1996" cy="1996"/>
          </a:xfrm>
        </p:grpSpPr>
        <p:sp>
          <p:nvSpPr>
            <p:cNvPr id="17456" name="Line 19"/>
            <p:cNvSpPr>
              <a:spLocks noChangeShapeType="1"/>
            </p:cNvSpPr>
            <p:nvPr/>
          </p:nvSpPr>
          <p:spPr bwMode="auto">
            <a:xfrm flipV="1">
              <a:off x="2880" y="1434"/>
              <a:ext cx="1996" cy="1996"/>
            </a:xfrm>
            <a:prstGeom prst="line">
              <a:avLst/>
            </a:prstGeom>
            <a:noFill/>
            <a:ln w="38100">
              <a:solidFill>
                <a:srgbClr val="F218E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7457" name="Line 20"/>
            <p:cNvSpPr>
              <a:spLocks noChangeShapeType="1"/>
            </p:cNvSpPr>
            <p:nvPr/>
          </p:nvSpPr>
          <p:spPr bwMode="auto">
            <a:xfrm>
              <a:off x="2880" y="1434"/>
              <a:ext cx="1996" cy="1996"/>
            </a:xfrm>
            <a:prstGeom prst="line">
              <a:avLst/>
            </a:prstGeom>
            <a:noFill/>
            <a:ln w="38100">
              <a:solidFill>
                <a:srgbClr val="F218ED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7421" name="Text Box 21"/>
          <p:cNvSpPr txBox="1">
            <a:spLocks noChangeArrowheads="1"/>
          </p:cNvSpPr>
          <p:nvPr/>
        </p:nvSpPr>
        <p:spPr bwMode="auto">
          <a:xfrm>
            <a:off x="4860925" y="4941888"/>
            <a:ext cx="1008063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latin typeface="Times New Roman" pitchFamily="18" charset="0"/>
              </a:rPr>
              <a:t>- 1</a:t>
            </a:r>
          </a:p>
        </p:txBody>
      </p:sp>
      <p:sp>
        <p:nvSpPr>
          <p:cNvPr id="17422" name="Text Box 22"/>
          <p:cNvSpPr txBox="1">
            <a:spLocks noChangeArrowheads="1"/>
          </p:cNvSpPr>
          <p:nvPr/>
        </p:nvSpPr>
        <p:spPr bwMode="auto">
          <a:xfrm>
            <a:off x="5795963" y="5805488"/>
            <a:ext cx="1008062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latin typeface="Times New Roman" pitchFamily="18" charset="0"/>
              </a:rPr>
              <a:t>- 1</a:t>
            </a:r>
          </a:p>
        </p:txBody>
      </p:sp>
      <p:sp>
        <p:nvSpPr>
          <p:cNvPr id="17423" name="Text Box 23"/>
          <p:cNvSpPr txBox="1">
            <a:spLocks noChangeArrowheads="1"/>
          </p:cNvSpPr>
          <p:nvPr/>
        </p:nvSpPr>
        <p:spPr bwMode="auto">
          <a:xfrm>
            <a:off x="6156325" y="3644900"/>
            <a:ext cx="5032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latin typeface="Times New Roman" pitchFamily="18" charset="0"/>
              </a:rPr>
              <a:t>1</a:t>
            </a:r>
          </a:p>
        </p:txBody>
      </p:sp>
      <p:sp>
        <p:nvSpPr>
          <p:cNvPr id="17424" name="Text Box 24"/>
          <p:cNvSpPr txBox="1">
            <a:spLocks noChangeArrowheads="1"/>
          </p:cNvSpPr>
          <p:nvPr/>
        </p:nvSpPr>
        <p:spPr bwMode="auto">
          <a:xfrm>
            <a:off x="7381875" y="4941888"/>
            <a:ext cx="503238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latin typeface="Times New Roman" pitchFamily="18" charset="0"/>
              </a:rPr>
              <a:t>1</a:t>
            </a:r>
          </a:p>
        </p:txBody>
      </p:sp>
      <p:sp>
        <p:nvSpPr>
          <p:cNvPr id="17425" name="Text Box 25"/>
          <p:cNvSpPr txBox="1">
            <a:spLocks noChangeArrowheads="1"/>
          </p:cNvSpPr>
          <p:nvPr/>
        </p:nvSpPr>
        <p:spPr bwMode="auto">
          <a:xfrm>
            <a:off x="7667625" y="4581525"/>
            <a:ext cx="720725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х</a:t>
            </a:r>
          </a:p>
        </p:txBody>
      </p:sp>
      <p:sp>
        <p:nvSpPr>
          <p:cNvPr id="17426" name="Text Box 26"/>
          <p:cNvSpPr txBox="1">
            <a:spLocks noChangeArrowheads="1"/>
          </p:cNvSpPr>
          <p:nvPr/>
        </p:nvSpPr>
        <p:spPr bwMode="auto">
          <a:xfrm>
            <a:off x="6011863" y="3043238"/>
            <a:ext cx="647700" cy="45720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400" b="1" i="1">
                <a:latin typeface="Times New Roman" pitchFamily="18" charset="0"/>
              </a:rPr>
              <a:t>у</a:t>
            </a:r>
          </a:p>
        </p:txBody>
      </p:sp>
      <p:sp>
        <p:nvSpPr>
          <p:cNvPr id="17427" name="Text Box 27"/>
          <p:cNvSpPr txBox="1">
            <a:spLocks noChangeArrowheads="1"/>
          </p:cNvSpPr>
          <p:nvPr/>
        </p:nvSpPr>
        <p:spPr bwMode="auto">
          <a:xfrm>
            <a:off x="6156325" y="4941888"/>
            <a:ext cx="431800" cy="3968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000" b="1" i="1">
                <a:latin typeface="Times New Roman" pitchFamily="18" charset="0"/>
              </a:rPr>
              <a:t>0</a:t>
            </a:r>
          </a:p>
        </p:txBody>
      </p:sp>
      <p:grpSp>
        <p:nvGrpSpPr>
          <p:cNvPr id="5" name="Group 28"/>
          <p:cNvGrpSpPr>
            <a:grpSpLocks/>
          </p:cNvGrpSpPr>
          <p:nvPr/>
        </p:nvGrpSpPr>
        <p:grpSpPr bwMode="auto">
          <a:xfrm>
            <a:off x="7669213" y="5624513"/>
            <a:ext cx="503237" cy="396875"/>
            <a:chOff x="4604" y="2636"/>
            <a:chExt cx="317" cy="250"/>
          </a:xfrm>
        </p:grpSpPr>
        <p:sp>
          <p:nvSpPr>
            <p:cNvPr id="17454" name="Oval 29"/>
            <p:cNvSpPr>
              <a:spLocks noChangeArrowheads="1"/>
            </p:cNvSpPr>
            <p:nvPr/>
          </p:nvSpPr>
          <p:spPr bwMode="auto">
            <a:xfrm>
              <a:off x="4649" y="2659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55" name="Text Box 30"/>
            <p:cNvSpPr txBox="1">
              <a:spLocks noChangeArrowheads="1"/>
            </p:cNvSpPr>
            <p:nvPr/>
          </p:nvSpPr>
          <p:spPr bwMode="auto">
            <a:xfrm>
              <a:off x="4604" y="2636"/>
              <a:ext cx="3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i="1">
                  <a:latin typeface="Times New Roman" pitchFamily="18" charset="0"/>
                </a:rPr>
                <a:t>+</a:t>
              </a:r>
            </a:p>
          </p:txBody>
        </p:sp>
      </p:grpSp>
      <p:grpSp>
        <p:nvGrpSpPr>
          <p:cNvPr id="6" name="Group 31"/>
          <p:cNvGrpSpPr>
            <a:grpSpLocks/>
          </p:cNvGrpSpPr>
          <p:nvPr/>
        </p:nvGrpSpPr>
        <p:grpSpPr bwMode="auto">
          <a:xfrm>
            <a:off x="6948488" y="3502025"/>
            <a:ext cx="504825" cy="3024188"/>
            <a:chOff x="4150" y="1480"/>
            <a:chExt cx="318" cy="1905"/>
          </a:xfrm>
        </p:grpSpPr>
        <p:grpSp>
          <p:nvGrpSpPr>
            <p:cNvPr id="17445" name="Group 32"/>
            <p:cNvGrpSpPr>
              <a:grpSpLocks/>
            </p:cNvGrpSpPr>
            <p:nvPr/>
          </p:nvGrpSpPr>
          <p:grpSpPr bwMode="auto">
            <a:xfrm>
              <a:off x="4241" y="3158"/>
              <a:ext cx="227" cy="227"/>
              <a:chOff x="2835" y="3475"/>
              <a:chExt cx="272" cy="272"/>
            </a:xfrm>
          </p:grpSpPr>
          <p:sp>
            <p:nvSpPr>
              <p:cNvPr id="17452" name="Oval 33"/>
              <p:cNvSpPr>
                <a:spLocks noChangeArrowheads="1"/>
              </p:cNvSpPr>
              <p:nvPr/>
            </p:nvSpPr>
            <p:spPr bwMode="auto">
              <a:xfrm>
                <a:off x="2835" y="3475"/>
                <a:ext cx="272" cy="2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53" name="Line 34"/>
              <p:cNvSpPr>
                <a:spLocks noChangeShapeType="1"/>
              </p:cNvSpPr>
              <p:nvPr/>
            </p:nvSpPr>
            <p:spPr bwMode="auto">
              <a:xfrm>
                <a:off x="2926" y="361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46" name="Group 35"/>
            <p:cNvGrpSpPr>
              <a:grpSpLocks/>
            </p:cNvGrpSpPr>
            <p:nvPr/>
          </p:nvGrpSpPr>
          <p:grpSpPr bwMode="auto">
            <a:xfrm>
              <a:off x="4195" y="1480"/>
              <a:ext cx="227" cy="227"/>
              <a:chOff x="2835" y="3475"/>
              <a:chExt cx="272" cy="272"/>
            </a:xfrm>
          </p:grpSpPr>
          <p:sp>
            <p:nvSpPr>
              <p:cNvPr id="17450" name="Oval 36"/>
              <p:cNvSpPr>
                <a:spLocks noChangeArrowheads="1"/>
              </p:cNvSpPr>
              <p:nvPr/>
            </p:nvSpPr>
            <p:spPr bwMode="auto">
              <a:xfrm>
                <a:off x="2835" y="3475"/>
                <a:ext cx="272" cy="2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51" name="Line 37"/>
              <p:cNvSpPr>
                <a:spLocks noChangeShapeType="1"/>
              </p:cNvSpPr>
              <p:nvPr/>
            </p:nvSpPr>
            <p:spPr bwMode="auto">
              <a:xfrm>
                <a:off x="2926" y="361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grpSp>
          <p:nvGrpSpPr>
            <p:cNvPr id="17447" name="Group 38"/>
            <p:cNvGrpSpPr>
              <a:grpSpLocks/>
            </p:cNvGrpSpPr>
            <p:nvPr/>
          </p:nvGrpSpPr>
          <p:grpSpPr bwMode="auto">
            <a:xfrm>
              <a:off x="4150" y="2478"/>
              <a:ext cx="227" cy="227"/>
              <a:chOff x="2835" y="3475"/>
              <a:chExt cx="272" cy="272"/>
            </a:xfrm>
          </p:grpSpPr>
          <p:sp>
            <p:nvSpPr>
              <p:cNvPr id="17448" name="Oval 39"/>
              <p:cNvSpPr>
                <a:spLocks noChangeArrowheads="1"/>
              </p:cNvSpPr>
              <p:nvPr/>
            </p:nvSpPr>
            <p:spPr bwMode="auto">
              <a:xfrm>
                <a:off x="2835" y="3475"/>
                <a:ext cx="272" cy="272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49" name="Line 40"/>
              <p:cNvSpPr>
                <a:spLocks noChangeShapeType="1"/>
              </p:cNvSpPr>
              <p:nvPr/>
            </p:nvSpPr>
            <p:spPr bwMode="auto">
              <a:xfrm>
                <a:off x="2926" y="3612"/>
                <a:ext cx="13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ru-RU"/>
              </a:p>
            </p:txBody>
          </p:sp>
        </p:grpSp>
      </p:grpSp>
      <p:grpSp>
        <p:nvGrpSpPr>
          <p:cNvPr id="10" name="Group 41"/>
          <p:cNvGrpSpPr>
            <a:grpSpLocks/>
          </p:cNvGrpSpPr>
          <p:nvPr/>
        </p:nvGrpSpPr>
        <p:grpSpPr bwMode="auto">
          <a:xfrm>
            <a:off x="5724525" y="5086350"/>
            <a:ext cx="360363" cy="360363"/>
            <a:chOff x="2835" y="3475"/>
            <a:chExt cx="272" cy="272"/>
          </a:xfrm>
        </p:grpSpPr>
        <p:sp>
          <p:nvSpPr>
            <p:cNvPr id="17443" name="Oval 42"/>
            <p:cNvSpPr>
              <a:spLocks noChangeArrowheads="1"/>
            </p:cNvSpPr>
            <p:nvPr/>
          </p:nvSpPr>
          <p:spPr bwMode="auto">
            <a:xfrm>
              <a:off x="2835" y="3475"/>
              <a:ext cx="272" cy="272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44" name="Line 43"/>
            <p:cNvSpPr>
              <a:spLocks noChangeShapeType="1"/>
            </p:cNvSpPr>
            <p:nvPr/>
          </p:nvSpPr>
          <p:spPr bwMode="auto">
            <a:xfrm>
              <a:off x="2926" y="3612"/>
              <a:ext cx="136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grpSp>
        <p:nvGrpSpPr>
          <p:cNvPr id="11" name="Group 44"/>
          <p:cNvGrpSpPr>
            <a:grpSpLocks/>
          </p:cNvGrpSpPr>
          <p:nvPr/>
        </p:nvGrpSpPr>
        <p:grpSpPr bwMode="auto">
          <a:xfrm>
            <a:off x="4787900" y="5589588"/>
            <a:ext cx="503238" cy="396875"/>
            <a:chOff x="4604" y="2636"/>
            <a:chExt cx="317" cy="250"/>
          </a:xfrm>
        </p:grpSpPr>
        <p:sp>
          <p:nvSpPr>
            <p:cNvPr id="17441" name="Oval 45"/>
            <p:cNvSpPr>
              <a:spLocks noChangeArrowheads="1"/>
            </p:cNvSpPr>
            <p:nvPr/>
          </p:nvSpPr>
          <p:spPr bwMode="auto">
            <a:xfrm>
              <a:off x="4649" y="2659"/>
              <a:ext cx="227" cy="227"/>
            </a:xfrm>
            <a:prstGeom prst="ellips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7442" name="Text Box 46"/>
            <p:cNvSpPr txBox="1">
              <a:spLocks noChangeArrowheads="1"/>
            </p:cNvSpPr>
            <p:nvPr/>
          </p:nvSpPr>
          <p:spPr bwMode="auto">
            <a:xfrm>
              <a:off x="4604" y="2636"/>
              <a:ext cx="317" cy="250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2000" b="1" i="1">
                  <a:latin typeface="Times New Roman" pitchFamily="18" charset="0"/>
                </a:rPr>
                <a:t>+</a:t>
              </a:r>
            </a:p>
          </p:txBody>
        </p:sp>
      </p:grpSp>
      <p:grpSp>
        <p:nvGrpSpPr>
          <p:cNvPr id="12" name="Group 47"/>
          <p:cNvGrpSpPr>
            <a:grpSpLocks/>
          </p:cNvGrpSpPr>
          <p:nvPr/>
        </p:nvGrpSpPr>
        <p:grpSpPr bwMode="auto">
          <a:xfrm>
            <a:off x="6516688" y="4149725"/>
            <a:ext cx="503237" cy="1620838"/>
            <a:chOff x="3878" y="1888"/>
            <a:chExt cx="317" cy="1021"/>
          </a:xfrm>
        </p:grpSpPr>
        <p:grpSp>
          <p:nvGrpSpPr>
            <p:cNvPr id="17435" name="Group 48"/>
            <p:cNvGrpSpPr>
              <a:grpSpLocks/>
            </p:cNvGrpSpPr>
            <p:nvPr/>
          </p:nvGrpSpPr>
          <p:grpSpPr bwMode="auto">
            <a:xfrm>
              <a:off x="3878" y="1888"/>
              <a:ext cx="317" cy="250"/>
              <a:chOff x="4604" y="2636"/>
              <a:chExt cx="317" cy="250"/>
            </a:xfrm>
          </p:grpSpPr>
          <p:sp>
            <p:nvSpPr>
              <p:cNvPr id="17439" name="Oval 49"/>
              <p:cNvSpPr>
                <a:spLocks noChangeArrowheads="1"/>
              </p:cNvSpPr>
              <p:nvPr/>
            </p:nvSpPr>
            <p:spPr bwMode="auto">
              <a:xfrm>
                <a:off x="4649" y="2659"/>
                <a:ext cx="227" cy="22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40" name="Text Box 50"/>
              <p:cNvSpPr txBox="1">
                <a:spLocks noChangeArrowheads="1"/>
              </p:cNvSpPr>
              <p:nvPr/>
            </p:nvSpPr>
            <p:spPr bwMode="auto">
              <a:xfrm>
                <a:off x="4604" y="2636"/>
                <a:ext cx="317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2000" b="1" i="1">
                    <a:latin typeface="Times New Roman" pitchFamily="18" charset="0"/>
                  </a:rPr>
                  <a:t>+</a:t>
                </a:r>
              </a:p>
            </p:txBody>
          </p:sp>
        </p:grpSp>
        <p:grpSp>
          <p:nvGrpSpPr>
            <p:cNvPr id="17436" name="Group 51"/>
            <p:cNvGrpSpPr>
              <a:grpSpLocks/>
            </p:cNvGrpSpPr>
            <p:nvPr/>
          </p:nvGrpSpPr>
          <p:grpSpPr bwMode="auto">
            <a:xfrm>
              <a:off x="3878" y="2659"/>
              <a:ext cx="317" cy="250"/>
              <a:chOff x="4604" y="2636"/>
              <a:chExt cx="317" cy="250"/>
            </a:xfrm>
          </p:grpSpPr>
          <p:sp>
            <p:nvSpPr>
              <p:cNvPr id="17437" name="Oval 52"/>
              <p:cNvSpPr>
                <a:spLocks noChangeArrowheads="1"/>
              </p:cNvSpPr>
              <p:nvPr/>
            </p:nvSpPr>
            <p:spPr bwMode="auto">
              <a:xfrm>
                <a:off x="4649" y="2659"/>
                <a:ext cx="227" cy="227"/>
              </a:xfrm>
              <a:prstGeom prst="ellips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 wrap="none" anchor="ctr"/>
              <a:lstStyle/>
              <a:p>
                <a:endParaRPr lang="ru-RU"/>
              </a:p>
            </p:txBody>
          </p:sp>
          <p:sp>
            <p:nvSpPr>
              <p:cNvPr id="17438" name="Text Box 53"/>
              <p:cNvSpPr txBox="1">
                <a:spLocks noChangeArrowheads="1"/>
              </p:cNvSpPr>
              <p:nvPr/>
            </p:nvSpPr>
            <p:spPr bwMode="auto">
              <a:xfrm>
                <a:off x="4604" y="2636"/>
                <a:ext cx="317" cy="250"/>
              </a:xfrm>
              <a:prstGeom prst="rect">
                <a:avLst/>
              </a:prstGeom>
              <a:noFill/>
              <a:ln w="9525" algn="ctr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 algn="ctr">
                  <a:spcBef>
                    <a:spcPct val="50000"/>
                  </a:spcBef>
                </a:pPr>
                <a:r>
                  <a:rPr lang="ru-RU" sz="2000" b="1" i="1">
                    <a:latin typeface="Times New Roman" pitchFamily="18" charset="0"/>
                  </a:rPr>
                  <a:t>+</a:t>
                </a:r>
              </a:p>
            </p:txBody>
          </p:sp>
        </p:grpSp>
      </p:grpSp>
      <p:sp>
        <p:nvSpPr>
          <p:cNvPr id="17433" name="Rectangle 54"/>
          <p:cNvSpPr>
            <a:spLocks noChangeArrowheads="1"/>
          </p:cNvSpPr>
          <p:nvPr/>
        </p:nvSpPr>
        <p:spPr bwMode="auto">
          <a:xfrm>
            <a:off x="1258888" y="327025"/>
            <a:ext cx="6192837" cy="1373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800" b="1">
                <a:solidFill>
                  <a:srgbClr val="C00000"/>
                </a:solidFill>
                <a:cs typeface="Times New Roman" pitchFamily="18" charset="0"/>
              </a:rPr>
              <a:t>На координатной плоскости  изобразите множество точек</a:t>
            </a:r>
            <a:r>
              <a:rPr lang="ru-RU" sz="2800" b="1">
                <a:solidFill>
                  <a:srgbClr val="C00000"/>
                </a:solidFill>
              </a:rPr>
              <a:t>,</a:t>
            </a:r>
            <a:r>
              <a:rPr lang="ru-RU" sz="2800" b="1">
                <a:solidFill>
                  <a:srgbClr val="C00000"/>
                </a:solidFill>
                <a:cs typeface="Times New Roman" pitchFamily="18" charset="0"/>
              </a:rPr>
              <a:t> </a:t>
            </a:r>
            <a:r>
              <a:rPr lang="ru-RU" sz="2800" b="1">
                <a:solidFill>
                  <a:srgbClr val="C00000"/>
                </a:solidFill>
                <a:latin typeface="Times New Roman" pitchFamily="18" charset="0"/>
              </a:rPr>
              <a:t> удовлетворяющих неравенству </a:t>
            </a:r>
            <a:endParaRPr lang="ru-RU" sz="2800" b="1">
              <a:solidFill>
                <a:srgbClr val="C00000"/>
              </a:solidFill>
            </a:endParaRPr>
          </a:p>
        </p:txBody>
      </p:sp>
      <p:sp>
        <p:nvSpPr>
          <p:cNvPr id="118840" name="Text Box 56"/>
          <p:cNvSpPr txBox="1">
            <a:spLocks noChangeArrowheads="1"/>
          </p:cNvSpPr>
          <p:nvPr/>
        </p:nvSpPr>
        <p:spPr bwMode="auto">
          <a:xfrm>
            <a:off x="325438" y="5699125"/>
            <a:ext cx="6983412" cy="1016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  <a:latin typeface="Times New Roman" pitchFamily="18" charset="0"/>
              </a:rPr>
              <a:t>Ответ:</a:t>
            </a:r>
            <a:r>
              <a:rPr lang="ru-RU" sz="2400" b="1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заштрихованные </a:t>
            </a:r>
          </a:p>
          <a:p>
            <a:pPr>
              <a:spcBef>
                <a:spcPct val="50000"/>
              </a:spcBef>
            </a:pPr>
            <a:r>
              <a:rPr lang="ru-RU" sz="2400">
                <a:latin typeface="Times New Roman" pitchFamily="18" charset="0"/>
              </a:rPr>
              <a:t>              области на рисунке.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1880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6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88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1188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8801" grpId="0" animBg="1"/>
      <p:bldP spid="118840" grpId="0"/>
    </p:bld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Line 2"/>
          <p:cNvSpPr>
            <a:spLocks noChangeShapeType="1"/>
          </p:cNvSpPr>
          <p:nvPr/>
        </p:nvSpPr>
        <p:spPr bwMode="auto">
          <a:xfrm flipH="1">
            <a:off x="2555875" y="3429000"/>
            <a:ext cx="215900" cy="2159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6627" name="Text Box 3"/>
          <p:cNvSpPr txBox="1">
            <a:spLocks noChangeArrowheads="1"/>
          </p:cNvSpPr>
          <p:nvPr/>
        </p:nvSpPr>
        <p:spPr bwMode="auto">
          <a:xfrm>
            <a:off x="0" y="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2800" b="1">
                <a:solidFill>
                  <a:srgbClr val="C00000"/>
                </a:solidFill>
                <a:latin typeface="Tahoma" pitchFamily="34" charset="0"/>
              </a:rPr>
              <a:t>МЕТОД ОБЛАСТЕЙ ПРИ РЕШЕНИИ </a:t>
            </a:r>
            <a:r>
              <a:rPr lang="en-US" sz="2800" b="1">
                <a:solidFill>
                  <a:srgbClr val="C00000"/>
                </a:solidFill>
                <a:latin typeface="Tahoma" pitchFamily="34" charset="0"/>
              </a:rPr>
              <a:t>              </a:t>
            </a:r>
            <a:r>
              <a:rPr lang="ru-RU" sz="2800" b="1">
                <a:solidFill>
                  <a:srgbClr val="C00000"/>
                </a:solidFill>
                <a:latin typeface="Tahoma" pitchFamily="34" charset="0"/>
              </a:rPr>
              <a:t>ЗАДАЧ С ПАРАМЕТРАМИ</a:t>
            </a:r>
          </a:p>
        </p:txBody>
      </p:sp>
      <p:sp>
        <p:nvSpPr>
          <p:cNvPr id="26628" name="Text Box 4"/>
          <p:cNvSpPr txBox="1">
            <a:spLocks noChangeArrowheads="1"/>
          </p:cNvSpPr>
          <p:nvPr/>
        </p:nvSpPr>
        <p:spPr bwMode="auto">
          <a:xfrm>
            <a:off x="1095375" y="2060575"/>
            <a:ext cx="1841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endParaRPr lang="ru-RU"/>
          </a:p>
        </p:txBody>
      </p:sp>
      <p:sp>
        <p:nvSpPr>
          <p:cNvPr id="29701" name="AutoShape 5"/>
          <p:cNvSpPr>
            <a:spLocks noChangeArrowheads="1"/>
          </p:cNvSpPr>
          <p:nvPr/>
        </p:nvSpPr>
        <p:spPr bwMode="auto">
          <a:xfrm>
            <a:off x="3203575" y="909638"/>
            <a:ext cx="3024188" cy="1150937"/>
          </a:xfrm>
          <a:prstGeom prst="irregularSeal1">
            <a:avLst/>
          </a:prstGeom>
          <a:gradFill flip="none" rotWithShape="1">
            <a:gsLst>
              <a:gs pos="55000">
                <a:srgbClr val="FFC46D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sz="2000" b="1" dirty="0">
                <a:solidFill>
                  <a:srgbClr val="C00000"/>
                </a:solidFill>
              </a:rPr>
              <a:t>Ключ решения:</a:t>
            </a:r>
          </a:p>
        </p:txBody>
      </p:sp>
      <p:sp>
        <p:nvSpPr>
          <p:cNvPr id="29702" name="Text Box 6"/>
          <p:cNvSpPr txBox="1">
            <a:spLocks noChangeArrowheads="1"/>
          </p:cNvSpPr>
          <p:nvPr/>
        </p:nvSpPr>
        <p:spPr bwMode="auto">
          <a:xfrm>
            <a:off x="468313" y="1341438"/>
            <a:ext cx="2519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Графический прием</a:t>
            </a:r>
          </a:p>
        </p:txBody>
      </p:sp>
      <p:sp>
        <p:nvSpPr>
          <p:cNvPr id="29703" name="Text Box 7"/>
          <p:cNvSpPr txBox="1">
            <a:spLocks noChangeArrowheads="1"/>
          </p:cNvSpPr>
          <p:nvPr/>
        </p:nvSpPr>
        <p:spPr bwMode="auto">
          <a:xfrm>
            <a:off x="6588125" y="1341438"/>
            <a:ext cx="259238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Свойства функций</a:t>
            </a:r>
          </a:p>
        </p:txBody>
      </p:sp>
      <p:sp>
        <p:nvSpPr>
          <p:cNvPr id="29704" name="Text Box 8"/>
          <p:cNvSpPr txBox="1">
            <a:spLocks noChangeArrowheads="1"/>
          </p:cNvSpPr>
          <p:nvPr/>
        </p:nvSpPr>
        <p:spPr bwMode="auto">
          <a:xfrm>
            <a:off x="323850" y="1916113"/>
            <a:ext cx="882015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b="1" i="1">
                <a:solidFill>
                  <a:srgbClr val="C00000"/>
                </a:solidFill>
                <a:latin typeface="Times New Roman" pitchFamily="18" charset="0"/>
              </a:rPr>
              <a:t>Параметр – «равноправная» переменная </a:t>
            </a:r>
            <a:r>
              <a:rPr lang="ru-RU" sz="2000" b="1" i="1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 отведем ему координатную ось  т.е. задачу с параметром будем рассматривать как функцию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ru-RU" sz="2000" b="1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 </a:t>
            </a:r>
            <a:r>
              <a:rPr lang="en-US" sz="2000" b="1" i="1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f (x ; a) </a:t>
            </a:r>
            <a:r>
              <a:rPr lang="en-US" sz="2000" b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  <a:sym typeface="Symbol" pitchFamily="18" charset="2"/>
              </a:rPr>
              <a:t>&gt;</a:t>
            </a:r>
            <a:r>
              <a:rPr lang="en-US" sz="2000" b="1" i="1">
                <a:solidFill>
                  <a:srgbClr val="C00000"/>
                </a:solidFill>
                <a:latin typeface="Times New Roman" pitchFamily="18" charset="0"/>
                <a:sym typeface="Symbol" pitchFamily="18" charset="2"/>
              </a:rPr>
              <a:t>0</a:t>
            </a:r>
            <a:endParaRPr lang="ru-RU" sz="2000" b="1" i="1">
              <a:solidFill>
                <a:srgbClr val="C00000"/>
              </a:solidFill>
              <a:latin typeface="Times New Roman" pitchFamily="18" charset="0"/>
              <a:sym typeface="Symbol" pitchFamily="18" charset="2"/>
            </a:endParaRPr>
          </a:p>
        </p:txBody>
      </p:sp>
      <p:sp>
        <p:nvSpPr>
          <p:cNvPr id="29705" name="AutoShape 9"/>
          <p:cNvSpPr>
            <a:spLocks noChangeArrowheads="1"/>
          </p:cNvSpPr>
          <p:nvPr/>
        </p:nvSpPr>
        <p:spPr bwMode="auto">
          <a:xfrm>
            <a:off x="2484438" y="2781300"/>
            <a:ext cx="4392612" cy="649288"/>
          </a:xfrm>
          <a:prstGeom prst="flowChartAlternateProcess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Общие признаки задач подходящих </a:t>
            </a:r>
          </a:p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под рассматриваемый метод</a:t>
            </a:r>
          </a:p>
        </p:txBody>
      </p:sp>
      <p:sp>
        <p:nvSpPr>
          <p:cNvPr id="29706" name="AutoShape 10" descr="Контурные ромбики"/>
          <p:cNvSpPr>
            <a:spLocks noChangeArrowheads="1"/>
          </p:cNvSpPr>
          <p:nvPr/>
        </p:nvSpPr>
        <p:spPr bwMode="auto">
          <a:xfrm>
            <a:off x="215900" y="3500438"/>
            <a:ext cx="2339975" cy="1081087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В задаче дан один </a:t>
            </a:r>
          </a:p>
          <a:p>
            <a:pPr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параметр </a:t>
            </a: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а 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и одна</a:t>
            </a:r>
          </a:p>
          <a:p>
            <a:pPr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 переменная  </a:t>
            </a:r>
            <a:r>
              <a:rPr lang="ru-RU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х</a:t>
            </a:r>
            <a:endParaRPr lang="ru-RU" sz="2400" b="1" i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>
              <a:defRPr/>
            </a:pP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707" name="AutoShape 11" descr="Контурные ромбики"/>
          <p:cNvSpPr>
            <a:spLocks noChangeArrowheads="1"/>
          </p:cNvSpPr>
          <p:nvPr/>
        </p:nvSpPr>
        <p:spPr bwMode="auto">
          <a:xfrm>
            <a:off x="2916238" y="3644900"/>
            <a:ext cx="3384550" cy="1081088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endParaRPr lang="ru-RU" dirty="0">
              <a:solidFill>
                <a:schemeClr val="tx1">
                  <a:lumMod val="95000"/>
                  <a:lumOff val="5000"/>
                </a:schemeClr>
              </a:solidFill>
            </a:endParaRPr>
          </a:p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Они образуют некоторые </a:t>
            </a:r>
          </a:p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аналитические выражения</a:t>
            </a:r>
          </a:p>
          <a:p>
            <a:pPr algn="ctr">
              <a:defRPr/>
            </a:pP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F</a:t>
            </a: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(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;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, G</a:t>
            </a:r>
            <a:r>
              <a:rPr lang="ru-RU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 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(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</a:t>
            </a:r>
            <a:r>
              <a:rPr lang="en-US" sz="2400" b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;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a</a:t>
            </a:r>
            <a:r>
              <a:rPr lang="en-US" sz="24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  <a:endParaRPr lang="ru-RU" sz="2400" b="1" dirty="0">
              <a:solidFill>
                <a:schemeClr val="tx1">
                  <a:lumMod val="95000"/>
                  <a:lumOff val="5000"/>
                </a:schemeClr>
              </a:solidFill>
              <a:latin typeface="Times New Roman" pitchFamily="18" charset="0"/>
            </a:endParaRPr>
          </a:p>
          <a:p>
            <a:pPr algn="ctr">
              <a:defRPr/>
            </a:pPr>
            <a:endParaRPr lang="ru-RU" b="1" dirty="0">
              <a:solidFill>
                <a:schemeClr val="tx1">
                  <a:lumMod val="95000"/>
                  <a:lumOff val="5000"/>
                </a:schemeClr>
              </a:solidFill>
            </a:endParaRPr>
          </a:p>
        </p:txBody>
      </p:sp>
      <p:sp>
        <p:nvSpPr>
          <p:cNvPr id="29708" name="AutoShape 12" descr="Контурные ромбики"/>
          <p:cNvSpPr>
            <a:spLocks noChangeArrowheads="1"/>
          </p:cNvSpPr>
          <p:nvPr/>
        </p:nvSpPr>
        <p:spPr bwMode="auto">
          <a:xfrm>
            <a:off x="6661150" y="3573463"/>
            <a:ext cx="2447925" cy="1079500"/>
          </a:xfrm>
          <a:prstGeom prst="roundRect">
            <a:avLst>
              <a:gd name="adj" fmla="val 16667"/>
            </a:avLst>
          </a:prstGeom>
          <a:solidFill>
            <a:srgbClr val="FFE3B9"/>
          </a:solidFill>
          <a:ln w="28575">
            <a:solidFill>
              <a:srgbClr val="C00000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Графики уравнений</a:t>
            </a:r>
          </a:p>
          <a:p>
            <a:pPr algn="ctr">
              <a:defRPr/>
            </a:pP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F(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x;a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0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,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G(</a:t>
            </a:r>
            <a:r>
              <a:rPr lang="en-US" sz="2400" b="1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x;a</a:t>
            </a:r>
            <a:r>
              <a:rPr lang="en-US" sz="2400" b="1" i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)</a:t>
            </a: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=</a:t>
            </a:r>
            <a:r>
              <a:rPr lang="ru-RU" sz="2000" b="1" dirty="0">
                <a:solidFill>
                  <a:schemeClr val="tx1">
                    <a:lumMod val="95000"/>
                    <a:lumOff val="5000"/>
                  </a:schemeClr>
                </a:solidFill>
                <a:latin typeface="Times New Roman" pitchFamily="18" charset="0"/>
              </a:rPr>
              <a:t>0</a:t>
            </a:r>
          </a:p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строятся несложно</a:t>
            </a:r>
          </a:p>
        </p:txBody>
      </p:sp>
      <p:sp>
        <p:nvSpPr>
          <p:cNvPr id="29709" name="Rectangle 13"/>
          <p:cNvSpPr>
            <a:spLocks noChangeArrowheads="1"/>
          </p:cNvSpPr>
          <p:nvPr/>
        </p:nvSpPr>
        <p:spPr bwMode="auto">
          <a:xfrm>
            <a:off x="1979613" y="4941888"/>
            <a:ext cx="3816350" cy="358775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1.Строим графический образ</a:t>
            </a:r>
          </a:p>
        </p:txBody>
      </p:sp>
      <p:sp>
        <p:nvSpPr>
          <p:cNvPr id="29710" name="Rectangle 14"/>
          <p:cNvSpPr>
            <a:spLocks noChangeArrowheads="1"/>
          </p:cNvSpPr>
          <p:nvPr/>
        </p:nvSpPr>
        <p:spPr bwMode="auto">
          <a:xfrm>
            <a:off x="3132138" y="5446713"/>
            <a:ext cx="5400675" cy="719137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2.Пересекаем полученный график прямыми </a:t>
            </a:r>
          </a:p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  <a:sym typeface="Symbol" pitchFamily="18" charset="2"/>
              </a:rPr>
              <a:t>перпендикулярными параметрической оси</a:t>
            </a:r>
          </a:p>
        </p:txBody>
      </p:sp>
      <p:sp>
        <p:nvSpPr>
          <p:cNvPr id="29711" name="Rectangle 15"/>
          <p:cNvSpPr>
            <a:spLocks noChangeArrowheads="1"/>
          </p:cNvSpPr>
          <p:nvPr/>
        </p:nvSpPr>
        <p:spPr bwMode="auto">
          <a:xfrm>
            <a:off x="4067175" y="6308725"/>
            <a:ext cx="4859338" cy="433388"/>
          </a:xfrm>
          <a:prstGeom prst="rect">
            <a:avLst/>
          </a:prstGeom>
          <a:gradFill rotWithShape="1">
            <a:gsLst>
              <a:gs pos="0">
                <a:srgbClr val="FBEAC7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lin ang="5400000" scaled="0"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3.«Считываем» нужную информацию</a:t>
            </a:r>
          </a:p>
        </p:txBody>
      </p:sp>
      <p:sp>
        <p:nvSpPr>
          <p:cNvPr id="29712" name="AutoShape 16"/>
          <p:cNvSpPr>
            <a:spLocks noChangeArrowheads="1"/>
          </p:cNvSpPr>
          <p:nvPr/>
        </p:nvSpPr>
        <p:spPr bwMode="auto">
          <a:xfrm>
            <a:off x="144463" y="5138738"/>
            <a:ext cx="2051050" cy="1458912"/>
          </a:xfrm>
          <a:prstGeom prst="irregularSeal1">
            <a:avLst/>
          </a:prstGeom>
          <a:gradFill flip="none" rotWithShape="1">
            <a:gsLst>
              <a:gs pos="55000">
                <a:srgbClr val="FFC46D"/>
              </a:gs>
              <a:gs pos="17999">
                <a:srgbClr val="FEE7F2"/>
              </a:gs>
              <a:gs pos="36000">
                <a:srgbClr val="FAC77D"/>
              </a:gs>
              <a:gs pos="61000">
                <a:srgbClr val="FBA97D"/>
              </a:gs>
              <a:gs pos="82001">
                <a:srgbClr val="FBD49C"/>
              </a:gs>
              <a:gs pos="100000">
                <a:srgbClr val="FEE7F2"/>
              </a:gs>
            </a:gsLst>
            <a:path path="circle">
              <a:fillToRect l="50000" t="50000" r="50000" b="50000"/>
            </a:path>
            <a:tileRect/>
          </a:gradFill>
          <a:ln w="28575">
            <a:solidFill>
              <a:srgbClr val="C00000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</a:rPr>
              <a:t>Схема</a:t>
            </a:r>
          </a:p>
          <a:p>
            <a:pPr algn="ctr">
              <a:defRPr/>
            </a:pPr>
            <a:r>
              <a:rPr lang="ru-RU" b="1" dirty="0">
                <a:solidFill>
                  <a:srgbClr val="C00000"/>
                </a:solidFill>
              </a:rPr>
              <a:t> решения:</a:t>
            </a:r>
          </a:p>
        </p:txBody>
      </p:sp>
      <p:sp>
        <p:nvSpPr>
          <p:cNvPr id="29713" name="Line 17"/>
          <p:cNvSpPr>
            <a:spLocks noChangeShapeType="1"/>
          </p:cNvSpPr>
          <p:nvPr/>
        </p:nvSpPr>
        <p:spPr bwMode="auto">
          <a:xfrm>
            <a:off x="4500563" y="3429000"/>
            <a:ext cx="0" cy="21590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4" name="Line 18"/>
          <p:cNvSpPr>
            <a:spLocks noChangeShapeType="1"/>
          </p:cNvSpPr>
          <p:nvPr/>
        </p:nvSpPr>
        <p:spPr bwMode="auto">
          <a:xfrm>
            <a:off x="6443663" y="3429000"/>
            <a:ext cx="215900" cy="287338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5" name="Line 19"/>
          <p:cNvSpPr>
            <a:spLocks noChangeShapeType="1"/>
          </p:cNvSpPr>
          <p:nvPr/>
        </p:nvSpPr>
        <p:spPr bwMode="auto">
          <a:xfrm flipH="1">
            <a:off x="2916238" y="1557338"/>
            <a:ext cx="792162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  <p:sp>
        <p:nvSpPr>
          <p:cNvPr id="29716" name="Line 20"/>
          <p:cNvSpPr>
            <a:spLocks noChangeShapeType="1"/>
          </p:cNvSpPr>
          <p:nvPr/>
        </p:nvSpPr>
        <p:spPr bwMode="auto">
          <a:xfrm>
            <a:off x="5938838" y="1557338"/>
            <a:ext cx="720725" cy="0"/>
          </a:xfrm>
          <a:prstGeom prst="line">
            <a:avLst/>
          </a:prstGeom>
          <a:noFill/>
          <a:ln w="28575">
            <a:solidFill>
              <a:srgbClr val="C0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0" dur="500"/>
                                        <p:tgtEl>
                                          <p:spTgt spid="29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" dur="500"/>
                                        <p:tgtEl>
                                          <p:spTgt spid="297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" dur="500"/>
                                        <p:tgtEl>
                                          <p:spTgt spid="2970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9" dur="500"/>
                                        <p:tgtEl>
                                          <p:spTgt spid="297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500"/>
                            </p:stCondLst>
                            <p:childTnLst>
                              <p:par>
                                <p:cTn id="21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2970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2000"/>
                            </p:stCondLst>
                            <p:childTnLst>
                              <p:par>
                                <p:cTn id="25" presetID="22" presetClass="entr" presetSubtype="1" fill="hold" grpId="0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297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3000"/>
                            </p:stCondLst>
                            <p:childTnLst>
                              <p:par>
                                <p:cTn id="2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6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296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3500"/>
                            </p:stCondLst>
                            <p:childTnLst>
                              <p:par>
                                <p:cTn id="3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297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40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29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4500"/>
                            </p:stCondLst>
                            <p:childTnLst>
                              <p:par>
                                <p:cTn id="41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3" dur="500"/>
                                        <p:tgtEl>
                                          <p:spTgt spid="29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0"/>
                            </p:stCondLst>
                            <p:childTnLst>
                              <p:par>
                                <p:cTn id="45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29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55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500"/>
                                        <p:tgtEl>
                                          <p:spTgt spid="297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6000"/>
                            </p:stCondLst>
                            <p:childTnLst>
                              <p:par>
                                <p:cTn id="53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5" fill="hold">
                            <p:stCondLst>
                              <p:cond delay="6500"/>
                            </p:stCondLst>
                            <p:childTnLst>
                              <p:par>
                                <p:cTn id="56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29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8500"/>
                            </p:stCondLst>
                            <p:childTnLst>
                              <p:par>
                                <p:cTn id="60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1000"/>
                                        <p:tgtEl>
                                          <p:spTgt spid="297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9500"/>
                            </p:stCondLst>
                            <p:childTnLst>
                              <p:par>
                                <p:cTn id="64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7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6" dur="1000"/>
                                        <p:tgtEl>
                                          <p:spTgt spid="297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9698" grpId="0" animBg="1"/>
      <p:bldP spid="29702" grpId="0"/>
      <p:bldP spid="29703" grpId="0"/>
      <p:bldP spid="29705" grpId="0" animBg="1"/>
      <p:bldP spid="29707" grpId="0" animBg="1"/>
      <p:bldP spid="29708" grpId="0" animBg="1"/>
      <p:bldP spid="29709" grpId="0" animBg="1"/>
      <p:bldP spid="29710" grpId="0" animBg="1"/>
      <p:bldP spid="29711" grpId="0" animBg="1"/>
      <p:bldP spid="29713" grpId="0" animBg="1"/>
      <p:bldP spid="29714" grpId="0" animBg="1"/>
      <p:bldP spid="29715" grpId="0" animBg="1"/>
      <p:bldP spid="29716" grpId="0" animBg="1"/>
    </p:bld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40" name="Line 10"/>
          <p:cNvSpPr>
            <a:spLocks noChangeShapeType="1"/>
          </p:cNvSpPr>
          <p:nvPr/>
        </p:nvSpPr>
        <p:spPr bwMode="auto">
          <a:xfrm>
            <a:off x="7235825" y="4724400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1" name="Line 11"/>
          <p:cNvSpPr>
            <a:spLocks noChangeShapeType="1"/>
          </p:cNvSpPr>
          <p:nvPr/>
        </p:nvSpPr>
        <p:spPr bwMode="auto">
          <a:xfrm>
            <a:off x="7235825" y="4437063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2" name="Line 12"/>
          <p:cNvSpPr>
            <a:spLocks noChangeShapeType="1"/>
          </p:cNvSpPr>
          <p:nvPr/>
        </p:nvSpPr>
        <p:spPr bwMode="auto">
          <a:xfrm>
            <a:off x="7235825" y="4149725"/>
            <a:ext cx="14287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3" name="Line 9"/>
          <p:cNvSpPr>
            <a:spLocks noChangeShapeType="1"/>
          </p:cNvSpPr>
          <p:nvPr/>
        </p:nvSpPr>
        <p:spPr bwMode="auto">
          <a:xfrm>
            <a:off x="8101013" y="50133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4" name="Line 7"/>
          <p:cNvSpPr>
            <a:spLocks noChangeShapeType="1"/>
          </p:cNvSpPr>
          <p:nvPr/>
        </p:nvSpPr>
        <p:spPr bwMode="auto">
          <a:xfrm>
            <a:off x="6948488" y="50133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5" name="Line 8"/>
          <p:cNvSpPr>
            <a:spLocks noChangeShapeType="1"/>
          </p:cNvSpPr>
          <p:nvPr/>
        </p:nvSpPr>
        <p:spPr bwMode="auto">
          <a:xfrm>
            <a:off x="7667625" y="5013325"/>
            <a:ext cx="0" cy="1444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2"/>
          <p:cNvGrpSpPr>
            <a:grpSpLocks/>
          </p:cNvGrpSpPr>
          <p:nvPr/>
        </p:nvGrpSpPr>
        <p:grpSpPr bwMode="auto">
          <a:xfrm>
            <a:off x="5592763" y="2058988"/>
            <a:ext cx="3397250" cy="3600450"/>
            <a:chOff x="3523" y="1570"/>
            <a:chExt cx="2140" cy="2268"/>
          </a:xfrm>
        </p:grpSpPr>
        <p:sp>
          <p:nvSpPr>
            <p:cNvPr id="18484" name="Freeform 3" descr="Светлый диагональный 2"/>
            <p:cNvSpPr>
              <a:spLocks/>
            </p:cNvSpPr>
            <p:nvPr/>
          </p:nvSpPr>
          <p:spPr bwMode="auto">
            <a:xfrm>
              <a:off x="4793" y="1570"/>
              <a:ext cx="870" cy="2268"/>
            </a:xfrm>
            <a:custGeom>
              <a:avLst/>
              <a:gdLst>
                <a:gd name="T0" fmla="*/ 507 w 870"/>
                <a:gd name="T1" fmla="*/ 0 h 2268"/>
                <a:gd name="T2" fmla="*/ 870 w 870"/>
                <a:gd name="T3" fmla="*/ 0 h 2268"/>
                <a:gd name="T4" fmla="*/ 870 w 870"/>
                <a:gd name="T5" fmla="*/ 2268 h 2268"/>
                <a:gd name="T6" fmla="*/ 779 w 870"/>
                <a:gd name="T7" fmla="*/ 2268 h 2268"/>
                <a:gd name="T8" fmla="*/ 121 w 870"/>
                <a:gd name="T9" fmla="*/ 1736 h 2268"/>
                <a:gd name="T10" fmla="*/ 55 w 870"/>
                <a:gd name="T11" fmla="*/ 1622 h 2268"/>
                <a:gd name="T12" fmla="*/ 157 w 870"/>
                <a:gd name="T13" fmla="*/ 1352 h 2268"/>
                <a:gd name="T14" fmla="*/ 269 w 870"/>
                <a:gd name="T15" fmla="*/ 962 h 2268"/>
                <a:gd name="T16" fmla="*/ 507 w 870"/>
                <a:gd name="T17" fmla="*/ 0 h 2268"/>
                <a:gd name="T18" fmla="*/ 0 60000 65536"/>
                <a:gd name="T19" fmla="*/ 0 60000 65536"/>
                <a:gd name="T20" fmla="*/ 0 60000 65536"/>
                <a:gd name="T21" fmla="*/ 0 60000 65536"/>
                <a:gd name="T22" fmla="*/ 0 60000 65536"/>
                <a:gd name="T23" fmla="*/ 0 60000 65536"/>
                <a:gd name="T24" fmla="*/ 0 60000 65536"/>
                <a:gd name="T25" fmla="*/ 0 60000 65536"/>
                <a:gd name="T26" fmla="*/ 0 60000 65536"/>
                <a:gd name="T27" fmla="*/ 0 w 870"/>
                <a:gd name="T28" fmla="*/ 0 h 2268"/>
                <a:gd name="T29" fmla="*/ 870 w 870"/>
                <a:gd name="T30" fmla="*/ 2268 h 2268"/>
              </a:gdLst>
              <a:ahLst/>
              <a:cxnLst>
                <a:cxn ang="T18">
                  <a:pos x="T0" y="T1"/>
                </a:cxn>
                <a:cxn ang="T19">
                  <a:pos x="T2" y="T3"/>
                </a:cxn>
                <a:cxn ang="T20">
                  <a:pos x="T4" y="T5"/>
                </a:cxn>
                <a:cxn ang="T21">
                  <a:pos x="T6" y="T7"/>
                </a:cxn>
                <a:cxn ang="T22">
                  <a:pos x="T8" y="T9"/>
                </a:cxn>
                <a:cxn ang="T23">
                  <a:pos x="T10" y="T11"/>
                </a:cxn>
                <a:cxn ang="T24">
                  <a:pos x="T12" y="T13"/>
                </a:cxn>
                <a:cxn ang="T25">
                  <a:pos x="T14" y="T15"/>
                </a:cxn>
                <a:cxn ang="T26">
                  <a:pos x="T16" y="T17"/>
                </a:cxn>
              </a:cxnLst>
              <a:rect l="T27" t="T28" r="T29" b="T30"/>
              <a:pathLst>
                <a:path w="870" h="2268">
                  <a:moveTo>
                    <a:pt x="507" y="0"/>
                  </a:moveTo>
                  <a:lnTo>
                    <a:pt x="870" y="0"/>
                  </a:lnTo>
                  <a:lnTo>
                    <a:pt x="870" y="2268"/>
                  </a:lnTo>
                  <a:lnTo>
                    <a:pt x="779" y="2268"/>
                  </a:lnTo>
                  <a:lnTo>
                    <a:pt x="121" y="1736"/>
                  </a:lnTo>
                  <a:cubicBezTo>
                    <a:pt x="0" y="1628"/>
                    <a:pt x="49" y="1686"/>
                    <a:pt x="55" y="1622"/>
                  </a:cubicBezTo>
                  <a:cubicBezTo>
                    <a:pt x="61" y="1558"/>
                    <a:pt x="121" y="1462"/>
                    <a:pt x="157" y="1352"/>
                  </a:cubicBezTo>
                  <a:cubicBezTo>
                    <a:pt x="193" y="1242"/>
                    <a:pt x="211" y="1187"/>
                    <a:pt x="269" y="962"/>
                  </a:cubicBezTo>
                  <a:cubicBezTo>
                    <a:pt x="327" y="737"/>
                    <a:pt x="458" y="200"/>
                    <a:pt x="507" y="0"/>
                  </a:cubicBezTo>
                  <a:close/>
                </a:path>
              </a:pathLst>
            </a:custGeom>
            <a:pattFill prst="ltUpDiag">
              <a:fgClr>
                <a:srgbClr val="FF6600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5" name="Freeform 4" descr="Светлый диагональный 2"/>
            <p:cNvSpPr>
              <a:spLocks/>
            </p:cNvSpPr>
            <p:nvPr/>
          </p:nvSpPr>
          <p:spPr bwMode="auto">
            <a:xfrm>
              <a:off x="4155" y="2732"/>
              <a:ext cx="699" cy="749"/>
            </a:xfrm>
            <a:custGeom>
              <a:avLst/>
              <a:gdLst>
                <a:gd name="T0" fmla="*/ 53 w 699"/>
                <a:gd name="T1" fmla="*/ 0 h 749"/>
                <a:gd name="T2" fmla="*/ 285 w 699"/>
                <a:gd name="T3" fmla="*/ 592 h 749"/>
                <a:gd name="T4" fmla="*/ 449 w 699"/>
                <a:gd name="T5" fmla="*/ 736 h 749"/>
                <a:gd name="T6" fmla="*/ 541 w 699"/>
                <a:gd name="T7" fmla="*/ 672 h 749"/>
                <a:gd name="T8" fmla="*/ 641 w 699"/>
                <a:gd name="T9" fmla="*/ 504 h 749"/>
                <a:gd name="T10" fmla="*/ 601 w 699"/>
                <a:gd name="T11" fmla="*/ 452 h 749"/>
                <a:gd name="T12" fmla="*/ 53 w 699"/>
                <a:gd name="T13" fmla="*/ 0 h 749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99"/>
                <a:gd name="T22" fmla="*/ 0 h 749"/>
                <a:gd name="T23" fmla="*/ 699 w 699"/>
                <a:gd name="T24" fmla="*/ 749 h 749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99" h="749">
                  <a:moveTo>
                    <a:pt x="53" y="0"/>
                  </a:moveTo>
                  <a:cubicBezTo>
                    <a:pt x="0" y="23"/>
                    <a:pt x="219" y="469"/>
                    <a:pt x="285" y="592"/>
                  </a:cubicBezTo>
                  <a:cubicBezTo>
                    <a:pt x="351" y="715"/>
                    <a:pt x="406" y="723"/>
                    <a:pt x="449" y="736"/>
                  </a:cubicBezTo>
                  <a:cubicBezTo>
                    <a:pt x="492" y="749"/>
                    <a:pt x="509" y="711"/>
                    <a:pt x="541" y="672"/>
                  </a:cubicBezTo>
                  <a:cubicBezTo>
                    <a:pt x="573" y="633"/>
                    <a:pt x="631" y="541"/>
                    <a:pt x="641" y="504"/>
                  </a:cubicBezTo>
                  <a:cubicBezTo>
                    <a:pt x="651" y="467"/>
                    <a:pt x="699" y="536"/>
                    <a:pt x="601" y="452"/>
                  </a:cubicBezTo>
                  <a:lnTo>
                    <a:pt x="53" y="0"/>
                  </a:lnTo>
                  <a:close/>
                </a:path>
              </a:pathLst>
            </a:custGeom>
            <a:pattFill prst="ltUpDiag">
              <a:fgClr>
                <a:srgbClr val="FF6600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86" name="Freeform 5" descr="Светлый диагональный 2"/>
            <p:cNvSpPr>
              <a:spLocks/>
            </p:cNvSpPr>
            <p:nvPr/>
          </p:nvSpPr>
          <p:spPr bwMode="auto">
            <a:xfrm>
              <a:off x="3523" y="1616"/>
              <a:ext cx="641" cy="1076"/>
            </a:xfrm>
            <a:custGeom>
              <a:avLst/>
              <a:gdLst>
                <a:gd name="T0" fmla="*/ 9 w 641"/>
                <a:gd name="T1" fmla="*/ 8 h 1076"/>
                <a:gd name="T2" fmla="*/ 13 w 641"/>
                <a:gd name="T3" fmla="*/ 376 h 1076"/>
                <a:gd name="T4" fmla="*/ 25 w 641"/>
                <a:gd name="T5" fmla="*/ 560 h 1076"/>
                <a:gd name="T6" fmla="*/ 105 w 641"/>
                <a:gd name="T7" fmla="*/ 648 h 1076"/>
                <a:gd name="T8" fmla="*/ 641 w 641"/>
                <a:gd name="T9" fmla="*/ 1076 h 1076"/>
                <a:gd name="T10" fmla="*/ 355 w 641"/>
                <a:gd name="T11" fmla="*/ 0 h 1076"/>
                <a:gd name="T12" fmla="*/ 9 w 641"/>
                <a:gd name="T13" fmla="*/ 8 h 1076"/>
                <a:gd name="T14" fmla="*/ 0 60000 65536"/>
                <a:gd name="T15" fmla="*/ 0 60000 65536"/>
                <a:gd name="T16" fmla="*/ 0 60000 65536"/>
                <a:gd name="T17" fmla="*/ 0 60000 65536"/>
                <a:gd name="T18" fmla="*/ 0 60000 65536"/>
                <a:gd name="T19" fmla="*/ 0 60000 65536"/>
                <a:gd name="T20" fmla="*/ 0 60000 65536"/>
                <a:gd name="T21" fmla="*/ 0 w 641"/>
                <a:gd name="T22" fmla="*/ 0 h 1076"/>
                <a:gd name="T23" fmla="*/ 641 w 641"/>
                <a:gd name="T24" fmla="*/ 1076 h 1076"/>
              </a:gdLst>
              <a:ahLst/>
              <a:cxnLst>
                <a:cxn ang="T14">
                  <a:pos x="T0" y="T1"/>
                </a:cxn>
                <a:cxn ang="T15">
                  <a:pos x="T2" y="T3"/>
                </a:cxn>
                <a:cxn ang="T16">
                  <a:pos x="T4" y="T5"/>
                </a:cxn>
                <a:cxn ang="T17">
                  <a:pos x="T6" y="T7"/>
                </a:cxn>
                <a:cxn ang="T18">
                  <a:pos x="T8" y="T9"/>
                </a:cxn>
                <a:cxn ang="T19">
                  <a:pos x="T10" y="T11"/>
                </a:cxn>
                <a:cxn ang="T20">
                  <a:pos x="T12" y="T13"/>
                </a:cxn>
              </a:cxnLst>
              <a:rect l="T21" t="T22" r="T23" b="T24"/>
              <a:pathLst>
                <a:path w="641" h="1076">
                  <a:moveTo>
                    <a:pt x="9" y="8"/>
                  </a:moveTo>
                  <a:lnTo>
                    <a:pt x="13" y="376"/>
                  </a:lnTo>
                  <a:cubicBezTo>
                    <a:pt x="16" y="468"/>
                    <a:pt x="10" y="515"/>
                    <a:pt x="25" y="560"/>
                  </a:cubicBezTo>
                  <a:cubicBezTo>
                    <a:pt x="42" y="604"/>
                    <a:pt x="0" y="561"/>
                    <a:pt x="105" y="648"/>
                  </a:cubicBezTo>
                  <a:lnTo>
                    <a:pt x="641" y="1076"/>
                  </a:lnTo>
                  <a:lnTo>
                    <a:pt x="355" y="0"/>
                  </a:lnTo>
                  <a:lnTo>
                    <a:pt x="9" y="8"/>
                  </a:lnTo>
                  <a:close/>
                </a:path>
              </a:pathLst>
            </a:custGeom>
            <a:pattFill prst="ltUpDiag">
              <a:fgClr>
                <a:srgbClr val="FF6600"/>
              </a:fgClr>
              <a:bgClr>
                <a:srgbClr val="FFFFFF"/>
              </a:bgClr>
            </a:patt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774" name="Freeform 6" descr="Светлый диагональный 1"/>
          <p:cNvSpPr>
            <a:spLocks/>
          </p:cNvSpPr>
          <p:nvPr/>
        </p:nvSpPr>
        <p:spPr bwMode="auto">
          <a:xfrm>
            <a:off x="6948488" y="2058988"/>
            <a:ext cx="722312" cy="3913187"/>
          </a:xfrm>
          <a:custGeom>
            <a:avLst/>
            <a:gdLst>
              <a:gd name="T0" fmla="*/ 11112 w 455"/>
              <a:gd name="T1" fmla="*/ 3883025 h 2465"/>
              <a:gd name="T2" fmla="*/ 366712 w 455"/>
              <a:gd name="T3" fmla="*/ 3883025 h 2465"/>
              <a:gd name="T4" fmla="*/ 722312 w 455"/>
              <a:gd name="T5" fmla="*/ 3883025 h 2465"/>
              <a:gd name="T6" fmla="*/ 719137 w 455"/>
              <a:gd name="T7" fmla="*/ 0 h 2465"/>
              <a:gd name="T8" fmla="*/ 0 w 455"/>
              <a:gd name="T9" fmla="*/ 0 h 2465"/>
              <a:gd name="T10" fmla="*/ 11112 w 455"/>
              <a:gd name="T11" fmla="*/ 3883025 h 2465"/>
              <a:gd name="T12" fmla="*/ 0 60000 65536"/>
              <a:gd name="T13" fmla="*/ 0 60000 65536"/>
              <a:gd name="T14" fmla="*/ 0 60000 65536"/>
              <a:gd name="T15" fmla="*/ 0 60000 65536"/>
              <a:gd name="T16" fmla="*/ 0 60000 65536"/>
              <a:gd name="T17" fmla="*/ 0 60000 65536"/>
              <a:gd name="T18" fmla="*/ 0 w 455"/>
              <a:gd name="T19" fmla="*/ 0 h 2465"/>
              <a:gd name="T20" fmla="*/ 455 w 455"/>
              <a:gd name="T21" fmla="*/ 2465 h 2465"/>
            </a:gdLst>
            <a:ahLst/>
            <a:cxnLst>
              <a:cxn ang="T12">
                <a:pos x="T0" y="T1"/>
              </a:cxn>
              <a:cxn ang="T13">
                <a:pos x="T2" y="T3"/>
              </a:cxn>
              <a:cxn ang="T14">
                <a:pos x="T4" y="T5"/>
              </a:cxn>
              <a:cxn ang="T15">
                <a:pos x="T6" y="T7"/>
              </a:cxn>
              <a:cxn ang="T16">
                <a:pos x="T8" y="T9"/>
              </a:cxn>
              <a:cxn ang="T17">
                <a:pos x="T10" y="T11"/>
              </a:cxn>
            </a:cxnLst>
            <a:rect l="T18" t="T19" r="T20" b="T21"/>
            <a:pathLst>
              <a:path w="455" h="2465">
                <a:moveTo>
                  <a:pt x="7" y="2446"/>
                </a:moveTo>
                <a:cubicBezTo>
                  <a:pt x="63" y="2465"/>
                  <a:pt x="143" y="2446"/>
                  <a:pt x="231" y="2446"/>
                </a:cubicBezTo>
                <a:lnTo>
                  <a:pt x="455" y="2446"/>
                </a:lnTo>
                <a:lnTo>
                  <a:pt x="453" y="0"/>
                </a:lnTo>
                <a:lnTo>
                  <a:pt x="0" y="0"/>
                </a:lnTo>
                <a:lnTo>
                  <a:pt x="7" y="2446"/>
                </a:lnTo>
                <a:close/>
              </a:path>
            </a:pathLst>
          </a:custGeom>
          <a:pattFill prst="ltDnDiag">
            <a:fgClr>
              <a:srgbClr val="CC00FF">
                <a:alpha val="52156"/>
              </a:srgbClr>
            </a:fgClr>
            <a:bgClr>
              <a:srgbClr val="FFFFFF">
                <a:alpha val="52156"/>
              </a:srgbClr>
            </a:bgClr>
          </a:patt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8448" name="Rectangle 7"/>
          <p:cNvSpPr>
            <a:spLocks noChangeArrowheads="1"/>
          </p:cNvSpPr>
          <p:nvPr/>
        </p:nvSpPr>
        <p:spPr bwMode="auto">
          <a:xfrm>
            <a:off x="0" y="333375"/>
            <a:ext cx="9324975" cy="830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r>
              <a:rPr lang="ru-RU" sz="2400" b="1">
                <a:solidFill>
                  <a:srgbClr val="C00000"/>
                </a:solidFill>
                <a:cs typeface="Times New Roman" pitchFamily="18" charset="0"/>
              </a:rPr>
              <a:t>Найти все значения параметра </a:t>
            </a:r>
            <a:r>
              <a:rPr lang="ru-RU" sz="2400" b="1" i="1">
                <a:solidFill>
                  <a:srgbClr val="C00000"/>
                </a:solidFill>
                <a:cs typeface="Times New Roman" pitchFamily="18" charset="0"/>
              </a:rPr>
              <a:t>р</a:t>
            </a:r>
            <a:r>
              <a:rPr lang="ru-RU" sz="2400" b="1">
                <a:solidFill>
                  <a:srgbClr val="C00000"/>
                </a:solidFill>
                <a:cs typeface="Times New Roman" pitchFamily="18" charset="0"/>
              </a:rPr>
              <a:t>, при каждом из которых</a:t>
            </a:r>
            <a:endParaRPr lang="ru-RU" sz="2400" b="1">
              <a:solidFill>
                <a:srgbClr val="C00000"/>
              </a:solidFill>
            </a:endParaRPr>
          </a:p>
          <a:p>
            <a:r>
              <a:rPr lang="ru-RU" sz="2400" b="1">
                <a:solidFill>
                  <a:srgbClr val="C00000"/>
                </a:solidFill>
                <a:cs typeface="Times New Roman" pitchFamily="18" charset="0"/>
              </a:rPr>
              <a:t>множество решений неравенства </a:t>
            </a:r>
            <a:endParaRPr lang="ru-RU" sz="2400" b="1">
              <a:solidFill>
                <a:srgbClr val="C00000"/>
              </a:solidFill>
            </a:endParaRPr>
          </a:p>
        </p:txBody>
      </p:sp>
      <p:graphicFrame>
        <p:nvGraphicFramePr>
          <p:cNvPr id="18434" name="Object 8"/>
          <p:cNvGraphicFramePr>
            <a:graphicFrameLocks noChangeAspect="1"/>
          </p:cNvGraphicFramePr>
          <p:nvPr/>
        </p:nvGraphicFramePr>
        <p:xfrm>
          <a:off x="5286375" y="714375"/>
          <a:ext cx="2520950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0" name="Equation" r:id="rId3" imgW="1422360" imgH="279360" progId="">
                  <p:embed/>
                </p:oleObj>
              </mc:Choice>
              <mc:Fallback>
                <p:oleObj name="Equation" r:id="rId3" imgW="1422360" imgH="27936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286375" y="714375"/>
                        <a:ext cx="2520950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49" name="Rectangle 9"/>
          <p:cNvSpPr>
            <a:spLocks noChangeArrowheads="1"/>
          </p:cNvSpPr>
          <p:nvPr/>
        </p:nvSpPr>
        <p:spPr bwMode="auto">
          <a:xfrm>
            <a:off x="142875" y="1100138"/>
            <a:ext cx="7138988" cy="4619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just"/>
            <a:r>
              <a:rPr lang="ru-RU" sz="2400" b="1">
                <a:solidFill>
                  <a:srgbClr val="C00000"/>
                </a:solidFill>
                <a:cs typeface="Times New Roman" pitchFamily="18" charset="0"/>
              </a:rPr>
              <a:t>не содержит ни одного решения неравенства</a:t>
            </a:r>
            <a:r>
              <a:rPr lang="ru-RU" sz="1200">
                <a:solidFill>
                  <a:srgbClr val="C00000"/>
                </a:solidFill>
                <a:cs typeface="Times New Roman" pitchFamily="18" charset="0"/>
              </a:rPr>
              <a:t> </a:t>
            </a:r>
            <a:endParaRPr lang="ru-RU">
              <a:solidFill>
                <a:srgbClr val="C00000"/>
              </a:solidFill>
            </a:endParaRPr>
          </a:p>
        </p:txBody>
      </p:sp>
      <p:graphicFrame>
        <p:nvGraphicFramePr>
          <p:cNvPr id="18435" name="Object 10"/>
          <p:cNvGraphicFramePr>
            <a:graphicFrameLocks noChangeAspect="1"/>
          </p:cNvGraphicFramePr>
          <p:nvPr/>
        </p:nvGraphicFramePr>
        <p:xfrm>
          <a:off x="7451725" y="1125538"/>
          <a:ext cx="719138" cy="3683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1" name="Equation" r:id="rId5" imgW="393480" imgH="203040" progId="">
                  <p:embed/>
                </p:oleObj>
              </mc:Choice>
              <mc:Fallback>
                <p:oleObj name="Equation" r:id="rId5" imgW="393480" imgH="203040" progId="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451725" y="1125538"/>
                        <a:ext cx="719138" cy="3683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8450" name="Rectangle 11"/>
          <p:cNvSpPr>
            <a:spLocks noChangeArrowheads="1"/>
          </p:cNvSpPr>
          <p:nvPr/>
        </p:nvSpPr>
        <p:spPr bwMode="auto">
          <a:xfrm>
            <a:off x="1479550" y="3805238"/>
            <a:ext cx="227013" cy="2746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ru-RU" sz="1200">
                <a:cs typeface="Times New Roman" pitchFamily="18" charset="0"/>
              </a:rPr>
              <a:t>.</a:t>
            </a:r>
            <a:endParaRPr lang="ru-RU"/>
          </a:p>
        </p:txBody>
      </p:sp>
      <p:sp>
        <p:nvSpPr>
          <p:cNvPr id="32780" name="Text Box 12"/>
          <p:cNvSpPr txBox="1">
            <a:spLocks noChangeArrowheads="1"/>
          </p:cNvSpPr>
          <p:nvPr/>
        </p:nvSpPr>
        <p:spPr bwMode="auto">
          <a:xfrm>
            <a:off x="287338" y="1916113"/>
            <a:ext cx="5364162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 i="1"/>
              <a:t>Применим обобщенный метод областей. </a:t>
            </a:r>
            <a:endParaRPr lang="ru-RU" sz="2000"/>
          </a:p>
        </p:txBody>
      </p:sp>
      <p:sp>
        <p:nvSpPr>
          <p:cNvPr id="18452" name="Rectangle 13"/>
          <p:cNvSpPr>
            <a:spLocks noChangeArrowheads="1"/>
          </p:cNvSpPr>
          <p:nvPr/>
        </p:nvSpPr>
        <p:spPr bwMode="auto">
          <a:xfrm>
            <a:off x="0" y="331470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32782" name="Object 14"/>
          <p:cNvGraphicFramePr>
            <a:graphicFrameLocks noChangeAspect="1"/>
          </p:cNvGraphicFramePr>
          <p:nvPr/>
        </p:nvGraphicFramePr>
        <p:xfrm>
          <a:off x="2411413" y="2636838"/>
          <a:ext cx="2376487" cy="404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2" name="Equation" r:id="rId7" imgW="1206500" imgH="228600" progId="">
                  <p:embed/>
                </p:oleObj>
              </mc:Choice>
              <mc:Fallback>
                <p:oleObj name="Equation" r:id="rId7" imgW="1206500" imgH="228600" progId="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11413" y="2636838"/>
                        <a:ext cx="2376487" cy="4048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3" name="Rectangle 15"/>
          <p:cNvSpPr>
            <a:spLocks noChangeArrowheads="1"/>
          </p:cNvSpPr>
          <p:nvPr/>
        </p:nvSpPr>
        <p:spPr bwMode="auto">
          <a:xfrm>
            <a:off x="395288" y="3087688"/>
            <a:ext cx="5257800" cy="701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/>
              <a:t>Определим знаки в полученных областях, </a:t>
            </a:r>
          </a:p>
          <a:p>
            <a:r>
              <a:rPr lang="ru-RU" sz="2000"/>
              <a:t>и получим решение  данного неравенства</a:t>
            </a:r>
            <a:r>
              <a:rPr lang="ru-RU"/>
              <a:t>.</a:t>
            </a:r>
          </a:p>
        </p:txBody>
      </p:sp>
      <p:grpSp>
        <p:nvGrpSpPr>
          <p:cNvPr id="3" name="Group 16"/>
          <p:cNvGrpSpPr>
            <a:grpSpLocks/>
          </p:cNvGrpSpPr>
          <p:nvPr/>
        </p:nvGrpSpPr>
        <p:grpSpPr bwMode="auto">
          <a:xfrm>
            <a:off x="323850" y="3879850"/>
            <a:ext cx="4967288" cy="701675"/>
            <a:chOff x="204" y="2024"/>
            <a:chExt cx="3129" cy="442"/>
          </a:xfrm>
        </p:grpSpPr>
        <p:sp>
          <p:nvSpPr>
            <p:cNvPr id="18483" name="Rectangle 17"/>
            <p:cNvSpPr>
              <a:spLocks noChangeArrowheads="1"/>
            </p:cNvSpPr>
            <p:nvPr/>
          </p:nvSpPr>
          <p:spPr bwMode="auto">
            <a:xfrm>
              <a:off x="204" y="2024"/>
              <a:ext cx="2908" cy="442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 anchor="ctr">
              <a:spAutoFit/>
            </a:bodyPr>
            <a:lstStyle/>
            <a:p>
              <a:r>
                <a:rPr lang="ru-RU" sz="2000"/>
                <a:t> Осталось из полученного множества</a:t>
              </a:r>
            </a:p>
            <a:p>
              <a:r>
                <a:rPr lang="ru-RU" sz="2000"/>
                <a:t> исключить решения неравенства </a:t>
              </a:r>
            </a:p>
          </p:txBody>
        </p:sp>
        <p:graphicFrame>
          <p:nvGraphicFramePr>
            <p:cNvPr id="18439" name="Object 18"/>
            <p:cNvGraphicFramePr>
              <a:graphicFrameLocks noChangeAspect="1"/>
            </p:cNvGraphicFramePr>
            <p:nvPr/>
          </p:nvGraphicFramePr>
          <p:xfrm>
            <a:off x="2880" y="2205"/>
            <a:ext cx="453" cy="2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8443" name="Equation" r:id="rId9" imgW="393529" imgH="203112" progId="">
                    <p:embed/>
                  </p:oleObj>
                </mc:Choice>
                <mc:Fallback>
                  <p:oleObj name="Equation" r:id="rId9" imgW="393529" imgH="203112" progId="">
                    <p:embed/>
                    <p:pic>
                      <p:nvPicPr>
                        <p:cNvPr id="0" name="Object 1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880" y="2205"/>
                          <a:ext cx="453" cy="2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32787" name="Rectangle 19"/>
          <p:cNvSpPr>
            <a:spLocks noChangeArrowheads="1"/>
          </p:cNvSpPr>
          <p:nvPr/>
        </p:nvSpPr>
        <p:spPr bwMode="auto">
          <a:xfrm>
            <a:off x="468313" y="4797425"/>
            <a:ext cx="4338637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/>
              <a:t>По рисунку легко считываем ответ</a:t>
            </a:r>
            <a:r>
              <a:rPr lang="ru-RU"/>
              <a:t> </a:t>
            </a:r>
          </a:p>
        </p:txBody>
      </p:sp>
      <p:graphicFrame>
        <p:nvGraphicFramePr>
          <p:cNvPr id="32788" name="Object 20"/>
          <p:cNvGraphicFramePr>
            <a:graphicFrameLocks noChangeAspect="1"/>
          </p:cNvGraphicFramePr>
          <p:nvPr/>
        </p:nvGraphicFramePr>
        <p:xfrm>
          <a:off x="611188" y="5229225"/>
          <a:ext cx="1584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4" name="Equation" r:id="rId11" imgW="761669" imgH="203112" progId="">
                  <p:embed/>
                </p:oleObj>
              </mc:Choice>
              <mc:Fallback>
                <p:oleObj name="Equation" r:id="rId11" imgW="761669" imgH="203112" progId="">
                  <p:embed/>
                  <p:pic>
                    <p:nvPicPr>
                      <p:cNvPr id="0" name="Object 2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11188" y="5229225"/>
                        <a:ext cx="15843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32789" name="Text Box 21"/>
          <p:cNvSpPr txBox="1">
            <a:spLocks noChangeArrowheads="1"/>
          </p:cNvSpPr>
          <p:nvPr/>
        </p:nvSpPr>
        <p:spPr bwMode="auto">
          <a:xfrm>
            <a:off x="611188" y="6092825"/>
            <a:ext cx="2735262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</a:rPr>
              <a:t>Ответ:</a:t>
            </a:r>
            <a:r>
              <a:rPr lang="ru-RU" sz="2400"/>
              <a:t> </a:t>
            </a:r>
          </a:p>
        </p:txBody>
      </p:sp>
      <p:graphicFrame>
        <p:nvGraphicFramePr>
          <p:cNvPr id="32790" name="Object 22"/>
          <p:cNvGraphicFramePr>
            <a:graphicFrameLocks noChangeAspect="1"/>
          </p:cNvGraphicFramePr>
          <p:nvPr/>
        </p:nvGraphicFramePr>
        <p:xfrm>
          <a:off x="1835150" y="6181725"/>
          <a:ext cx="1584325" cy="4159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8445" name="Equation" r:id="rId13" imgW="761669" imgH="203112" progId="">
                  <p:embed/>
                </p:oleObj>
              </mc:Choice>
              <mc:Fallback>
                <p:oleObj name="Equation" r:id="rId13" imgW="761669" imgH="203112" progId="">
                  <p:embed/>
                  <p:pic>
                    <p:nvPicPr>
                      <p:cNvPr id="0" name="Object 2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835150" y="6181725"/>
                        <a:ext cx="1584325" cy="4159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8457" name="Group 23"/>
          <p:cNvGrpSpPr>
            <a:grpSpLocks/>
          </p:cNvGrpSpPr>
          <p:nvPr/>
        </p:nvGrpSpPr>
        <p:grpSpPr bwMode="auto">
          <a:xfrm>
            <a:off x="5795963" y="1916113"/>
            <a:ext cx="3348037" cy="4032250"/>
            <a:chOff x="3651" y="1480"/>
            <a:chExt cx="2109" cy="2540"/>
          </a:xfrm>
        </p:grpSpPr>
        <p:grpSp>
          <p:nvGrpSpPr>
            <p:cNvPr id="18478" name="Group 24"/>
            <p:cNvGrpSpPr>
              <a:grpSpLocks/>
            </p:cNvGrpSpPr>
            <p:nvPr/>
          </p:nvGrpSpPr>
          <p:grpSpPr bwMode="auto">
            <a:xfrm>
              <a:off x="3651" y="1570"/>
              <a:ext cx="1996" cy="2450"/>
              <a:chOff x="3651" y="1570"/>
              <a:chExt cx="1996" cy="2450"/>
            </a:xfrm>
          </p:grpSpPr>
          <p:sp>
            <p:nvSpPr>
              <p:cNvPr id="18481" name="Line 25"/>
              <p:cNvSpPr>
                <a:spLocks noChangeShapeType="1"/>
              </p:cNvSpPr>
              <p:nvPr/>
            </p:nvSpPr>
            <p:spPr bwMode="auto">
              <a:xfrm>
                <a:off x="3651" y="3475"/>
                <a:ext cx="199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8482" name="Line 26"/>
              <p:cNvSpPr>
                <a:spLocks noChangeShapeType="1"/>
              </p:cNvSpPr>
              <p:nvPr/>
            </p:nvSpPr>
            <p:spPr bwMode="auto">
              <a:xfrm flipV="1">
                <a:off x="4604" y="1570"/>
                <a:ext cx="0" cy="245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8479" name="Text Box 27"/>
            <p:cNvSpPr txBox="1">
              <a:spLocks noChangeArrowheads="1"/>
            </p:cNvSpPr>
            <p:nvPr/>
          </p:nvSpPr>
          <p:spPr bwMode="auto">
            <a:xfrm>
              <a:off x="5443" y="3187"/>
              <a:ext cx="31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i="1">
                  <a:latin typeface="Times New Roman" pitchFamily="18" charset="0"/>
                </a:rPr>
                <a:t>х</a:t>
              </a:r>
            </a:p>
          </p:txBody>
        </p:sp>
        <p:sp>
          <p:nvSpPr>
            <p:cNvPr id="18480" name="Text Box 28"/>
            <p:cNvSpPr txBox="1">
              <a:spLocks noChangeArrowheads="1"/>
            </p:cNvSpPr>
            <p:nvPr/>
          </p:nvSpPr>
          <p:spPr bwMode="auto">
            <a:xfrm>
              <a:off x="4377" y="1480"/>
              <a:ext cx="27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 i="1">
                  <a:latin typeface="Times New Roman" pitchFamily="18" charset="0"/>
                </a:rPr>
                <a:t>р</a:t>
              </a:r>
            </a:p>
          </p:txBody>
        </p:sp>
      </p:grpSp>
      <p:sp>
        <p:nvSpPr>
          <p:cNvPr id="32797" name="Rectangle 29"/>
          <p:cNvSpPr>
            <a:spLocks noChangeArrowheads="1"/>
          </p:cNvSpPr>
          <p:nvPr/>
        </p:nvSpPr>
        <p:spPr bwMode="auto">
          <a:xfrm>
            <a:off x="323850" y="2276475"/>
            <a:ext cx="3514725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000"/>
              <a:t>Построим граничные линии</a:t>
            </a:r>
            <a:r>
              <a:rPr lang="ru-RU"/>
              <a:t> </a:t>
            </a:r>
          </a:p>
        </p:txBody>
      </p:sp>
      <p:sp>
        <p:nvSpPr>
          <p:cNvPr id="32798" name="Freeform 30"/>
          <p:cNvSpPr>
            <a:spLocks/>
          </p:cNvSpPr>
          <p:nvPr/>
        </p:nvSpPr>
        <p:spPr bwMode="auto">
          <a:xfrm>
            <a:off x="6156325" y="2058988"/>
            <a:ext cx="2232025" cy="3036887"/>
          </a:xfrm>
          <a:custGeom>
            <a:avLst/>
            <a:gdLst>
              <a:gd name="T0" fmla="*/ 0 w 1406"/>
              <a:gd name="T1" fmla="*/ 73025 h 1913"/>
              <a:gd name="T2" fmla="*/ 1152525 w 1406"/>
              <a:gd name="T3" fmla="*/ 3024187 h 1913"/>
              <a:gd name="T4" fmla="*/ 2232025 w 1406"/>
              <a:gd name="T5" fmla="*/ 0 h 1913"/>
              <a:gd name="T6" fmla="*/ 0 60000 65536"/>
              <a:gd name="T7" fmla="*/ 0 60000 65536"/>
              <a:gd name="T8" fmla="*/ 0 60000 65536"/>
              <a:gd name="T9" fmla="*/ 0 w 1406"/>
              <a:gd name="T10" fmla="*/ 0 h 1913"/>
              <a:gd name="T11" fmla="*/ 1406 w 1406"/>
              <a:gd name="T12" fmla="*/ 1913 h 1913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406" h="1913">
                <a:moveTo>
                  <a:pt x="0" y="46"/>
                </a:moveTo>
                <a:cubicBezTo>
                  <a:pt x="246" y="979"/>
                  <a:pt x="492" y="1913"/>
                  <a:pt x="726" y="1905"/>
                </a:cubicBezTo>
                <a:cubicBezTo>
                  <a:pt x="960" y="1897"/>
                  <a:pt x="1183" y="948"/>
                  <a:pt x="1406" y="0"/>
                </a:cubicBezTo>
              </a:path>
            </a:pathLst>
          </a:custGeom>
          <a:noFill/>
          <a:ln w="38100">
            <a:solidFill>
              <a:srgbClr val="FF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799" name="Line 31"/>
          <p:cNvSpPr>
            <a:spLocks noChangeShapeType="1"/>
          </p:cNvSpPr>
          <p:nvPr/>
        </p:nvSpPr>
        <p:spPr bwMode="auto">
          <a:xfrm>
            <a:off x="5651500" y="3067050"/>
            <a:ext cx="3168650" cy="2592388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32"/>
          <p:cNvGrpSpPr>
            <a:grpSpLocks/>
          </p:cNvGrpSpPr>
          <p:nvPr/>
        </p:nvGrpSpPr>
        <p:grpSpPr bwMode="auto">
          <a:xfrm>
            <a:off x="6948488" y="2058988"/>
            <a:ext cx="719137" cy="3889375"/>
            <a:chOff x="4377" y="1570"/>
            <a:chExt cx="453" cy="2450"/>
          </a:xfrm>
        </p:grpSpPr>
        <p:sp>
          <p:nvSpPr>
            <p:cNvPr id="18476" name="Line 33"/>
            <p:cNvSpPr>
              <a:spLocks noChangeShapeType="1"/>
            </p:cNvSpPr>
            <p:nvPr/>
          </p:nvSpPr>
          <p:spPr bwMode="auto">
            <a:xfrm>
              <a:off x="4830" y="1570"/>
              <a:ext cx="0" cy="2450"/>
            </a:xfrm>
            <a:prstGeom prst="line">
              <a:avLst/>
            </a:prstGeom>
            <a:noFill/>
            <a:ln w="38100">
              <a:solidFill>
                <a:srgbClr val="CC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8477" name="Line 34"/>
            <p:cNvSpPr>
              <a:spLocks noChangeShapeType="1"/>
            </p:cNvSpPr>
            <p:nvPr/>
          </p:nvSpPr>
          <p:spPr bwMode="auto">
            <a:xfrm>
              <a:off x="4377" y="1570"/>
              <a:ext cx="0" cy="2450"/>
            </a:xfrm>
            <a:prstGeom prst="line">
              <a:avLst/>
            </a:prstGeom>
            <a:noFill/>
            <a:ln w="38100">
              <a:solidFill>
                <a:srgbClr val="CC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32803" name="Line 35"/>
          <p:cNvSpPr>
            <a:spLocks noChangeShapeType="1"/>
          </p:cNvSpPr>
          <p:nvPr/>
        </p:nvSpPr>
        <p:spPr bwMode="auto">
          <a:xfrm>
            <a:off x="5724525" y="4148138"/>
            <a:ext cx="32400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804" name="Freeform 36"/>
          <p:cNvSpPr>
            <a:spLocks/>
          </p:cNvSpPr>
          <p:nvPr/>
        </p:nvSpPr>
        <p:spPr bwMode="auto">
          <a:xfrm>
            <a:off x="6959600" y="4154488"/>
            <a:ext cx="736600" cy="946150"/>
          </a:xfrm>
          <a:custGeom>
            <a:avLst/>
            <a:gdLst>
              <a:gd name="T0" fmla="*/ 7938 w 464"/>
              <a:gd name="T1" fmla="*/ 3175 h 596"/>
              <a:gd name="T2" fmla="*/ 0 w 464"/>
              <a:gd name="T3" fmla="*/ 530225 h 596"/>
              <a:gd name="T4" fmla="*/ 279400 w 464"/>
              <a:gd name="T5" fmla="*/ 892175 h 596"/>
              <a:gd name="T6" fmla="*/ 476250 w 464"/>
              <a:gd name="T7" fmla="*/ 850900 h 596"/>
              <a:gd name="T8" fmla="*/ 654050 w 464"/>
              <a:gd name="T9" fmla="*/ 552450 h 596"/>
              <a:gd name="T10" fmla="*/ 628650 w 464"/>
              <a:gd name="T11" fmla="*/ 511175 h 596"/>
              <a:gd name="T12" fmla="*/ 7938 w 464"/>
              <a:gd name="T13" fmla="*/ 3175 h 596"/>
              <a:gd name="T14" fmla="*/ 0 60000 65536"/>
              <a:gd name="T15" fmla="*/ 0 60000 65536"/>
              <a:gd name="T16" fmla="*/ 0 60000 65536"/>
              <a:gd name="T17" fmla="*/ 0 60000 65536"/>
              <a:gd name="T18" fmla="*/ 0 60000 65536"/>
              <a:gd name="T19" fmla="*/ 0 60000 65536"/>
              <a:gd name="T20" fmla="*/ 0 60000 65536"/>
              <a:gd name="T21" fmla="*/ 0 w 464"/>
              <a:gd name="T22" fmla="*/ 0 h 596"/>
              <a:gd name="T23" fmla="*/ 464 w 464"/>
              <a:gd name="T24" fmla="*/ 596 h 596"/>
            </a:gdLst>
            <a:ahLst/>
            <a:cxnLst>
              <a:cxn ang="T14">
                <a:pos x="T0" y="T1"/>
              </a:cxn>
              <a:cxn ang="T15">
                <a:pos x="T2" y="T3"/>
              </a:cxn>
              <a:cxn ang="T16">
                <a:pos x="T4" y="T5"/>
              </a:cxn>
              <a:cxn ang="T17">
                <a:pos x="T6" y="T7"/>
              </a:cxn>
              <a:cxn ang="T18">
                <a:pos x="T8" y="T9"/>
              </a:cxn>
              <a:cxn ang="T19">
                <a:pos x="T10" y="T11"/>
              </a:cxn>
              <a:cxn ang="T20">
                <a:pos x="T12" y="T13"/>
              </a:cxn>
            </a:cxnLst>
            <a:rect l="T21" t="T22" r="T23" b="T24"/>
            <a:pathLst>
              <a:path w="464" h="596">
                <a:moveTo>
                  <a:pt x="5" y="2"/>
                </a:moveTo>
                <a:lnTo>
                  <a:pt x="0" y="334"/>
                </a:lnTo>
                <a:cubicBezTo>
                  <a:pt x="28" y="427"/>
                  <a:pt x="126" y="528"/>
                  <a:pt x="176" y="562"/>
                </a:cubicBezTo>
                <a:cubicBezTo>
                  <a:pt x="226" y="596"/>
                  <a:pt x="261" y="572"/>
                  <a:pt x="300" y="536"/>
                </a:cubicBezTo>
                <a:cubicBezTo>
                  <a:pt x="339" y="500"/>
                  <a:pt x="396" y="384"/>
                  <a:pt x="412" y="348"/>
                </a:cubicBezTo>
                <a:cubicBezTo>
                  <a:pt x="428" y="312"/>
                  <a:pt x="464" y="380"/>
                  <a:pt x="396" y="322"/>
                </a:cubicBezTo>
                <a:cubicBezTo>
                  <a:pt x="328" y="264"/>
                  <a:pt x="71" y="0"/>
                  <a:pt x="5" y="2"/>
                </a:cubicBezTo>
                <a:close/>
              </a:path>
            </a:pathLst>
          </a:custGeom>
          <a:solidFill>
            <a:srgbClr val="9900FF">
              <a:alpha val="43137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805" name="Line 37"/>
          <p:cNvSpPr>
            <a:spLocks noChangeShapeType="1"/>
          </p:cNvSpPr>
          <p:nvPr/>
        </p:nvSpPr>
        <p:spPr bwMode="auto">
          <a:xfrm>
            <a:off x="5724525" y="5083175"/>
            <a:ext cx="3240088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806" name="Freeform 38"/>
          <p:cNvSpPr>
            <a:spLocks/>
          </p:cNvSpPr>
          <p:nvPr/>
        </p:nvSpPr>
        <p:spPr bwMode="auto">
          <a:xfrm>
            <a:off x="5580063" y="2060575"/>
            <a:ext cx="3381375" cy="2057400"/>
          </a:xfrm>
          <a:custGeom>
            <a:avLst/>
            <a:gdLst>
              <a:gd name="T0" fmla="*/ 0 w 2130"/>
              <a:gd name="T1" fmla="*/ 0 h 1296"/>
              <a:gd name="T2" fmla="*/ 3343275 w 2130"/>
              <a:gd name="T3" fmla="*/ 0 h 1296"/>
              <a:gd name="T4" fmla="*/ 3381375 w 2130"/>
              <a:gd name="T5" fmla="*/ 2057400 h 1296"/>
              <a:gd name="T6" fmla="*/ 9525 w 2130"/>
              <a:gd name="T7" fmla="*/ 2057400 h 1296"/>
              <a:gd name="T8" fmla="*/ 0 60000 65536"/>
              <a:gd name="T9" fmla="*/ 0 60000 65536"/>
              <a:gd name="T10" fmla="*/ 0 60000 65536"/>
              <a:gd name="T11" fmla="*/ 0 60000 65536"/>
              <a:gd name="T12" fmla="*/ 0 w 2130"/>
              <a:gd name="T13" fmla="*/ 0 h 1296"/>
              <a:gd name="T14" fmla="*/ 2130 w 2130"/>
              <a:gd name="T15" fmla="*/ 1296 h 1296"/>
            </a:gdLst>
            <a:ahLst/>
            <a:cxnLst>
              <a:cxn ang="T8">
                <a:pos x="T0" y="T1"/>
              </a:cxn>
              <a:cxn ang="T9">
                <a:pos x="T2" y="T3"/>
              </a:cxn>
              <a:cxn ang="T10">
                <a:pos x="T4" y="T5"/>
              </a:cxn>
              <a:cxn ang="T11">
                <a:pos x="T6" y="T7"/>
              </a:cxn>
            </a:cxnLst>
            <a:rect l="T12" t="T13" r="T14" b="T15"/>
            <a:pathLst>
              <a:path w="2130" h="1296">
                <a:moveTo>
                  <a:pt x="0" y="0"/>
                </a:moveTo>
                <a:lnTo>
                  <a:pt x="2106" y="0"/>
                </a:lnTo>
                <a:lnTo>
                  <a:pt x="2130" y="1296"/>
                </a:lnTo>
                <a:lnTo>
                  <a:pt x="6" y="1296"/>
                </a:lnTo>
              </a:path>
            </a:pathLst>
          </a:custGeom>
          <a:solidFill>
            <a:srgbClr val="FF0000">
              <a:alpha val="1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807" name="Freeform 39"/>
          <p:cNvSpPr>
            <a:spLocks/>
          </p:cNvSpPr>
          <p:nvPr/>
        </p:nvSpPr>
        <p:spPr bwMode="auto">
          <a:xfrm>
            <a:off x="5724525" y="5083175"/>
            <a:ext cx="3276600" cy="909638"/>
          </a:xfrm>
          <a:custGeom>
            <a:avLst/>
            <a:gdLst>
              <a:gd name="T0" fmla="*/ 0 w 2064"/>
              <a:gd name="T1" fmla="*/ 0 h 573"/>
              <a:gd name="T2" fmla="*/ 3267075 w 2064"/>
              <a:gd name="T3" fmla="*/ 0 h 573"/>
              <a:gd name="T4" fmla="*/ 3276600 w 2064"/>
              <a:gd name="T5" fmla="*/ 909638 h 573"/>
              <a:gd name="T6" fmla="*/ 0 w 2064"/>
              <a:gd name="T7" fmla="*/ 909638 h 573"/>
              <a:gd name="T8" fmla="*/ 0 w 2064"/>
              <a:gd name="T9" fmla="*/ 0 h 573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2064"/>
              <a:gd name="T16" fmla="*/ 0 h 573"/>
              <a:gd name="T17" fmla="*/ 2064 w 2064"/>
              <a:gd name="T18" fmla="*/ 573 h 573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2064" h="573">
                <a:moveTo>
                  <a:pt x="0" y="0"/>
                </a:moveTo>
                <a:lnTo>
                  <a:pt x="2058" y="0"/>
                </a:lnTo>
                <a:lnTo>
                  <a:pt x="2064" y="573"/>
                </a:lnTo>
                <a:lnTo>
                  <a:pt x="0" y="573"/>
                </a:lnTo>
                <a:lnTo>
                  <a:pt x="0" y="0"/>
                </a:lnTo>
                <a:close/>
              </a:path>
            </a:pathLst>
          </a:custGeom>
          <a:solidFill>
            <a:srgbClr val="FF0000">
              <a:alpha val="10196"/>
            </a:srgbClr>
          </a:solidFill>
          <a:ln w="9525">
            <a:noFill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32808" name="Text Box 40"/>
          <p:cNvSpPr txBox="1">
            <a:spLocks noChangeArrowheads="1"/>
          </p:cNvSpPr>
          <p:nvPr/>
        </p:nvSpPr>
        <p:spPr bwMode="auto">
          <a:xfrm>
            <a:off x="5508625" y="3716338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0000"/>
                </a:solidFill>
              </a:rPr>
              <a:t>р </a:t>
            </a:r>
            <a:r>
              <a:rPr lang="ru-RU" sz="2400" b="1">
                <a:solidFill>
                  <a:srgbClr val="FF0000"/>
                </a:solidFill>
              </a:rPr>
              <a:t>= 3</a:t>
            </a:r>
          </a:p>
        </p:txBody>
      </p:sp>
      <p:sp>
        <p:nvSpPr>
          <p:cNvPr id="32809" name="Text Box 41"/>
          <p:cNvSpPr txBox="1">
            <a:spLocks noChangeArrowheads="1"/>
          </p:cNvSpPr>
          <p:nvPr/>
        </p:nvSpPr>
        <p:spPr bwMode="auto">
          <a:xfrm>
            <a:off x="5580063" y="5011738"/>
            <a:ext cx="15113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 i="1">
                <a:solidFill>
                  <a:srgbClr val="FF0000"/>
                </a:solidFill>
              </a:rPr>
              <a:t>р </a:t>
            </a:r>
            <a:r>
              <a:rPr lang="ru-RU" sz="2400" b="1">
                <a:solidFill>
                  <a:srgbClr val="FF0000"/>
                </a:solidFill>
              </a:rPr>
              <a:t>= 0</a:t>
            </a:r>
          </a:p>
        </p:txBody>
      </p:sp>
      <p:sp>
        <p:nvSpPr>
          <p:cNvPr id="18469" name="Text Box 0"/>
          <p:cNvSpPr txBox="1">
            <a:spLocks noChangeArrowheads="1"/>
          </p:cNvSpPr>
          <p:nvPr/>
        </p:nvSpPr>
        <p:spPr bwMode="auto">
          <a:xfrm>
            <a:off x="7019925" y="50133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0</a:t>
            </a:r>
          </a:p>
        </p:txBody>
      </p:sp>
      <p:sp>
        <p:nvSpPr>
          <p:cNvPr id="18470" name="Text Box 1"/>
          <p:cNvSpPr txBox="1">
            <a:spLocks noChangeArrowheads="1"/>
          </p:cNvSpPr>
          <p:nvPr/>
        </p:nvSpPr>
        <p:spPr bwMode="auto">
          <a:xfrm>
            <a:off x="7956550" y="5013325"/>
            <a:ext cx="3603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2</a:t>
            </a:r>
          </a:p>
        </p:txBody>
      </p:sp>
      <p:sp>
        <p:nvSpPr>
          <p:cNvPr id="18471" name="Text Box 2"/>
          <p:cNvSpPr txBox="1">
            <a:spLocks noChangeArrowheads="1"/>
          </p:cNvSpPr>
          <p:nvPr/>
        </p:nvSpPr>
        <p:spPr bwMode="auto">
          <a:xfrm>
            <a:off x="7307263" y="41497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2</a:t>
            </a:r>
          </a:p>
        </p:txBody>
      </p:sp>
      <p:sp>
        <p:nvSpPr>
          <p:cNvPr id="18472" name="Text Box 3"/>
          <p:cNvSpPr txBox="1">
            <a:spLocks noChangeArrowheads="1"/>
          </p:cNvSpPr>
          <p:nvPr/>
        </p:nvSpPr>
        <p:spPr bwMode="auto">
          <a:xfrm>
            <a:off x="6588125" y="5013325"/>
            <a:ext cx="57626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-1</a:t>
            </a:r>
          </a:p>
        </p:txBody>
      </p:sp>
      <p:sp>
        <p:nvSpPr>
          <p:cNvPr id="18473" name="Text Box 4"/>
          <p:cNvSpPr txBox="1">
            <a:spLocks noChangeArrowheads="1"/>
          </p:cNvSpPr>
          <p:nvPr/>
        </p:nvSpPr>
        <p:spPr bwMode="auto">
          <a:xfrm>
            <a:off x="7596188" y="5013325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1</a:t>
            </a:r>
          </a:p>
        </p:txBody>
      </p:sp>
      <p:sp>
        <p:nvSpPr>
          <p:cNvPr id="18474" name="Text Box 5"/>
          <p:cNvSpPr txBox="1">
            <a:spLocks noChangeArrowheads="1"/>
          </p:cNvSpPr>
          <p:nvPr/>
        </p:nvSpPr>
        <p:spPr bwMode="auto">
          <a:xfrm>
            <a:off x="7307263" y="3783013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3</a:t>
            </a:r>
          </a:p>
        </p:txBody>
      </p:sp>
      <p:sp>
        <p:nvSpPr>
          <p:cNvPr id="18475" name="Text Box 6"/>
          <p:cNvSpPr txBox="1">
            <a:spLocks noChangeArrowheads="1"/>
          </p:cNvSpPr>
          <p:nvPr/>
        </p:nvSpPr>
        <p:spPr bwMode="auto">
          <a:xfrm>
            <a:off x="7307263" y="4508500"/>
            <a:ext cx="360362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1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2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3279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1500"/>
                            </p:stCondLst>
                            <p:childTnLst>
                              <p:par>
                                <p:cTn id="13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" dur="1000"/>
                                        <p:tgtEl>
                                          <p:spTgt spid="32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0" dur="1000"/>
                                        <p:tgtEl>
                                          <p:spTgt spid="327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1000"/>
                            </p:stCondLst>
                            <p:childTnLst>
                              <p:par>
                                <p:cTn id="22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4" dur="1000"/>
                                        <p:tgtEl>
                                          <p:spTgt spid="3279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32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5" fill="hold">
                            <p:stCondLst>
                              <p:cond delay="1000"/>
                            </p:stCondLst>
                            <p:childTnLst>
                              <p:par>
                                <p:cTn id="46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1000"/>
                                        <p:tgtEl>
                                          <p:spTgt spid="327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>
                      <p:stCondLst>
                        <p:cond delay="indefinite"/>
                      </p:stCondLst>
                      <p:childTnLst>
                        <p:par>
                          <p:cTn id="50" fill="hold">
                            <p:stCondLst>
                              <p:cond delay="0"/>
                            </p:stCondLst>
                            <p:childTnLst>
                              <p:par>
                                <p:cTn id="51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3" dur="1000"/>
                                        <p:tgtEl>
                                          <p:spTgt spid="3280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8" dur="1000"/>
                                        <p:tgtEl>
                                          <p:spTgt spid="328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1" dur="1000"/>
                                        <p:tgtEl>
                                          <p:spTgt spid="3280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2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328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5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32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2" dur="1000"/>
                                        <p:tgtEl>
                                          <p:spTgt spid="3280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5" dur="1000"/>
                                        <p:tgtEl>
                                          <p:spTgt spid="32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6" fill="hold">
                      <p:stCondLst>
                        <p:cond delay="indefinite"/>
                      </p:stCondLst>
                      <p:childTnLst>
                        <p:par>
                          <p:cTn id="77" fill="hold">
                            <p:stCondLst>
                              <p:cond delay="0"/>
                            </p:stCondLst>
                            <p:childTnLst>
                              <p:par>
                                <p:cTn id="7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0" dur="500"/>
                                        <p:tgtEl>
                                          <p:spTgt spid="3278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1" fill="hold">
                            <p:stCondLst>
                              <p:cond delay="500"/>
                            </p:stCondLst>
                            <p:childTnLst>
                              <p:par>
                                <p:cTn id="8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4" dur="500"/>
                                        <p:tgtEl>
                                          <p:spTgt spid="3278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5" fill="hold">
                            <p:stCondLst>
                              <p:cond delay="1000"/>
                            </p:stCondLst>
                            <p:childTnLst>
                              <p:par>
                                <p:cTn id="86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8" dur="500"/>
                                        <p:tgtEl>
                                          <p:spTgt spid="327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9" fill="hold">
                            <p:stCondLst>
                              <p:cond delay="1500"/>
                            </p:stCondLst>
                            <p:childTnLst>
                              <p:par>
                                <p:cTn id="9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79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2" dur="500"/>
                                        <p:tgtEl>
                                          <p:spTgt spid="3279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2774" grpId="0" animBg="1"/>
      <p:bldP spid="32780" grpId="0"/>
      <p:bldP spid="32783" grpId="0"/>
      <p:bldP spid="32787" grpId="0"/>
      <p:bldP spid="32789" grpId="0"/>
      <p:bldP spid="32797" grpId="0"/>
      <p:bldP spid="32798" grpId="0" animBg="1"/>
      <p:bldP spid="32799" grpId="0" animBg="1"/>
      <p:bldP spid="32803" grpId="0" animBg="1"/>
      <p:bldP spid="32804" grpId="0" animBg="1"/>
      <p:bldP spid="32805" grpId="0" animBg="1"/>
      <p:bldP spid="32806" grpId="0" animBg="1"/>
      <p:bldP spid="32807" grpId="0" animBg="1"/>
      <p:bldP spid="32808" grpId="0"/>
      <p:bldP spid="32809" grpId="0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2"/>
          <p:cNvSpPr>
            <a:spLocks noChangeArrowheads="1"/>
          </p:cNvSpPr>
          <p:nvPr/>
        </p:nvSpPr>
        <p:spPr bwMode="auto">
          <a:xfrm>
            <a:off x="4211638" y="1484313"/>
            <a:ext cx="4932362" cy="5373687"/>
          </a:xfrm>
          <a:prstGeom prst="rect">
            <a:avLst/>
          </a:prstGeom>
          <a:gradFill rotWithShape="1">
            <a:gsLst>
              <a:gs pos="0">
                <a:srgbClr val="FF9900"/>
              </a:gs>
              <a:gs pos="100000">
                <a:srgbClr val="FFF5E5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5" name="AutoShape 3" descr="Контурные ромбики"/>
          <p:cNvSpPr>
            <a:spLocks noChangeArrowheads="1"/>
          </p:cNvSpPr>
          <p:nvPr/>
        </p:nvSpPr>
        <p:spPr bwMode="auto">
          <a:xfrm>
            <a:off x="4787900" y="2420938"/>
            <a:ext cx="3598863" cy="3598862"/>
          </a:xfrm>
          <a:prstGeom prst="diamond">
            <a:avLst/>
          </a:prstGeom>
          <a:pattFill prst="openDmnd">
            <a:fgClr>
              <a:srgbClr val="CC00FF"/>
            </a:fgClr>
            <a:bgClr>
              <a:srgbClr val="FFFFFF"/>
            </a:bgClr>
          </a:pattFill>
          <a:ln w="12700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36" name="AutoShape 4"/>
          <p:cNvSpPr>
            <a:spLocks noChangeArrowheads="1"/>
          </p:cNvSpPr>
          <p:nvPr/>
        </p:nvSpPr>
        <p:spPr bwMode="auto">
          <a:xfrm>
            <a:off x="5364163" y="2997200"/>
            <a:ext cx="2447925" cy="2447925"/>
          </a:xfrm>
          <a:prstGeom prst="diamond">
            <a:avLst/>
          </a:prstGeom>
          <a:gradFill rotWithShape="1">
            <a:gsLst>
              <a:gs pos="0">
                <a:srgbClr val="FF9900"/>
              </a:gs>
              <a:gs pos="100000">
                <a:srgbClr val="FFDCA8"/>
              </a:gs>
            </a:gsLst>
            <a:path path="shape">
              <a:fillToRect l="50000" t="50000" r="50000" b="50000"/>
            </a:path>
          </a:gradFill>
          <a:ln w="2857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78" name="Rectangle 5"/>
          <p:cNvSpPr>
            <a:spLocks noChangeArrowheads="1"/>
          </p:cNvSpPr>
          <p:nvPr/>
        </p:nvSpPr>
        <p:spPr bwMode="auto">
          <a:xfrm>
            <a:off x="0" y="317658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9479" name="Text Box 6"/>
          <p:cNvSpPr txBox="1">
            <a:spLocks noChangeArrowheads="1"/>
          </p:cNvSpPr>
          <p:nvPr/>
        </p:nvSpPr>
        <p:spPr bwMode="auto">
          <a:xfrm>
            <a:off x="874713" y="276225"/>
            <a:ext cx="7010400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990033"/>
                </a:solidFill>
              </a:rPr>
              <a:t>Сколько решений имеет система</a:t>
            </a:r>
            <a:r>
              <a:rPr lang="ru-RU" sz="2800">
                <a:solidFill>
                  <a:srgbClr val="990033"/>
                </a:solidFill>
              </a:rPr>
              <a:t> </a:t>
            </a:r>
          </a:p>
        </p:txBody>
      </p:sp>
      <p:graphicFrame>
        <p:nvGraphicFramePr>
          <p:cNvPr id="19458" name="Object 7"/>
          <p:cNvGraphicFramePr>
            <a:graphicFrameLocks noChangeAspect="1"/>
          </p:cNvGraphicFramePr>
          <p:nvPr/>
        </p:nvGraphicFramePr>
        <p:xfrm>
          <a:off x="6875463" y="53975"/>
          <a:ext cx="2160587" cy="14303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5" name="Equation" r:id="rId3" imgW="583920" imgH="469800" progId="">
                  <p:embed/>
                </p:oleObj>
              </mc:Choice>
              <mc:Fallback>
                <p:oleObj name="Equation" r:id="rId3" imgW="583920" imgH="469800" progId="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5463" y="53975"/>
                        <a:ext cx="2160587" cy="14303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9480" name="Text Box 8"/>
          <p:cNvSpPr txBox="1">
            <a:spLocks noChangeArrowheads="1"/>
          </p:cNvSpPr>
          <p:nvPr/>
        </p:nvSpPr>
        <p:spPr bwMode="auto">
          <a:xfrm>
            <a:off x="1019175" y="692150"/>
            <a:ext cx="6361113" cy="519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990033"/>
                </a:solidFill>
              </a:rPr>
              <a:t>в зависимости от параметра </a:t>
            </a:r>
            <a:r>
              <a:rPr lang="ru-RU" sz="2800" b="1" i="1">
                <a:solidFill>
                  <a:srgbClr val="990033"/>
                </a:solidFill>
              </a:rPr>
              <a:t>а</a:t>
            </a:r>
            <a:r>
              <a:rPr lang="ru-RU" sz="2800" b="1">
                <a:solidFill>
                  <a:srgbClr val="990033"/>
                </a:solidFill>
              </a:rPr>
              <a:t>?</a:t>
            </a:r>
            <a:r>
              <a:rPr lang="ru-RU" sz="2800"/>
              <a:t> </a:t>
            </a:r>
          </a:p>
        </p:txBody>
      </p:sp>
      <p:sp>
        <p:nvSpPr>
          <p:cNvPr id="18441" name="AutoShape 9"/>
          <p:cNvSpPr>
            <a:spLocks noChangeArrowheads="1"/>
          </p:cNvSpPr>
          <p:nvPr/>
        </p:nvSpPr>
        <p:spPr bwMode="auto">
          <a:xfrm>
            <a:off x="6011863" y="3644900"/>
            <a:ext cx="1152525" cy="1152525"/>
          </a:xfrm>
          <a:prstGeom prst="diamond">
            <a:avLst/>
          </a:prstGeom>
          <a:noFill/>
          <a:ln w="28575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2" name="AutoShape 10"/>
          <p:cNvSpPr>
            <a:spLocks noChangeArrowheads="1"/>
          </p:cNvSpPr>
          <p:nvPr/>
        </p:nvSpPr>
        <p:spPr bwMode="auto">
          <a:xfrm>
            <a:off x="5364163" y="2997200"/>
            <a:ext cx="2447925" cy="2447925"/>
          </a:xfrm>
          <a:prstGeom prst="diamond">
            <a:avLst/>
          </a:prstGeom>
          <a:noFill/>
          <a:ln w="38100">
            <a:solidFill>
              <a:srgbClr val="008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3" name="Oval 11"/>
          <p:cNvSpPr>
            <a:spLocks noChangeArrowheads="1"/>
          </p:cNvSpPr>
          <p:nvPr/>
        </p:nvSpPr>
        <p:spPr bwMode="auto">
          <a:xfrm>
            <a:off x="5364163" y="2997200"/>
            <a:ext cx="2447925" cy="2447925"/>
          </a:xfrm>
          <a:prstGeom prst="ellipse">
            <a:avLst/>
          </a:prstGeom>
          <a:noFill/>
          <a:ln w="57150">
            <a:solidFill>
              <a:srgbClr val="FF3300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FF3300"/>
              </a:solidFill>
            </a:endParaRPr>
          </a:p>
        </p:txBody>
      </p:sp>
      <p:sp>
        <p:nvSpPr>
          <p:cNvPr id="18444" name="AutoShape 12"/>
          <p:cNvSpPr>
            <a:spLocks noChangeArrowheads="1"/>
          </p:cNvSpPr>
          <p:nvPr/>
        </p:nvSpPr>
        <p:spPr bwMode="auto">
          <a:xfrm>
            <a:off x="4789488" y="2424113"/>
            <a:ext cx="3598862" cy="3598862"/>
          </a:xfrm>
          <a:prstGeom prst="diamond">
            <a:avLst/>
          </a:prstGeom>
          <a:noFill/>
          <a:ln w="57150">
            <a:solidFill>
              <a:srgbClr val="33CC33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>
              <a:solidFill>
                <a:srgbClr val="33CC33"/>
              </a:solidFill>
            </a:endParaRPr>
          </a:p>
        </p:txBody>
      </p:sp>
      <p:sp>
        <p:nvSpPr>
          <p:cNvPr id="18445" name="AutoShape 13"/>
          <p:cNvSpPr>
            <a:spLocks noChangeArrowheads="1"/>
          </p:cNvSpPr>
          <p:nvPr/>
        </p:nvSpPr>
        <p:spPr bwMode="auto">
          <a:xfrm>
            <a:off x="4283075" y="1917700"/>
            <a:ext cx="4608513" cy="4608513"/>
          </a:xfrm>
          <a:prstGeom prst="diamond">
            <a:avLst/>
          </a:prstGeom>
          <a:noFill/>
          <a:ln w="38100">
            <a:solidFill>
              <a:srgbClr val="FF66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8446" name="AutoShape 14"/>
          <p:cNvSpPr>
            <a:spLocks noChangeArrowheads="1"/>
          </p:cNvSpPr>
          <p:nvPr/>
        </p:nvSpPr>
        <p:spPr bwMode="auto">
          <a:xfrm>
            <a:off x="5148263" y="2781300"/>
            <a:ext cx="2881312" cy="2881313"/>
          </a:xfrm>
          <a:prstGeom prst="diamond">
            <a:avLst/>
          </a:prstGeom>
          <a:noFill/>
          <a:ln w="28575">
            <a:solidFill>
              <a:srgbClr val="CC00FF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5580063" y="3284538"/>
            <a:ext cx="2016125" cy="1801812"/>
            <a:chOff x="3515" y="2069"/>
            <a:chExt cx="1270" cy="1135"/>
          </a:xfrm>
        </p:grpSpPr>
        <p:sp>
          <p:nvSpPr>
            <p:cNvPr id="19547" name="AutoShape 16"/>
            <p:cNvSpPr>
              <a:spLocks noChangeArrowheads="1"/>
            </p:cNvSpPr>
            <p:nvPr/>
          </p:nvSpPr>
          <p:spPr bwMode="auto">
            <a:xfrm>
              <a:off x="3560" y="2069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33CC33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8" name="AutoShape 17"/>
            <p:cNvSpPr>
              <a:spLocks noChangeArrowheads="1"/>
            </p:cNvSpPr>
            <p:nvPr/>
          </p:nvSpPr>
          <p:spPr bwMode="auto">
            <a:xfrm>
              <a:off x="4694" y="3113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33CC33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9" name="AutoShape 18"/>
            <p:cNvSpPr>
              <a:spLocks noChangeArrowheads="1"/>
            </p:cNvSpPr>
            <p:nvPr/>
          </p:nvSpPr>
          <p:spPr bwMode="auto">
            <a:xfrm>
              <a:off x="4648" y="2069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33CC33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50" name="AutoShape 19"/>
            <p:cNvSpPr>
              <a:spLocks noChangeArrowheads="1"/>
            </p:cNvSpPr>
            <p:nvPr/>
          </p:nvSpPr>
          <p:spPr bwMode="auto">
            <a:xfrm>
              <a:off x="3515" y="3113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33CC33"/>
            </a:solidFill>
            <a:ln w="19050">
              <a:solidFill>
                <a:srgbClr val="0080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3" name="Group 25"/>
          <p:cNvGrpSpPr>
            <a:grpSpLocks/>
          </p:cNvGrpSpPr>
          <p:nvPr/>
        </p:nvGrpSpPr>
        <p:grpSpPr bwMode="auto">
          <a:xfrm>
            <a:off x="5364163" y="2997200"/>
            <a:ext cx="2449512" cy="2449513"/>
            <a:chOff x="3378" y="1888"/>
            <a:chExt cx="1543" cy="1543"/>
          </a:xfrm>
        </p:grpSpPr>
        <p:sp>
          <p:nvSpPr>
            <p:cNvPr id="19539" name="AutoShape 26"/>
            <p:cNvSpPr>
              <a:spLocks noChangeArrowheads="1"/>
            </p:cNvSpPr>
            <p:nvPr/>
          </p:nvSpPr>
          <p:spPr bwMode="auto">
            <a:xfrm>
              <a:off x="3923" y="1888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0" name="AutoShape 27"/>
            <p:cNvSpPr>
              <a:spLocks noChangeArrowheads="1"/>
            </p:cNvSpPr>
            <p:nvPr/>
          </p:nvSpPr>
          <p:spPr bwMode="auto">
            <a:xfrm>
              <a:off x="4830" y="2795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1" name="AutoShape 28"/>
            <p:cNvSpPr>
              <a:spLocks noChangeArrowheads="1"/>
            </p:cNvSpPr>
            <p:nvPr/>
          </p:nvSpPr>
          <p:spPr bwMode="auto">
            <a:xfrm>
              <a:off x="4286" y="3340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2" name="AutoShape 29"/>
            <p:cNvSpPr>
              <a:spLocks noChangeArrowheads="1"/>
            </p:cNvSpPr>
            <p:nvPr/>
          </p:nvSpPr>
          <p:spPr bwMode="auto">
            <a:xfrm>
              <a:off x="3923" y="3340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3" name="AutoShape 30"/>
            <p:cNvSpPr>
              <a:spLocks noChangeArrowheads="1"/>
            </p:cNvSpPr>
            <p:nvPr/>
          </p:nvSpPr>
          <p:spPr bwMode="auto">
            <a:xfrm>
              <a:off x="4830" y="2433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4" name="AutoShape 31"/>
            <p:cNvSpPr>
              <a:spLocks noChangeArrowheads="1"/>
            </p:cNvSpPr>
            <p:nvPr/>
          </p:nvSpPr>
          <p:spPr bwMode="auto">
            <a:xfrm>
              <a:off x="4286" y="1888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5" name="AutoShape 32"/>
            <p:cNvSpPr>
              <a:spLocks noChangeArrowheads="1"/>
            </p:cNvSpPr>
            <p:nvPr/>
          </p:nvSpPr>
          <p:spPr bwMode="auto">
            <a:xfrm>
              <a:off x="3378" y="2795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46" name="AutoShape 33"/>
            <p:cNvSpPr>
              <a:spLocks noChangeArrowheads="1"/>
            </p:cNvSpPr>
            <p:nvPr/>
          </p:nvSpPr>
          <p:spPr bwMode="auto">
            <a:xfrm>
              <a:off x="3378" y="2433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CC00FF"/>
            </a:solidFill>
            <a:ln w="19050">
              <a:solidFill>
                <a:srgbClr val="9900CC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9489" name="Group 34"/>
          <p:cNvGrpSpPr>
            <a:grpSpLocks/>
          </p:cNvGrpSpPr>
          <p:nvPr/>
        </p:nvGrpSpPr>
        <p:grpSpPr bwMode="auto">
          <a:xfrm>
            <a:off x="3995738" y="1341438"/>
            <a:ext cx="5256212" cy="5616575"/>
            <a:chOff x="2517" y="845"/>
            <a:chExt cx="3311" cy="3538"/>
          </a:xfrm>
        </p:grpSpPr>
        <p:grpSp>
          <p:nvGrpSpPr>
            <p:cNvPr id="19534" name="Group 35"/>
            <p:cNvGrpSpPr>
              <a:grpSpLocks/>
            </p:cNvGrpSpPr>
            <p:nvPr/>
          </p:nvGrpSpPr>
          <p:grpSpPr bwMode="auto">
            <a:xfrm>
              <a:off x="2517" y="936"/>
              <a:ext cx="3266" cy="3447"/>
              <a:chOff x="2698" y="981"/>
              <a:chExt cx="3085" cy="2993"/>
            </a:xfrm>
          </p:grpSpPr>
          <p:sp>
            <p:nvSpPr>
              <p:cNvPr id="19537" name="Line 36"/>
              <p:cNvSpPr>
                <a:spLocks noChangeShapeType="1"/>
              </p:cNvSpPr>
              <p:nvPr/>
            </p:nvSpPr>
            <p:spPr bwMode="auto">
              <a:xfrm>
                <a:off x="2698" y="2478"/>
                <a:ext cx="3085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  <p:sp>
            <p:nvSpPr>
              <p:cNvPr id="19538" name="Line 37"/>
              <p:cNvSpPr>
                <a:spLocks noChangeShapeType="1"/>
              </p:cNvSpPr>
              <p:nvPr/>
            </p:nvSpPr>
            <p:spPr bwMode="auto">
              <a:xfrm flipV="1">
                <a:off x="4241" y="981"/>
                <a:ext cx="0" cy="2993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</p:spPr>
            <p:txBody>
              <a:bodyPr/>
              <a:lstStyle/>
              <a:p>
                <a:endParaRPr lang="ru-RU"/>
              </a:p>
            </p:txBody>
          </p:sp>
        </p:grpSp>
        <p:sp>
          <p:nvSpPr>
            <p:cNvPr id="19535" name="Text Box 38"/>
            <p:cNvSpPr txBox="1">
              <a:spLocks noChangeArrowheads="1"/>
            </p:cNvSpPr>
            <p:nvPr/>
          </p:nvSpPr>
          <p:spPr bwMode="auto">
            <a:xfrm>
              <a:off x="5647" y="2432"/>
              <a:ext cx="18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x</a:t>
              </a:r>
              <a:endParaRPr lang="ru-RU"/>
            </a:p>
          </p:txBody>
        </p:sp>
        <p:sp>
          <p:nvSpPr>
            <p:cNvPr id="19536" name="Text Box 39"/>
            <p:cNvSpPr txBox="1">
              <a:spLocks noChangeArrowheads="1"/>
            </p:cNvSpPr>
            <p:nvPr/>
          </p:nvSpPr>
          <p:spPr bwMode="auto">
            <a:xfrm>
              <a:off x="4150" y="845"/>
              <a:ext cx="136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/>
                <a:t>y</a:t>
              </a:r>
              <a:endParaRPr lang="ru-RU"/>
            </a:p>
          </p:txBody>
        </p:sp>
      </p:grpSp>
      <p:sp>
        <p:nvSpPr>
          <p:cNvPr id="19490" name="Text Box 40"/>
          <p:cNvSpPr txBox="1">
            <a:spLocks noChangeArrowheads="1"/>
          </p:cNvSpPr>
          <p:nvPr/>
        </p:nvSpPr>
        <p:spPr bwMode="auto">
          <a:xfrm>
            <a:off x="8818563" y="4149725"/>
            <a:ext cx="288925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2</a:t>
            </a:r>
            <a:endParaRPr lang="ru-RU" sz="1400"/>
          </a:p>
        </p:txBody>
      </p:sp>
      <p:sp>
        <p:nvSpPr>
          <p:cNvPr id="19491" name="Text Box 41"/>
          <p:cNvSpPr txBox="1">
            <a:spLocks noChangeArrowheads="1"/>
          </p:cNvSpPr>
          <p:nvPr/>
        </p:nvSpPr>
        <p:spPr bwMode="auto">
          <a:xfrm>
            <a:off x="6299200" y="6446838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-2</a:t>
            </a:r>
            <a:endParaRPr lang="ru-RU" sz="1400"/>
          </a:p>
        </p:txBody>
      </p:sp>
      <p:sp>
        <p:nvSpPr>
          <p:cNvPr id="19492" name="Text Box 42"/>
          <p:cNvSpPr txBox="1">
            <a:spLocks noChangeArrowheads="1"/>
          </p:cNvSpPr>
          <p:nvPr/>
        </p:nvSpPr>
        <p:spPr bwMode="auto">
          <a:xfrm>
            <a:off x="6227763" y="1622425"/>
            <a:ext cx="288925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  <a:endParaRPr lang="ru-RU"/>
          </a:p>
        </p:txBody>
      </p:sp>
      <p:sp>
        <p:nvSpPr>
          <p:cNvPr id="19493" name="Text Box 43"/>
          <p:cNvSpPr txBox="1">
            <a:spLocks noChangeArrowheads="1"/>
          </p:cNvSpPr>
          <p:nvPr/>
        </p:nvSpPr>
        <p:spPr bwMode="auto">
          <a:xfrm>
            <a:off x="3995738" y="4149725"/>
            <a:ext cx="43180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-</a:t>
            </a:r>
            <a:r>
              <a:rPr lang="en-US" sz="1400"/>
              <a:t>2</a:t>
            </a:r>
            <a:endParaRPr lang="ru-RU" sz="1400"/>
          </a:p>
        </p:txBody>
      </p:sp>
      <p:graphicFrame>
        <p:nvGraphicFramePr>
          <p:cNvPr id="19459" name="Object 44"/>
          <p:cNvGraphicFramePr>
            <a:graphicFrameLocks noChangeAspect="1"/>
          </p:cNvGraphicFramePr>
          <p:nvPr/>
        </p:nvGraphicFramePr>
        <p:xfrm>
          <a:off x="8397875" y="4221163"/>
          <a:ext cx="20637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6" name="Equation" r:id="rId5" imgW="241200" imgH="215640" progId="">
                  <p:embed/>
                </p:oleObj>
              </mc:Choice>
              <mc:Fallback>
                <p:oleObj name="Equation" r:id="rId5" imgW="241200" imgH="215640" progId="">
                  <p:embed/>
                  <p:pic>
                    <p:nvPicPr>
                      <p:cNvPr id="0" name="Object 4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8397875" y="4221163"/>
                        <a:ext cx="206375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0" name="Object 45"/>
          <p:cNvGraphicFramePr>
            <a:graphicFrameLocks noChangeAspect="1"/>
          </p:cNvGraphicFramePr>
          <p:nvPr/>
        </p:nvGraphicFramePr>
        <p:xfrm>
          <a:off x="6616700" y="5949950"/>
          <a:ext cx="330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7" name="Equation" r:id="rId7" imgW="330120" imgH="215640" progId="">
                  <p:embed/>
                </p:oleObj>
              </mc:Choice>
              <mc:Fallback>
                <p:oleObj name="Equation" r:id="rId7" imgW="330120" imgH="215640" progId="">
                  <p:embed/>
                  <p:pic>
                    <p:nvPicPr>
                      <p:cNvPr id="0" name="Object 4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16700" y="5949950"/>
                        <a:ext cx="3302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1" name="Object 46"/>
          <p:cNvGraphicFramePr>
            <a:graphicFrameLocks noChangeAspect="1"/>
          </p:cNvGraphicFramePr>
          <p:nvPr/>
        </p:nvGraphicFramePr>
        <p:xfrm>
          <a:off x="4498975" y="4005263"/>
          <a:ext cx="330200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8" name="Equation" r:id="rId9" imgW="330120" imgH="215640" progId="">
                  <p:embed/>
                </p:oleObj>
              </mc:Choice>
              <mc:Fallback>
                <p:oleObj name="Equation" r:id="rId9" imgW="330120" imgH="215640" progId="">
                  <p:embed/>
                  <p:pic>
                    <p:nvPicPr>
                      <p:cNvPr id="0" name="Object 4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498975" y="4005263"/>
                        <a:ext cx="330200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462" name="Object 47"/>
          <p:cNvGraphicFramePr>
            <a:graphicFrameLocks noChangeAspect="1"/>
          </p:cNvGraphicFramePr>
          <p:nvPr/>
        </p:nvGraphicFramePr>
        <p:xfrm>
          <a:off x="6588125" y="2205038"/>
          <a:ext cx="206375" cy="215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9479" name="Equation" r:id="rId10" imgW="241200" imgH="215640" progId="">
                  <p:embed/>
                </p:oleObj>
              </mc:Choice>
              <mc:Fallback>
                <p:oleObj name="Equation" r:id="rId10" imgW="241200" imgH="215640" progId="">
                  <p:embed/>
                  <p:pic>
                    <p:nvPicPr>
                      <p:cNvPr id="0" name="Object 4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88125" y="2205038"/>
                        <a:ext cx="206375" cy="215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19494" name="Group 48"/>
          <p:cNvGrpSpPr>
            <a:grpSpLocks/>
          </p:cNvGrpSpPr>
          <p:nvPr/>
        </p:nvGrpSpPr>
        <p:grpSpPr bwMode="auto">
          <a:xfrm>
            <a:off x="5759450" y="3429000"/>
            <a:ext cx="1593850" cy="1577975"/>
            <a:chOff x="3628" y="2160"/>
            <a:chExt cx="1004" cy="994"/>
          </a:xfrm>
        </p:grpSpPr>
        <p:graphicFrame>
          <p:nvGraphicFramePr>
            <p:cNvPr id="19471" name="Object 49"/>
            <p:cNvGraphicFramePr>
              <a:graphicFrameLocks noChangeAspect="1"/>
            </p:cNvGraphicFramePr>
            <p:nvPr/>
          </p:nvGraphicFramePr>
          <p:xfrm>
            <a:off x="3628" y="2663"/>
            <a:ext cx="204" cy="1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0" name="Equation" r:id="rId11" imgW="215640" imgH="139680" progId="">
                    <p:embed/>
                  </p:oleObj>
                </mc:Choice>
                <mc:Fallback>
                  <p:oleObj name="Equation" r:id="rId11" imgW="215640" imgH="139680" progId="">
                    <p:embed/>
                    <p:pic>
                      <p:nvPicPr>
                        <p:cNvPr id="0" name="Object 4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628" y="2663"/>
                          <a:ext cx="204" cy="1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2" name="Object 50"/>
            <p:cNvGraphicFramePr>
              <a:graphicFrameLocks noChangeAspect="1"/>
            </p:cNvGraphicFramePr>
            <p:nvPr/>
          </p:nvGraphicFramePr>
          <p:xfrm>
            <a:off x="4059" y="3022"/>
            <a:ext cx="204" cy="1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1" name="Equation" r:id="rId13" imgW="215640" imgH="139680" progId="">
                    <p:embed/>
                  </p:oleObj>
                </mc:Choice>
                <mc:Fallback>
                  <p:oleObj name="Equation" r:id="rId13" imgW="215640" imgH="139680" progId="">
                    <p:embed/>
                    <p:pic>
                      <p:nvPicPr>
                        <p:cNvPr id="0" name="Object 5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059" y="3022"/>
                          <a:ext cx="204" cy="1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3" name="Object 51"/>
            <p:cNvGraphicFramePr>
              <a:graphicFrameLocks noChangeAspect="1"/>
            </p:cNvGraphicFramePr>
            <p:nvPr/>
          </p:nvGraphicFramePr>
          <p:xfrm>
            <a:off x="4150" y="2160"/>
            <a:ext cx="120" cy="1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2" name="Equation" r:id="rId14" imgW="126720" imgH="139680" progId="">
                    <p:embed/>
                  </p:oleObj>
                </mc:Choice>
                <mc:Fallback>
                  <p:oleObj name="Equation" r:id="rId14" imgW="126720" imgH="139680" progId="">
                    <p:embed/>
                    <p:pic>
                      <p:nvPicPr>
                        <p:cNvPr id="0" name="Object 5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150" y="2160"/>
                          <a:ext cx="120" cy="1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9474" name="Object 52"/>
            <p:cNvGraphicFramePr>
              <a:graphicFrameLocks noChangeAspect="1"/>
            </p:cNvGraphicFramePr>
            <p:nvPr/>
          </p:nvGraphicFramePr>
          <p:xfrm>
            <a:off x="4512" y="2659"/>
            <a:ext cx="120" cy="132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3" name="Equation" r:id="rId16" imgW="126720" imgH="139680" progId="">
                    <p:embed/>
                  </p:oleObj>
                </mc:Choice>
                <mc:Fallback>
                  <p:oleObj name="Equation" r:id="rId16" imgW="126720" imgH="139680" progId="">
                    <p:embed/>
                    <p:pic>
                      <p:nvPicPr>
                        <p:cNvPr id="0" name="Object 5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5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4512" y="2659"/>
                          <a:ext cx="120" cy="132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95" name="Text Box 53"/>
          <p:cNvSpPr txBox="1">
            <a:spLocks noChangeArrowheads="1"/>
          </p:cNvSpPr>
          <p:nvPr/>
        </p:nvSpPr>
        <p:spPr bwMode="auto">
          <a:xfrm>
            <a:off x="7451725" y="3989388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</a:t>
            </a:r>
            <a:endParaRPr lang="ru-RU" sz="1400"/>
          </a:p>
        </p:txBody>
      </p:sp>
      <p:sp>
        <p:nvSpPr>
          <p:cNvPr id="19496" name="Text Box 54"/>
          <p:cNvSpPr txBox="1">
            <a:spLocks noChangeArrowheads="1"/>
          </p:cNvSpPr>
          <p:nvPr/>
        </p:nvSpPr>
        <p:spPr bwMode="auto">
          <a:xfrm>
            <a:off x="6443663" y="5084763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-1</a:t>
            </a:r>
            <a:endParaRPr lang="ru-RU" sz="1400"/>
          </a:p>
        </p:txBody>
      </p:sp>
      <p:sp>
        <p:nvSpPr>
          <p:cNvPr id="19497" name="Text Box 55"/>
          <p:cNvSpPr txBox="1">
            <a:spLocks noChangeArrowheads="1"/>
          </p:cNvSpPr>
          <p:nvPr/>
        </p:nvSpPr>
        <p:spPr bwMode="auto">
          <a:xfrm>
            <a:off x="6372225" y="3052763"/>
            <a:ext cx="4318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sz="1400"/>
              <a:t>1</a:t>
            </a:r>
            <a:endParaRPr lang="ru-RU" sz="1400"/>
          </a:p>
        </p:txBody>
      </p:sp>
      <p:sp>
        <p:nvSpPr>
          <p:cNvPr id="19498" name="Rectangle 56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sp>
        <p:nvSpPr>
          <p:cNvPr id="18489" name="Text Box 57"/>
          <p:cNvSpPr txBox="1">
            <a:spLocks noChangeArrowheads="1"/>
          </p:cNvSpPr>
          <p:nvPr/>
        </p:nvSpPr>
        <p:spPr bwMode="auto">
          <a:xfrm>
            <a:off x="395288" y="4292600"/>
            <a:ext cx="4248150" cy="191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Графиком  второго уравнения является неподвижная окружность с центром в начале координат и радиусом 1</a:t>
            </a:r>
            <a:r>
              <a:rPr lang="ru-RU"/>
              <a:t> </a:t>
            </a:r>
          </a:p>
        </p:txBody>
      </p:sp>
      <p:sp>
        <p:nvSpPr>
          <p:cNvPr id="19500" name="Rectangle 58"/>
          <p:cNvSpPr>
            <a:spLocks noChangeArrowheads="1"/>
          </p:cNvSpPr>
          <p:nvPr/>
        </p:nvSpPr>
        <p:spPr bwMode="auto">
          <a:xfrm>
            <a:off x="0" y="330041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7" name="Group 59"/>
          <p:cNvGrpSpPr>
            <a:grpSpLocks/>
          </p:cNvGrpSpPr>
          <p:nvPr/>
        </p:nvGrpSpPr>
        <p:grpSpPr bwMode="auto">
          <a:xfrm>
            <a:off x="323850" y="2205038"/>
            <a:ext cx="3744913" cy="2057400"/>
            <a:chOff x="204" y="1389"/>
            <a:chExt cx="2359" cy="1296"/>
          </a:xfrm>
        </p:grpSpPr>
        <p:sp>
          <p:nvSpPr>
            <p:cNvPr id="19533" name="Text Box 60"/>
            <p:cNvSpPr txBox="1">
              <a:spLocks noChangeArrowheads="1"/>
            </p:cNvSpPr>
            <p:nvPr/>
          </p:nvSpPr>
          <p:spPr bwMode="auto">
            <a:xfrm>
              <a:off x="295" y="1389"/>
              <a:ext cx="2268" cy="97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/>
                <a:t>Графиком первого уравнения является семейство квадратов</a:t>
              </a:r>
              <a:r>
                <a:rPr lang="ru-RU"/>
                <a:t> </a:t>
              </a:r>
              <a:r>
                <a:rPr lang="ru-RU" sz="2400"/>
                <a:t> с вершинами в точках</a:t>
              </a:r>
              <a:endParaRPr lang="ru-RU"/>
            </a:p>
          </p:txBody>
        </p:sp>
        <p:graphicFrame>
          <p:nvGraphicFramePr>
            <p:cNvPr id="19470" name="Object 61"/>
            <p:cNvGraphicFramePr>
              <a:graphicFrameLocks noChangeAspect="1"/>
            </p:cNvGraphicFramePr>
            <p:nvPr/>
          </p:nvGraphicFramePr>
          <p:xfrm>
            <a:off x="204" y="2357"/>
            <a:ext cx="2222" cy="32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4" name="Equation" r:id="rId17" imgW="1739900" imgH="254000" progId="">
                    <p:embed/>
                  </p:oleObj>
                </mc:Choice>
                <mc:Fallback>
                  <p:oleObj name="Equation" r:id="rId17" imgW="1739900" imgH="254000" progId="">
                    <p:embed/>
                    <p:pic>
                      <p:nvPicPr>
                        <p:cNvPr id="0" name="Object 6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4" y="2357"/>
                          <a:ext cx="2222" cy="32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494" name="Rectangle 62"/>
          <p:cNvSpPr>
            <a:spLocks noChangeArrowheads="1"/>
          </p:cNvSpPr>
          <p:nvPr/>
        </p:nvSpPr>
        <p:spPr bwMode="auto">
          <a:xfrm>
            <a:off x="34925" y="2205038"/>
            <a:ext cx="4248150" cy="476250"/>
          </a:xfrm>
          <a:prstGeom prst="rect">
            <a:avLst/>
          </a:prstGeom>
          <a:solidFill>
            <a:srgbClr val="009900"/>
          </a:solidFill>
          <a:ln w="9525">
            <a:solidFill>
              <a:srgbClr val="009900"/>
            </a:solidFill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/>
              <a:t>4 решения  при  </a:t>
            </a:r>
            <a:r>
              <a:rPr lang="ru-RU" sz="3200" i="1">
                <a:latin typeface="Times New Roman" pitchFamily="18" charset="0"/>
              </a:rPr>
              <a:t>а </a:t>
            </a:r>
            <a:r>
              <a:rPr lang="ru-RU" sz="3200">
                <a:latin typeface="Times New Roman" pitchFamily="18" charset="0"/>
              </a:rPr>
              <a:t>= 1</a:t>
            </a:r>
            <a:r>
              <a:rPr lang="ru-RU" sz="3200"/>
              <a:t> </a:t>
            </a:r>
          </a:p>
        </p:txBody>
      </p:sp>
      <p:sp>
        <p:nvSpPr>
          <p:cNvPr id="19503" name="Rectangle 63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8" name="Group 64"/>
          <p:cNvGrpSpPr>
            <a:grpSpLocks/>
          </p:cNvGrpSpPr>
          <p:nvPr/>
        </p:nvGrpSpPr>
        <p:grpSpPr bwMode="auto">
          <a:xfrm>
            <a:off x="34925" y="1584325"/>
            <a:ext cx="4248150" cy="476250"/>
            <a:chOff x="340" y="935"/>
            <a:chExt cx="2676" cy="300"/>
          </a:xfrm>
        </p:grpSpPr>
        <p:sp>
          <p:nvSpPr>
            <p:cNvPr id="19532" name="Rectangle 65"/>
            <p:cNvSpPr>
              <a:spLocks noChangeArrowheads="1"/>
            </p:cNvSpPr>
            <p:nvPr/>
          </p:nvSpPr>
          <p:spPr bwMode="auto">
            <a:xfrm>
              <a:off x="340" y="935"/>
              <a:ext cx="2676" cy="300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 b="1"/>
                <a:t>решений нет при</a:t>
              </a:r>
              <a:r>
                <a:rPr lang="ru-RU" sz="2400"/>
                <a:t> </a:t>
              </a:r>
            </a:p>
          </p:txBody>
        </p:sp>
        <p:graphicFrame>
          <p:nvGraphicFramePr>
            <p:cNvPr id="19469" name="Object 66"/>
            <p:cNvGraphicFramePr>
              <a:graphicFrameLocks noChangeAspect="1"/>
            </p:cNvGraphicFramePr>
            <p:nvPr/>
          </p:nvGraphicFramePr>
          <p:xfrm>
            <a:off x="2245" y="935"/>
            <a:ext cx="681" cy="278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5" name="Equation" r:id="rId19" imgW="368280" imgH="228600" progId="">
                    <p:embed/>
                  </p:oleObj>
                </mc:Choice>
                <mc:Fallback>
                  <p:oleObj name="Equation" r:id="rId19" imgW="368280" imgH="228600" progId="">
                    <p:embed/>
                    <p:pic>
                      <p:nvPicPr>
                        <p:cNvPr id="0" name="Object 6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45" y="935"/>
                          <a:ext cx="681" cy="278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505" name="Rectangle 67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9" name="Group 68"/>
          <p:cNvGrpSpPr>
            <a:grpSpLocks/>
          </p:cNvGrpSpPr>
          <p:nvPr/>
        </p:nvGrpSpPr>
        <p:grpSpPr bwMode="auto">
          <a:xfrm>
            <a:off x="34925" y="2781300"/>
            <a:ext cx="4248150" cy="476250"/>
            <a:chOff x="385" y="3884"/>
            <a:chExt cx="2676" cy="300"/>
          </a:xfrm>
        </p:grpSpPr>
        <p:sp>
          <p:nvSpPr>
            <p:cNvPr id="19531" name="Rectangle 69"/>
            <p:cNvSpPr>
              <a:spLocks noChangeArrowheads="1"/>
            </p:cNvSpPr>
            <p:nvPr/>
          </p:nvSpPr>
          <p:spPr bwMode="auto">
            <a:xfrm>
              <a:off x="385" y="3884"/>
              <a:ext cx="2676" cy="300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 b="1"/>
                <a:t>8 решений  при</a:t>
              </a:r>
              <a:endParaRPr lang="ru-RU" sz="2400"/>
            </a:p>
          </p:txBody>
        </p:sp>
        <p:graphicFrame>
          <p:nvGraphicFramePr>
            <p:cNvPr id="19468" name="Object 70"/>
            <p:cNvGraphicFramePr>
              <a:graphicFrameLocks noChangeAspect="1"/>
            </p:cNvGraphicFramePr>
            <p:nvPr/>
          </p:nvGraphicFramePr>
          <p:xfrm>
            <a:off x="2064" y="3884"/>
            <a:ext cx="862" cy="28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6" name="Equation" r:id="rId21" imgW="672808" imgH="215806" progId="">
                    <p:embed/>
                  </p:oleObj>
                </mc:Choice>
                <mc:Fallback>
                  <p:oleObj name="Equation" r:id="rId21" imgW="672808" imgH="215806" progId="">
                    <p:embed/>
                    <p:pic>
                      <p:nvPicPr>
                        <p:cNvPr id="0" name="Object 70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064" y="3884"/>
                          <a:ext cx="862" cy="28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507" name="Rectangle 71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10" name="Group 72"/>
          <p:cNvGrpSpPr>
            <a:grpSpLocks/>
          </p:cNvGrpSpPr>
          <p:nvPr/>
        </p:nvGrpSpPr>
        <p:grpSpPr bwMode="auto">
          <a:xfrm>
            <a:off x="34925" y="3284538"/>
            <a:ext cx="4176713" cy="574675"/>
            <a:chOff x="249" y="3521"/>
            <a:chExt cx="2631" cy="362"/>
          </a:xfrm>
        </p:grpSpPr>
        <p:sp>
          <p:nvSpPr>
            <p:cNvPr id="19530" name="Rectangle 73"/>
            <p:cNvSpPr>
              <a:spLocks noChangeArrowheads="1"/>
            </p:cNvSpPr>
            <p:nvPr/>
          </p:nvSpPr>
          <p:spPr bwMode="auto">
            <a:xfrm>
              <a:off x="249" y="3566"/>
              <a:ext cx="2631" cy="317"/>
            </a:xfrm>
            <a:prstGeom prst="rect">
              <a:avLst/>
            </a:prstGeom>
            <a:solidFill>
              <a:srgbClr val="33CC33"/>
            </a:solidFill>
            <a:ln w="9525">
              <a:solidFill>
                <a:srgbClr val="33CC33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 b="1"/>
                <a:t>4</a:t>
              </a:r>
              <a:r>
                <a:rPr lang="ru-RU"/>
                <a:t> </a:t>
              </a:r>
              <a:r>
                <a:rPr lang="ru-RU" sz="2400" b="1"/>
                <a:t>решения при</a:t>
              </a:r>
            </a:p>
          </p:txBody>
        </p:sp>
        <p:graphicFrame>
          <p:nvGraphicFramePr>
            <p:cNvPr id="19467" name="Object 74"/>
            <p:cNvGraphicFramePr>
              <a:graphicFrameLocks noChangeAspect="1"/>
            </p:cNvGraphicFramePr>
            <p:nvPr/>
          </p:nvGraphicFramePr>
          <p:xfrm>
            <a:off x="1927" y="3521"/>
            <a:ext cx="816" cy="346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7" name="Equation" r:id="rId23" imgW="469696" imgH="215806" progId="">
                    <p:embed/>
                  </p:oleObj>
                </mc:Choice>
                <mc:Fallback>
                  <p:oleObj name="Equation" r:id="rId23" imgW="469696" imgH="215806" progId="">
                    <p:embed/>
                    <p:pic>
                      <p:nvPicPr>
                        <p:cNvPr id="0" name="Object 7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927" y="3521"/>
                          <a:ext cx="816" cy="346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509" name="Rectangle 75"/>
          <p:cNvSpPr>
            <a:spLocks noChangeArrowheads="1"/>
          </p:cNvSpPr>
          <p:nvPr/>
        </p:nvSpPr>
        <p:spPr bwMode="auto">
          <a:xfrm>
            <a:off x="0" y="3319463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11" name="Group 76"/>
          <p:cNvGrpSpPr>
            <a:grpSpLocks/>
          </p:cNvGrpSpPr>
          <p:nvPr/>
        </p:nvGrpSpPr>
        <p:grpSpPr bwMode="auto">
          <a:xfrm>
            <a:off x="34925" y="3933825"/>
            <a:ext cx="4176713" cy="560388"/>
            <a:chOff x="158" y="3304"/>
            <a:chExt cx="2631" cy="353"/>
          </a:xfrm>
        </p:grpSpPr>
        <p:sp>
          <p:nvSpPr>
            <p:cNvPr id="19529" name="Rectangle 77"/>
            <p:cNvSpPr>
              <a:spLocks noChangeArrowheads="1"/>
            </p:cNvSpPr>
            <p:nvPr/>
          </p:nvSpPr>
          <p:spPr bwMode="auto">
            <a:xfrm>
              <a:off x="158" y="3339"/>
              <a:ext cx="2631" cy="318"/>
            </a:xfrm>
            <a:prstGeom prst="rect">
              <a:avLst/>
            </a:prstGeom>
            <a:solidFill>
              <a:srgbClr val="FF9900"/>
            </a:solidFill>
            <a:ln w="9525">
              <a:solidFill>
                <a:srgbClr val="FF99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400" b="1"/>
                <a:t>решений нет при</a:t>
              </a:r>
              <a:r>
                <a:rPr lang="ru-RU" sz="2400"/>
                <a:t> </a:t>
              </a:r>
            </a:p>
          </p:txBody>
        </p:sp>
        <p:graphicFrame>
          <p:nvGraphicFramePr>
            <p:cNvPr id="19466" name="Object 78"/>
            <p:cNvGraphicFramePr>
              <a:graphicFrameLocks noChangeAspect="1"/>
            </p:cNvGraphicFramePr>
            <p:nvPr/>
          </p:nvGraphicFramePr>
          <p:xfrm>
            <a:off x="1866" y="3304"/>
            <a:ext cx="868" cy="35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8" name="Equation" r:id="rId25" imgW="634680" imgH="304560" progId="">
                    <p:embed/>
                  </p:oleObj>
                </mc:Choice>
                <mc:Fallback>
                  <p:oleObj name="Equation" r:id="rId25" imgW="634680" imgH="304560" progId="">
                    <p:embed/>
                    <p:pic>
                      <p:nvPicPr>
                        <p:cNvPr id="0" name="Object 7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866" y="3304"/>
                          <a:ext cx="868" cy="35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511" name="Text Box 79"/>
          <p:cNvSpPr txBox="1">
            <a:spLocks noChangeArrowheads="1"/>
          </p:cNvSpPr>
          <p:nvPr/>
        </p:nvSpPr>
        <p:spPr bwMode="auto">
          <a:xfrm>
            <a:off x="0" y="4494213"/>
            <a:ext cx="1403350" cy="5191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800" b="1">
                <a:solidFill>
                  <a:srgbClr val="C00000"/>
                </a:solidFill>
              </a:rPr>
              <a:t>Ответ:</a:t>
            </a:r>
            <a:r>
              <a:rPr lang="ru-RU" sz="2400" b="1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18512" name="Rectangle 80"/>
          <p:cNvSpPr>
            <a:spLocks noChangeArrowheads="1"/>
          </p:cNvSpPr>
          <p:nvPr/>
        </p:nvSpPr>
        <p:spPr bwMode="auto">
          <a:xfrm>
            <a:off x="1331913" y="4508500"/>
            <a:ext cx="3168650" cy="360363"/>
          </a:xfrm>
          <a:prstGeom prst="rect">
            <a:avLst/>
          </a:prstGeom>
          <a:solidFill>
            <a:srgbClr val="FF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/>
              <a:t>решений нет, если</a:t>
            </a:r>
            <a:r>
              <a:rPr lang="ru-RU"/>
              <a:t> </a:t>
            </a:r>
          </a:p>
        </p:txBody>
      </p:sp>
      <p:grpSp>
        <p:nvGrpSpPr>
          <p:cNvPr id="12" name="Group 82"/>
          <p:cNvGrpSpPr>
            <a:grpSpLocks/>
          </p:cNvGrpSpPr>
          <p:nvPr/>
        </p:nvGrpSpPr>
        <p:grpSpPr bwMode="auto">
          <a:xfrm>
            <a:off x="1331913" y="4795838"/>
            <a:ext cx="3168650" cy="504825"/>
            <a:chOff x="612" y="3294"/>
            <a:chExt cx="1996" cy="318"/>
          </a:xfrm>
        </p:grpSpPr>
        <p:sp>
          <p:nvSpPr>
            <p:cNvPr id="19528" name="Rectangle 83"/>
            <p:cNvSpPr>
              <a:spLocks noChangeArrowheads="1"/>
            </p:cNvSpPr>
            <p:nvPr/>
          </p:nvSpPr>
          <p:spPr bwMode="auto">
            <a:xfrm>
              <a:off x="612" y="3339"/>
              <a:ext cx="1996" cy="273"/>
            </a:xfrm>
            <a:prstGeom prst="rect">
              <a:avLst/>
            </a:prstGeom>
            <a:solidFill>
              <a:srgbClr val="FF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graphicFrame>
          <p:nvGraphicFramePr>
            <p:cNvPr id="19465" name="Object 84"/>
            <p:cNvGraphicFramePr>
              <a:graphicFrameLocks noChangeAspect="1"/>
            </p:cNvGraphicFramePr>
            <p:nvPr/>
          </p:nvGraphicFramePr>
          <p:xfrm>
            <a:off x="748" y="3294"/>
            <a:ext cx="1633" cy="313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89" name="Equation" r:id="rId27" imgW="1143000" imgH="215900" progId="">
                    <p:embed/>
                  </p:oleObj>
                </mc:Choice>
                <mc:Fallback>
                  <p:oleObj name="Equation" r:id="rId27" imgW="1143000" imgH="215900" progId="">
                    <p:embed/>
                    <p:pic>
                      <p:nvPicPr>
                        <p:cNvPr id="0" name="Object 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48" y="3294"/>
                          <a:ext cx="1633" cy="313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514" name="Rectangle 85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13" name="Group 86"/>
          <p:cNvGrpSpPr>
            <a:grpSpLocks/>
          </p:cNvGrpSpPr>
          <p:nvPr/>
        </p:nvGrpSpPr>
        <p:grpSpPr bwMode="auto">
          <a:xfrm>
            <a:off x="1331913" y="5589588"/>
            <a:ext cx="3168650" cy="576262"/>
            <a:chOff x="839" y="3475"/>
            <a:chExt cx="1996" cy="363"/>
          </a:xfrm>
        </p:grpSpPr>
        <p:sp>
          <p:nvSpPr>
            <p:cNvPr id="19527" name="Rectangle 87"/>
            <p:cNvSpPr>
              <a:spLocks noChangeArrowheads="1"/>
            </p:cNvSpPr>
            <p:nvPr/>
          </p:nvSpPr>
          <p:spPr bwMode="auto">
            <a:xfrm>
              <a:off x="839" y="3521"/>
              <a:ext cx="1996" cy="317"/>
            </a:xfrm>
            <a:prstGeom prst="rect">
              <a:avLst/>
            </a:prstGeom>
            <a:solidFill>
              <a:srgbClr val="009900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graphicFrame>
          <p:nvGraphicFramePr>
            <p:cNvPr id="19464" name="Object 88"/>
            <p:cNvGraphicFramePr>
              <a:graphicFrameLocks noChangeAspect="1"/>
            </p:cNvGraphicFramePr>
            <p:nvPr/>
          </p:nvGraphicFramePr>
          <p:xfrm>
            <a:off x="884" y="3475"/>
            <a:ext cx="1723" cy="33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0" name="Equation" r:id="rId29" imgW="1143000" imgH="215900" progId="">
                    <p:embed/>
                  </p:oleObj>
                </mc:Choice>
                <mc:Fallback>
                  <p:oleObj name="Equation" r:id="rId29" imgW="1143000" imgH="215900" progId="">
                    <p:embed/>
                    <p:pic>
                      <p:nvPicPr>
                        <p:cNvPr id="0" name="Object 8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3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884" y="3475"/>
                          <a:ext cx="1723" cy="33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521" name="Rectangle 89"/>
          <p:cNvSpPr>
            <a:spLocks noChangeArrowheads="1"/>
          </p:cNvSpPr>
          <p:nvPr/>
        </p:nvSpPr>
        <p:spPr bwMode="auto">
          <a:xfrm>
            <a:off x="1331913" y="6092825"/>
            <a:ext cx="3168650" cy="431800"/>
          </a:xfrm>
          <a:prstGeom prst="rect">
            <a:avLst/>
          </a:prstGeom>
          <a:solidFill>
            <a:srgbClr val="CC66FF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/>
              <a:t>8 решений, если</a:t>
            </a:r>
            <a:r>
              <a:rPr lang="ru-RU"/>
              <a:t> </a:t>
            </a:r>
          </a:p>
        </p:txBody>
      </p:sp>
      <p:sp>
        <p:nvSpPr>
          <p:cNvPr id="19517" name="Rectangle 90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pSp>
        <p:nvGrpSpPr>
          <p:cNvPr id="14" name="Group 91"/>
          <p:cNvGrpSpPr>
            <a:grpSpLocks/>
          </p:cNvGrpSpPr>
          <p:nvPr/>
        </p:nvGrpSpPr>
        <p:grpSpPr bwMode="auto">
          <a:xfrm>
            <a:off x="1331913" y="6408738"/>
            <a:ext cx="3168650" cy="476250"/>
            <a:chOff x="839" y="4020"/>
            <a:chExt cx="1996" cy="300"/>
          </a:xfrm>
        </p:grpSpPr>
        <p:sp>
          <p:nvSpPr>
            <p:cNvPr id="19526" name="Rectangle 92"/>
            <p:cNvSpPr>
              <a:spLocks noChangeArrowheads="1"/>
            </p:cNvSpPr>
            <p:nvPr/>
          </p:nvSpPr>
          <p:spPr bwMode="auto">
            <a:xfrm>
              <a:off x="839" y="4065"/>
              <a:ext cx="1996" cy="255"/>
            </a:xfrm>
            <a:prstGeom prst="rect">
              <a:avLst/>
            </a:prstGeom>
            <a:solidFill>
              <a:srgbClr val="CC66FF"/>
            </a:soli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pPr algn="ctr"/>
              <a:endParaRPr lang="ru-RU"/>
            </a:p>
          </p:txBody>
        </p:sp>
        <p:graphicFrame>
          <p:nvGraphicFramePr>
            <p:cNvPr id="19463" name="Object 93"/>
            <p:cNvGraphicFramePr>
              <a:graphicFrameLocks noChangeAspect="1"/>
            </p:cNvGraphicFramePr>
            <p:nvPr/>
          </p:nvGraphicFramePr>
          <p:xfrm>
            <a:off x="1184" y="4020"/>
            <a:ext cx="1016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9491" name="Equation" r:id="rId31" imgW="672808" imgH="215806" progId="">
                    <p:embed/>
                  </p:oleObj>
                </mc:Choice>
                <mc:Fallback>
                  <p:oleObj name="Equation" r:id="rId31" imgW="672808" imgH="215806" progId="">
                    <p:embed/>
                    <p:pic>
                      <p:nvPicPr>
                        <p:cNvPr id="0" name="Object 9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84" y="4020"/>
                          <a:ext cx="1016" cy="2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8526" name="Rectangle 94"/>
          <p:cNvSpPr>
            <a:spLocks noChangeArrowheads="1"/>
          </p:cNvSpPr>
          <p:nvPr/>
        </p:nvSpPr>
        <p:spPr bwMode="auto">
          <a:xfrm>
            <a:off x="1331913" y="5300663"/>
            <a:ext cx="3168650" cy="360362"/>
          </a:xfrm>
          <a:prstGeom prst="rect">
            <a:avLst/>
          </a:prstGeom>
          <a:solidFill>
            <a:srgbClr val="009900"/>
          </a:soli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r>
              <a:rPr lang="ru-RU" sz="2400" b="1"/>
              <a:t>4 решения, если</a:t>
            </a:r>
            <a:r>
              <a:rPr lang="ru-RU"/>
              <a:t> </a:t>
            </a:r>
          </a:p>
        </p:txBody>
      </p:sp>
      <p:grpSp>
        <p:nvGrpSpPr>
          <p:cNvPr id="15" name="Group 20"/>
          <p:cNvGrpSpPr>
            <a:grpSpLocks/>
          </p:cNvGrpSpPr>
          <p:nvPr/>
        </p:nvGrpSpPr>
        <p:grpSpPr bwMode="auto">
          <a:xfrm>
            <a:off x="5291138" y="2925763"/>
            <a:ext cx="2593975" cy="2592387"/>
            <a:chOff x="3333" y="1843"/>
            <a:chExt cx="1634" cy="1633"/>
          </a:xfrm>
        </p:grpSpPr>
        <p:sp>
          <p:nvSpPr>
            <p:cNvPr id="19522" name="AutoShape 21"/>
            <p:cNvSpPr>
              <a:spLocks noChangeArrowheads="1"/>
            </p:cNvSpPr>
            <p:nvPr/>
          </p:nvSpPr>
          <p:spPr bwMode="auto">
            <a:xfrm>
              <a:off x="4876" y="2614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008000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23" name="AutoShape 22"/>
            <p:cNvSpPr>
              <a:spLocks noChangeArrowheads="1"/>
            </p:cNvSpPr>
            <p:nvPr/>
          </p:nvSpPr>
          <p:spPr bwMode="auto">
            <a:xfrm>
              <a:off x="4104" y="1843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008000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24" name="AutoShape 23"/>
            <p:cNvSpPr>
              <a:spLocks noChangeArrowheads="1"/>
            </p:cNvSpPr>
            <p:nvPr/>
          </p:nvSpPr>
          <p:spPr bwMode="auto">
            <a:xfrm>
              <a:off x="4104" y="3385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008000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19525" name="AutoShape 24"/>
            <p:cNvSpPr>
              <a:spLocks noChangeArrowheads="1"/>
            </p:cNvSpPr>
            <p:nvPr/>
          </p:nvSpPr>
          <p:spPr bwMode="auto">
            <a:xfrm>
              <a:off x="3333" y="2614"/>
              <a:ext cx="91" cy="91"/>
            </a:xfrm>
            <a:prstGeom prst="octagon">
              <a:avLst>
                <a:gd name="adj" fmla="val 29287"/>
              </a:avLst>
            </a:prstGeom>
            <a:solidFill>
              <a:srgbClr val="008000"/>
            </a:solidFill>
            <a:ln w="19050">
              <a:solidFill>
                <a:srgbClr val="006600"/>
              </a:solidFill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sp>
        <p:nvSpPr>
          <p:cNvPr id="19521" name="Text Box 0"/>
          <p:cNvSpPr txBox="1">
            <a:spLocks noChangeArrowheads="1"/>
          </p:cNvSpPr>
          <p:nvPr/>
        </p:nvSpPr>
        <p:spPr bwMode="auto">
          <a:xfrm>
            <a:off x="6300788" y="4141788"/>
            <a:ext cx="360362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i="1">
                <a:latin typeface="Times New Roman" pitchFamily="18" charset="0"/>
              </a:rPr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1848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1000"/>
                                        <p:tgtEl>
                                          <p:spTgt spid="184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1000"/>
                            </p:stCondLst>
                            <p:childTnLst>
                              <p:par>
                                <p:cTn id="19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0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2" fill="hold">
                            <p:stCondLst>
                              <p:cond delay="1500"/>
                            </p:stCondLst>
                            <p:childTnLst>
                              <p:par>
                                <p:cTn id="23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4" dur="500"/>
                                        <p:tgtEl>
                                          <p:spTgt spid="1848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>
                            <p:stCondLst>
                              <p:cond delay="500"/>
                            </p:stCondLst>
                            <p:childTnLst>
                              <p:par>
                                <p:cTn id="32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34" dur="500"/>
                                        <p:tgtEl>
                                          <p:spTgt spid="184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1000"/>
                            </p:stCondLst>
                            <p:childTnLst>
                              <p:par>
                                <p:cTn id="36" presetID="16" presetClass="entr" presetSubtype="37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38" dur="500"/>
                                        <p:tgtEl>
                                          <p:spTgt spid="184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500"/>
                            </p:stCondLst>
                            <p:childTnLst>
                              <p:par>
                                <p:cTn id="45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1000"/>
                            </p:stCondLst>
                            <p:childTnLst>
                              <p:par>
                                <p:cTn id="49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1" dur="500"/>
                                        <p:tgtEl>
                                          <p:spTgt spid="184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56" dur="500"/>
                                        <p:tgtEl>
                                          <p:spTgt spid="1843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60" dur="500"/>
                                        <p:tgtEl>
                                          <p:spTgt spid="184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1" fill="hold">
                            <p:stCondLst>
                              <p:cond delay="1000"/>
                            </p:stCondLst>
                            <p:childTnLst>
                              <p:par>
                                <p:cTn id="6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5" fill="hold">
                            <p:stCondLst>
                              <p:cond delay="1500"/>
                            </p:stCondLst>
                            <p:childTnLst>
                              <p:par>
                                <p:cTn id="6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8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9" fill="hold">
                      <p:stCondLst>
                        <p:cond delay="indefinite"/>
                      </p:stCondLst>
                      <p:childTnLst>
                        <p:par>
                          <p:cTn id="70" fill="hold">
                            <p:stCondLst>
                              <p:cond delay="0"/>
                            </p:stCondLst>
                            <p:childTnLst>
                              <p:par>
                                <p:cTn id="71" presetID="16" presetClass="entr" presetSubtype="2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73" dur="500"/>
                                        <p:tgtEl>
                                          <p:spTgt spid="184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4" fill="hold">
                            <p:stCondLst>
                              <p:cond delay="500"/>
                            </p:stCondLst>
                            <p:childTnLst>
                              <p:par>
                                <p:cTn id="7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8" fill="hold">
                            <p:stCondLst>
                              <p:cond delay="1000"/>
                            </p:stCondLst>
                            <p:childTnLst>
                              <p:par>
                                <p:cTn id="7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8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2" fill="hold">
                      <p:stCondLst>
                        <p:cond delay="indefinite"/>
                      </p:stCondLst>
                      <p:childTnLst>
                        <p:par>
                          <p:cTn id="83" fill="hold">
                            <p:stCondLst>
                              <p:cond delay="0"/>
                            </p:stCondLst>
                            <p:childTnLst>
                              <p:par>
                                <p:cTn id="84" presetID="16" presetClass="entr" presetSubtype="37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86" dur="500"/>
                                        <p:tgtEl>
                                          <p:spTgt spid="184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7" fill="hold">
                            <p:stCondLst>
                              <p:cond delay="500"/>
                            </p:stCondLst>
                            <p:childTnLst>
                              <p:par>
                                <p:cTn id="88" presetID="16" presetClass="entr" presetSubtype="2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4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Horizontal)">
                                      <p:cBhvr>
                                        <p:cTn id="90" dur="500"/>
                                        <p:tgtEl>
                                          <p:spTgt spid="184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1" fill="hold">
                            <p:stCondLst>
                              <p:cond delay="1000"/>
                            </p:stCondLst>
                            <p:childTnLst>
                              <p:par>
                                <p:cTn id="9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5" fill="hold">
                      <p:stCondLst>
                        <p:cond delay="indefinite"/>
                      </p:stCondLst>
                      <p:childTnLst>
                        <p:par>
                          <p:cTn id="96" fill="hold">
                            <p:stCondLst>
                              <p:cond delay="0"/>
                            </p:stCondLst>
                            <p:childTnLst>
                              <p:par>
                                <p:cTn id="97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9" dur="500"/>
                                        <p:tgtEl>
                                          <p:spTgt spid="185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0" fill="hold">
                      <p:stCondLst>
                        <p:cond delay="indefinite"/>
                      </p:stCondLst>
                      <p:childTnLst>
                        <p:par>
                          <p:cTn id="101" fill="hold">
                            <p:stCondLst>
                              <p:cond delay="0"/>
                            </p:stCondLst>
                            <p:childTnLst>
                              <p:par>
                                <p:cTn id="102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4" dur="500"/>
                                        <p:tgtEl>
                                          <p:spTgt spid="185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5" fill="hold">
                            <p:stCondLst>
                              <p:cond delay="500"/>
                            </p:stCondLst>
                            <p:childTnLst>
                              <p:par>
                                <p:cTn id="106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9" fill="hold">
                            <p:stCondLst>
                              <p:cond delay="1000"/>
                            </p:stCondLst>
                            <p:childTnLst>
                              <p:par>
                                <p:cTn id="110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1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3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14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6" fill="hold">
                      <p:stCondLst>
                        <p:cond delay="indefinite"/>
                      </p:stCondLst>
                      <p:childTnLst>
                        <p:par>
                          <p:cTn id="117" fill="hold">
                            <p:stCondLst>
                              <p:cond delay="0"/>
                            </p:stCondLst>
                            <p:childTnLst>
                              <p:par>
                                <p:cTn id="11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0" dur="500"/>
                                        <p:tgtEl>
                                          <p:spTgt spid="18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1" fill="hold">
                            <p:stCondLst>
                              <p:cond delay="500"/>
                            </p:stCondLst>
                            <p:childTnLst>
                              <p:par>
                                <p:cTn id="12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4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1000"/>
                            </p:stCondLst>
                            <p:childTnLst>
                              <p:par>
                                <p:cTn id="126" presetID="9" presetClass="exit" presetSubtype="0" fill="hold" grpId="1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27" dur="500"/>
                                        <p:tgtEl>
                                          <p:spTgt spid="1849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8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84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29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3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2" fill="hold">
                      <p:stCondLst>
                        <p:cond delay="indefinite"/>
                      </p:stCondLst>
                      <p:childTnLst>
                        <p:par>
                          <p:cTn id="133" fill="hold">
                            <p:stCondLst>
                              <p:cond delay="0"/>
                            </p:stCondLst>
                            <p:childTnLst>
                              <p:par>
                                <p:cTn id="1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5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6" dur="500"/>
                                        <p:tgtEl>
                                          <p:spTgt spid="185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7" fill="hold">
                            <p:stCondLst>
                              <p:cond delay="500"/>
                            </p:stCondLst>
                            <p:childTnLst>
                              <p:par>
                                <p:cTn id="13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40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1" fill="hold">
                            <p:stCondLst>
                              <p:cond delay="1000"/>
                            </p:stCondLst>
                            <p:childTnLst>
                              <p:par>
                                <p:cTn id="142" presetID="9" presetClass="exit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143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8434" grpId="0" animBg="1"/>
      <p:bldP spid="18435" grpId="0" animBg="1"/>
      <p:bldP spid="18436" grpId="0" animBg="1"/>
      <p:bldP spid="18441" grpId="0" animBg="1"/>
      <p:bldP spid="18442" grpId="0" animBg="1"/>
      <p:bldP spid="18443" grpId="0" animBg="1"/>
      <p:bldP spid="18444" grpId="0" animBg="1"/>
      <p:bldP spid="18445" grpId="0" animBg="1"/>
      <p:bldP spid="18446" grpId="0" animBg="1"/>
      <p:bldP spid="18489" grpId="0"/>
      <p:bldP spid="18489" grpId="1"/>
      <p:bldP spid="18494" grpId="0" animBg="1"/>
      <p:bldP spid="18494" grpId="1" animBg="1"/>
      <p:bldP spid="18511" grpId="0"/>
      <p:bldP spid="18512" grpId="0" animBg="1"/>
      <p:bldP spid="18521" grpId="0" animBg="1"/>
      <p:bldP spid="18526" grpId="0" animBg="1"/>
    </p:bld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95" name="Text Box 4"/>
          <p:cNvSpPr txBox="1">
            <a:spLocks noChangeArrowheads="1"/>
          </p:cNvSpPr>
          <p:nvPr/>
        </p:nvSpPr>
        <p:spPr bwMode="auto">
          <a:xfrm>
            <a:off x="-36513" y="188913"/>
            <a:ext cx="5905501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400" b="1">
                <a:solidFill>
                  <a:srgbClr val="CC0099"/>
                </a:solidFill>
              </a:rPr>
              <a:t>При каких положительных значениях параметра </a:t>
            </a:r>
            <a:r>
              <a:rPr lang="ru-RU" sz="2400" b="1" i="1">
                <a:solidFill>
                  <a:srgbClr val="CC0099"/>
                </a:solidFill>
              </a:rPr>
              <a:t>а</a:t>
            </a:r>
            <a:r>
              <a:rPr lang="ru-RU" sz="2400" b="1">
                <a:solidFill>
                  <a:srgbClr val="CC0099"/>
                </a:solidFill>
              </a:rPr>
              <a:t>, система уравнений имеет ровно четыре решения?</a:t>
            </a:r>
          </a:p>
        </p:txBody>
      </p:sp>
      <p:sp>
        <p:nvSpPr>
          <p:cNvPr id="20496" name="Rectangle 5"/>
          <p:cNvSpPr>
            <a:spLocks noChangeArrowheads="1"/>
          </p:cNvSpPr>
          <p:nvPr/>
        </p:nvSpPr>
        <p:spPr bwMode="auto">
          <a:xfrm>
            <a:off x="0" y="314325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20482" name="Object 6"/>
          <p:cNvGraphicFramePr>
            <a:graphicFrameLocks noChangeAspect="1"/>
          </p:cNvGraphicFramePr>
          <p:nvPr/>
        </p:nvGraphicFramePr>
        <p:xfrm>
          <a:off x="5795963" y="188913"/>
          <a:ext cx="3409950" cy="12588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5" name="Equation" r:id="rId3" imgW="1536480" imgH="609480" progId="">
                  <p:embed/>
                </p:oleObj>
              </mc:Choice>
              <mc:Fallback>
                <p:oleObj name="Equation" r:id="rId3" imgW="1536480" imgH="60948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795963" y="188913"/>
                        <a:ext cx="3409950" cy="12588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177"/>
          <p:cNvGrpSpPr>
            <a:grpSpLocks/>
          </p:cNvGrpSpPr>
          <p:nvPr/>
        </p:nvGrpSpPr>
        <p:grpSpPr bwMode="auto">
          <a:xfrm>
            <a:off x="-36513" y="1412875"/>
            <a:ext cx="3959226" cy="968375"/>
            <a:chOff x="-23" y="890"/>
            <a:chExt cx="2494" cy="610"/>
          </a:xfrm>
        </p:grpSpPr>
        <p:graphicFrame>
          <p:nvGraphicFramePr>
            <p:cNvPr id="20494" name="Object 8"/>
            <p:cNvGraphicFramePr>
              <a:graphicFrameLocks noChangeAspect="1"/>
            </p:cNvGraphicFramePr>
            <p:nvPr/>
          </p:nvGraphicFramePr>
          <p:xfrm>
            <a:off x="1111" y="890"/>
            <a:ext cx="1360" cy="61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6" name="Equation" r:id="rId5" imgW="1193800" imgH="533400" progId="">
                    <p:embed/>
                  </p:oleObj>
                </mc:Choice>
                <mc:Fallback>
                  <p:oleObj name="Equation" r:id="rId5" imgW="1193800" imgH="533400" progId="">
                    <p:embed/>
                    <p:pic>
                      <p:nvPicPr>
                        <p:cNvPr id="0" name="Object 8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11" y="890"/>
                          <a:ext cx="1360" cy="610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574" name="Text Box 9"/>
            <p:cNvSpPr txBox="1">
              <a:spLocks noChangeArrowheads="1"/>
            </p:cNvSpPr>
            <p:nvPr/>
          </p:nvSpPr>
          <p:spPr bwMode="auto">
            <a:xfrm>
              <a:off x="-23" y="935"/>
              <a:ext cx="1247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Запишем систему в виде:</a:t>
              </a:r>
            </a:p>
          </p:txBody>
        </p:sp>
      </p:grpSp>
      <p:grpSp>
        <p:nvGrpSpPr>
          <p:cNvPr id="3" name="Group 79"/>
          <p:cNvGrpSpPr>
            <a:grpSpLocks/>
          </p:cNvGrpSpPr>
          <p:nvPr/>
        </p:nvGrpSpPr>
        <p:grpSpPr bwMode="auto">
          <a:xfrm>
            <a:off x="-36513" y="2420938"/>
            <a:ext cx="4968876" cy="727075"/>
            <a:chOff x="22" y="1525"/>
            <a:chExt cx="3130" cy="458"/>
          </a:xfrm>
        </p:grpSpPr>
        <p:sp>
          <p:nvSpPr>
            <p:cNvPr id="20572" name="Text Box 10"/>
            <p:cNvSpPr txBox="1">
              <a:spLocks noChangeArrowheads="1"/>
            </p:cNvSpPr>
            <p:nvPr/>
          </p:nvSpPr>
          <p:spPr bwMode="auto">
            <a:xfrm>
              <a:off x="22" y="1525"/>
              <a:ext cx="3061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Построим графики обоих уравнений.</a:t>
              </a:r>
            </a:p>
          </p:txBody>
        </p:sp>
        <p:sp>
          <p:nvSpPr>
            <p:cNvPr id="20573" name="Text Box 11"/>
            <p:cNvSpPr txBox="1">
              <a:spLocks noChangeArrowheads="1"/>
            </p:cNvSpPr>
            <p:nvPr/>
          </p:nvSpPr>
          <p:spPr bwMode="auto">
            <a:xfrm>
              <a:off x="45" y="1752"/>
              <a:ext cx="310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Шаги построения первого уравнения:</a:t>
              </a:r>
            </a:p>
          </p:txBody>
        </p:sp>
      </p:grpSp>
      <p:grpSp>
        <p:nvGrpSpPr>
          <p:cNvPr id="4" name="Group 178"/>
          <p:cNvGrpSpPr>
            <a:grpSpLocks/>
          </p:cNvGrpSpPr>
          <p:nvPr/>
        </p:nvGrpSpPr>
        <p:grpSpPr bwMode="auto">
          <a:xfrm>
            <a:off x="-107950" y="3141663"/>
            <a:ext cx="4895850" cy="396875"/>
            <a:chOff x="-68" y="1979"/>
            <a:chExt cx="3084" cy="250"/>
          </a:xfrm>
        </p:grpSpPr>
        <p:sp>
          <p:nvSpPr>
            <p:cNvPr id="20571" name="Text Box 3"/>
            <p:cNvSpPr txBox="1">
              <a:spLocks noChangeArrowheads="1"/>
            </p:cNvSpPr>
            <p:nvPr/>
          </p:nvSpPr>
          <p:spPr bwMode="auto">
            <a:xfrm>
              <a:off x="-68" y="1979"/>
              <a:ext cx="3084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 </a:t>
              </a:r>
              <a:r>
                <a:rPr lang="ru-RU"/>
                <a:t>Строим уголок                        затем</a:t>
              </a:r>
            </a:p>
          </p:txBody>
        </p:sp>
        <p:graphicFrame>
          <p:nvGraphicFramePr>
            <p:cNvPr id="20493" name="Object 13"/>
            <p:cNvGraphicFramePr>
              <a:graphicFrameLocks noChangeAspect="1"/>
            </p:cNvGraphicFramePr>
            <p:nvPr/>
          </p:nvGraphicFramePr>
          <p:xfrm>
            <a:off x="1065" y="1979"/>
            <a:ext cx="862" cy="24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7" name="Equation" r:id="rId7" imgW="888840" imgH="253800" progId="">
                    <p:embed/>
                  </p:oleObj>
                </mc:Choice>
                <mc:Fallback>
                  <p:oleObj name="Equation" r:id="rId7" imgW="888840" imgH="253800" progId="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065" y="1979"/>
                          <a:ext cx="862" cy="249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142" name="Text Box 14"/>
          <p:cNvSpPr txBox="1">
            <a:spLocks noChangeArrowheads="1"/>
          </p:cNvSpPr>
          <p:nvPr/>
        </p:nvSpPr>
        <p:spPr bwMode="auto">
          <a:xfrm>
            <a:off x="-36513" y="3500438"/>
            <a:ext cx="4032251" cy="976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 sz="2000"/>
              <a:t>                           </a:t>
            </a:r>
            <a:r>
              <a:rPr lang="ru-RU"/>
              <a:t>и симметрично отображаем относительно оси абсцисс</a:t>
            </a:r>
            <a:r>
              <a:rPr lang="ru-RU" sz="2000"/>
              <a:t>. </a:t>
            </a:r>
            <a:endParaRPr lang="ru-RU"/>
          </a:p>
        </p:txBody>
      </p:sp>
      <p:graphicFrame>
        <p:nvGraphicFramePr>
          <p:cNvPr id="48143" name="Object 15"/>
          <p:cNvGraphicFramePr>
            <a:graphicFrameLocks noChangeAspect="1"/>
          </p:cNvGraphicFramePr>
          <p:nvPr/>
        </p:nvGraphicFramePr>
        <p:xfrm>
          <a:off x="34925" y="3500438"/>
          <a:ext cx="1512888" cy="4333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498" name="Equation" r:id="rId9" imgW="889000" imgH="279400" progId="">
                  <p:embed/>
                </p:oleObj>
              </mc:Choice>
              <mc:Fallback>
                <p:oleObj name="Equation" r:id="rId9" imgW="889000" imgH="279400" progId="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4925" y="3500438"/>
                        <a:ext cx="1512888" cy="4333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48144" name="Text Box 16"/>
          <p:cNvSpPr txBox="1">
            <a:spLocks noChangeArrowheads="1"/>
          </p:cNvSpPr>
          <p:nvPr/>
        </p:nvSpPr>
        <p:spPr bwMode="auto">
          <a:xfrm>
            <a:off x="-36513" y="4457700"/>
            <a:ext cx="4103688" cy="9159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spcBef>
                <a:spcPct val="50000"/>
              </a:spcBef>
            </a:pPr>
            <a:r>
              <a:rPr lang="ru-RU"/>
              <a:t>Второе уравнение задает семейство окружностей с центром (2;0) и радиусом </a:t>
            </a:r>
            <a:r>
              <a:rPr lang="ru-RU" i="1">
                <a:latin typeface="Times New Roman" pitchFamily="18" charset="0"/>
              </a:rPr>
              <a:t>а.</a:t>
            </a:r>
          </a:p>
        </p:txBody>
      </p:sp>
      <p:grpSp>
        <p:nvGrpSpPr>
          <p:cNvPr id="5" name="Group 193"/>
          <p:cNvGrpSpPr>
            <a:grpSpLocks/>
          </p:cNvGrpSpPr>
          <p:nvPr/>
        </p:nvGrpSpPr>
        <p:grpSpPr bwMode="auto">
          <a:xfrm>
            <a:off x="4572000" y="6302375"/>
            <a:ext cx="3024188" cy="439738"/>
            <a:chOff x="3288" y="3902"/>
            <a:chExt cx="1905" cy="277"/>
          </a:xfrm>
        </p:grpSpPr>
        <p:sp>
          <p:nvSpPr>
            <p:cNvPr id="20570" name="Text Box 22"/>
            <p:cNvSpPr txBox="1">
              <a:spLocks noChangeArrowheads="1"/>
            </p:cNvSpPr>
            <p:nvPr/>
          </p:nvSpPr>
          <p:spPr bwMode="auto">
            <a:xfrm>
              <a:off x="3288" y="3929"/>
              <a:ext cx="681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 b="1"/>
                <a:t>Ответ: </a:t>
              </a:r>
            </a:p>
          </p:txBody>
        </p:sp>
        <p:graphicFrame>
          <p:nvGraphicFramePr>
            <p:cNvPr id="20492" name="Object 24"/>
            <p:cNvGraphicFramePr>
              <a:graphicFrameLocks noChangeAspect="1"/>
            </p:cNvGraphicFramePr>
            <p:nvPr/>
          </p:nvGraphicFramePr>
          <p:xfrm>
            <a:off x="3923" y="3902"/>
            <a:ext cx="1270" cy="25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499" name="Equation" r:id="rId11" imgW="1091880" imgH="215640" progId="">
                    <p:embed/>
                  </p:oleObj>
                </mc:Choice>
                <mc:Fallback>
                  <p:oleObj name="Equation" r:id="rId11" imgW="1091880" imgH="215640" progId="">
                    <p:embed/>
                    <p:pic>
                      <p:nvPicPr>
                        <p:cNvPr id="0" name="Object 2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923" y="3902"/>
                          <a:ext cx="1270" cy="25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48251" name="Rectangle 123"/>
          <p:cNvSpPr>
            <a:spLocks noChangeArrowheads="1"/>
          </p:cNvSpPr>
          <p:nvPr/>
        </p:nvSpPr>
        <p:spPr bwMode="auto">
          <a:xfrm>
            <a:off x="4067175" y="1917700"/>
            <a:ext cx="5076825" cy="3455988"/>
          </a:xfrm>
          <a:prstGeom prst="rect">
            <a:avLst/>
          </a:prstGeom>
          <a:gradFill rotWithShape="1">
            <a:gsLst>
              <a:gs pos="0">
                <a:srgbClr val="EAFAEA"/>
              </a:gs>
              <a:gs pos="50000">
                <a:srgbClr val="ACEAAC"/>
              </a:gs>
              <a:gs pos="100000">
                <a:srgbClr val="EAFAEA"/>
              </a:gs>
            </a:gsLst>
            <a:lin ang="5400000" scaled="1"/>
          </a:grad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252" name="Oval 124" descr="Контурные ромбики"/>
          <p:cNvSpPr>
            <a:spLocks noChangeArrowheads="1"/>
          </p:cNvSpPr>
          <p:nvPr/>
        </p:nvSpPr>
        <p:spPr bwMode="auto">
          <a:xfrm>
            <a:off x="5292725" y="2205038"/>
            <a:ext cx="2879725" cy="2879725"/>
          </a:xfrm>
          <a:prstGeom prst="ellipse">
            <a:avLst/>
          </a:prstGeom>
          <a:pattFill prst="openDmnd">
            <a:fgClr>
              <a:srgbClr val="FF66FF"/>
            </a:fgClr>
            <a:bgClr>
              <a:srgbClr val="FFFFFF"/>
            </a:bgClr>
          </a:pattFill>
          <a:ln w="2857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254" name="Line 126"/>
          <p:cNvSpPr>
            <a:spLocks noChangeShapeType="1"/>
          </p:cNvSpPr>
          <p:nvPr/>
        </p:nvSpPr>
        <p:spPr bwMode="auto">
          <a:xfrm flipV="1">
            <a:off x="4356100" y="3644900"/>
            <a:ext cx="936625" cy="936625"/>
          </a:xfrm>
          <a:prstGeom prst="line">
            <a:avLst/>
          </a:prstGeom>
          <a:noFill/>
          <a:ln w="19050">
            <a:solidFill>
              <a:srgbClr val="99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255" name="Line 127"/>
          <p:cNvSpPr>
            <a:spLocks noChangeShapeType="1"/>
          </p:cNvSpPr>
          <p:nvPr/>
        </p:nvSpPr>
        <p:spPr bwMode="auto">
          <a:xfrm flipV="1">
            <a:off x="5292725" y="2205038"/>
            <a:ext cx="1439863" cy="1439862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256" name="Line 128"/>
          <p:cNvSpPr>
            <a:spLocks noChangeShapeType="1"/>
          </p:cNvSpPr>
          <p:nvPr/>
        </p:nvSpPr>
        <p:spPr bwMode="auto">
          <a:xfrm>
            <a:off x="6732588" y="2205038"/>
            <a:ext cx="1439862" cy="1439862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257" name="Line 129"/>
          <p:cNvSpPr>
            <a:spLocks noChangeShapeType="1"/>
          </p:cNvSpPr>
          <p:nvPr/>
        </p:nvSpPr>
        <p:spPr bwMode="auto">
          <a:xfrm>
            <a:off x="8172450" y="3644900"/>
            <a:ext cx="971550" cy="971550"/>
          </a:xfrm>
          <a:prstGeom prst="line">
            <a:avLst/>
          </a:prstGeom>
          <a:noFill/>
          <a:ln w="19050">
            <a:solidFill>
              <a:srgbClr val="99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258" name="Line 130"/>
          <p:cNvSpPr>
            <a:spLocks noChangeShapeType="1"/>
          </p:cNvSpPr>
          <p:nvPr/>
        </p:nvSpPr>
        <p:spPr bwMode="auto">
          <a:xfrm>
            <a:off x="4140200" y="2493963"/>
            <a:ext cx="1152525" cy="1152525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48259" name="Line 131"/>
          <p:cNvSpPr>
            <a:spLocks noChangeShapeType="1"/>
          </p:cNvSpPr>
          <p:nvPr/>
        </p:nvSpPr>
        <p:spPr bwMode="auto">
          <a:xfrm flipV="1">
            <a:off x="8172450" y="2673350"/>
            <a:ext cx="971550" cy="971550"/>
          </a:xfrm>
          <a:prstGeom prst="line">
            <a:avLst/>
          </a:prstGeom>
          <a:noFill/>
          <a:ln w="28575">
            <a:solidFill>
              <a:srgbClr val="9900FF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6" name="Group 132"/>
          <p:cNvGrpSpPr>
            <a:grpSpLocks/>
          </p:cNvGrpSpPr>
          <p:nvPr/>
        </p:nvGrpSpPr>
        <p:grpSpPr bwMode="auto">
          <a:xfrm flipV="1">
            <a:off x="4140200" y="3644900"/>
            <a:ext cx="5003800" cy="1441450"/>
            <a:chOff x="1610" y="3022"/>
            <a:chExt cx="3152" cy="908"/>
          </a:xfrm>
        </p:grpSpPr>
        <p:sp>
          <p:nvSpPr>
            <p:cNvPr id="20566" name="Line 133"/>
            <p:cNvSpPr>
              <a:spLocks noChangeShapeType="1"/>
            </p:cNvSpPr>
            <p:nvPr/>
          </p:nvSpPr>
          <p:spPr bwMode="auto">
            <a:xfrm flipV="1">
              <a:off x="2336" y="3022"/>
              <a:ext cx="907" cy="907"/>
            </a:xfrm>
            <a:prstGeom prst="line">
              <a:avLst/>
            </a:prstGeom>
            <a:noFill/>
            <a:ln w="28575">
              <a:solidFill>
                <a:srgbClr val="99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7" name="Line 134"/>
            <p:cNvSpPr>
              <a:spLocks noChangeShapeType="1"/>
            </p:cNvSpPr>
            <p:nvPr/>
          </p:nvSpPr>
          <p:spPr bwMode="auto">
            <a:xfrm>
              <a:off x="3243" y="3022"/>
              <a:ext cx="907" cy="907"/>
            </a:xfrm>
            <a:prstGeom prst="line">
              <a:avLst/>
            </a:prstGeom>
            <a:noFill/>
            <a:ln w="28575">
              <a:solidFill>
                <a:srgbClr val="99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8" name="Line 135"/>
            <p:cNvSpPr>
              <a:spLocks noChangeShapeType="1"/>
            </p:cNvSpPr>
            <p:nvPr/>
          </p:nvSpPr>
          <p:spPr bwMode="auto">
            <a:xfrm>
              <a:off x="1610" y="3204"/>
              <a:ext cx="726" cy="726"/>
            </a:xfrm>
            <a:prstGeom prst="line">
              <a:avLst/>
            </a:prstGeom>
            <a:noFill/>
            <a:ln w="28575">
              <a:solidFill>
                <a:srgbClr val="99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569" name="Line 136"/>
            <p:cNvSpPr>
              <a:spLocks noChangeShapeType="1"/>
            </p:cNvSpPr>
            <p:nvPr/>
          </p:nvSpPr>
          <p:spPr bwMode="auto">
            <a:xfrm flipV="1">
              <a:off x="4150" y="3317"/>
              <a:ext cx="612" cy="612"/>
            </a:xfrm>
            <a:prstGeom prst="line">
              <a:avLst/>
            </a:prstGeom>
            <a:noFill/>
            <a:ln w="28575">
              <a:solidFill>
                <a:srgbClr val="9900FF"/>
              </a:solidFill>
              <a:round/>
              <a:headEnd/>
              <a:tailEnd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48265" name="Oval 137"/>
          <p:cNvSpPr>
            <a:spLocks noChangeArrowheads="1"/>
          </p:cNvSpPr>
          <p:nvPr/>
        </p:nvSpPr>
        <p:spPr bwMode="auto">
          <a:xfrm>
            <a:off x="5724525" y="2636838"/>
            <a:ext cx="2016125" cy="2016125"/>
          </a:xfrm>
          <a:prstGeom prst="ellipse">
            <a:avLst/>
          </a:prstGeom>
          <a:gradFill rotWithShape="1">
            <a:gsLst>
              <a:gs pos="0">
                <a:srgbClr val="FFFF00"/>
              </a:gs>
              <a:gs pos="100000">
                <a:srgbClr val="FFFFB2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266" name="Oval 138"/>
          <p:cNvSpPr>
            <a:spLocks noChangeArrowheads="1"/>
          </p:cNvSpPr>
          <p:nvPr/>
        </p:nvSpPr>
        <p:spPr bwMode="auto">
          <a:xfrm>
            <a:off x="5724525" y="2636838"/>
            <a:ext cx="2016125" cy="2016125"/>
          </a:xfrm>
          <a:prstGeom prst="ellipse">
            <a:avLst/>
          </a:prstGeom>
          <a:noFill/>
          <a:ln w="28575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267" name="Oval 139"/>
          <p:cNvSpPr>
            <a:spLocks noChangeArrowheads="1"/>
          </p:cNvSpPr>
          <p:nvPr/>
        </p:nvSpPr>
        <p:spPr bwMode="auto">
          <a:xfrm>
            <a:off x="5508625" y="2420938"/>
            <a:ext cx="2449513" cy="2449512"/>
          </a:xfrm>
          <a:prstGeom prst="ellipse">
            <a:avLst/>
          </a:prstGeom>
          <a:noFill/>
          <a:ln w="28575">
            <a:solidFill>
              <a:srgbClr val="CC0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48268" name="Oval 140"/>
          <p:cNvSpPr>
            <a:spLocks noChangeArrowheads="1"/>
          </p:cNvSpPr>
          <p:nvPr/>
        </p:nvSpPr>
        <p:spPr bwMode="auto">
          <a:xfrm>
            <a:off x="5292725" y="2205038"/>
            <a:ext cx="2879725" cy="2879725"/>
          </a:xfrm>
          <a:prstGeom prst="ellipse">
            <a:avLst/>
          </a:prstGeom>
          <a:noFill/>
          <a:ln w="28575">
            <a:solidFill>
              <a:srgbClr val="0080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7" name="Group 141"/>
          <p:cNvGrpSpPr>
            <a:grpSpLocks/>
          </p:cNvGrpSpPr>
          <p:nvPr/>
        </p:nvGrpSpPr>
        <p:grpSpPr bwMode="auto">
          <a:xfrm>
            <a:off x="4572000" y="1628775"/>
            <a:ext cx="5003800" cy="3457575"/>
            <a:chOff x="2880" y="436"/>
            <a:chExt cx="3152" cy="2178"/>
          </a:xfrm>
        </p:grpSpPr>
        <p:grpSp>
          <p:nvGrpSpPr>
            <p:cNvPr id="20556" name="Group 142"/>
            <p:cNvGrpSpPr>
              <a:grpSpLocks/>
            </p:cNvGrpSpPr>
            <p:nvPr/>
          </p:nvGrpSpPr>
          <p:grpSpPr bwMode="auto">
            <a:xfrm>
              <a:off x="2880" y="436"/>
              <a:ext cx="3152" cy="2178"/>
              <a:chOff x="2880" y="436"/>
              <a:chExt cx="3152" cy="2178"/>
            </a:xfrm>
          </p:grpSpPr>
          <p:grpSp>
            <p:nvGrpSpPr>
              <p:cNvPr id="20560" name="Group 143"/>
              <p:cNvGrpSpPr>
                <a:grpSpLocks/>
              </p:cNvGrpSpPr>
              <p:nvPr/>
            </p:nvGrpSpPr>
            <p:grpSpPr bwMode="auto">
              <a:xfrm>
                <a:off x="2880" y="527"/>
                <a:ext cx="2631" cy="2087"/>
                <a:chOff x="2880" y="527"/>
                <a:chExt cx="2631" cy="2087"/>
              </a:xfrm>
            </p:grpSpPr>
            <p:sp>
              <p:nvSpPr>
                <p:cNvPr id="20564" name="Line 144"/>
                <p:cNvSpPr>
                  <a:spLocks noChangeShapeType="1"/>
                </p:cNvSpPr>
                <p:nvPr/>
              </p:nvSpPr>
              <p:spPr bwMode="auto">
                <a:xfrm>
                  <a:off x="2880" y="1706"/>
                  <a:ext cx="2631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  <p:sp>
              <p:nvSpPr>
                <p:cNvPr id="20565" name="Line 145"/>
                <p:cNvSpPr>
                  <a:spLocks noChangeShapeType="1"/>
                </p:cNvSpPr>
                <p:nvPr/>
              </p:nvSpPr>
              <p:spPr bwMode="auto">
                <a:xfrm flipV="1">
                  <a:off x="3787" y="527"/>
                  <a:ext cx="0" cy="208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 type="triangle" w="med" len="med"/>
                </a:ln>
              </p:spPr>
              <p:txBody>
                <a:bodyPr/>
                <a:lstStyle/>
                <a:p>
                  <a:endParaRPr lang="ru-RU"/>
                </a:p>
              </p:txBody>
            </p:sp>
          </p:grpSp>
          <p:grpSp>
            <p:nvGrpSpPr>
              <p:cNvPr id="20561" name="Group 146"/>
              <p:cNvGrpSpPr>
                <a:grpSpLocks/>
              </p:cNvGrpSpPr>
              <p:nvPr/>
            </p:nvGrpSpPr>
            <p:grpSpPr bwMode="auto">
              <a:xfrm>
                <a:off x="3606" y="436"/>
                <a:ext cx="2426" cy="1365"/>
                <a:chOff x="3606" y="436"/>
                <a:chExt cx="2426" cy="1365"/>
              </a:xfrm>
            </p:grpSpPr>
            <p:sp>
              <p:nvSpPr>
                <p:cNvPr id="20562" name="Text Box 147"/>
                <p:cNvSpPr txBox="1">
                  <a:spLocks noChangeArrowheads="1"/>
                </p:cNvSpPr>
                <p:nvPr/>
              </p:nvSpPr>
              <p:spPr bwMode="auto">
                <a:xfrm>
                  <a:off x="5488" y="1570"/>
                  <a:ext cx="54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i="1">
                      <a:latin typeface="Times New Roman" pitchFamily="18" charset="0"/>
                    </a:rPr>
                    <a:t>х</a:t>
                  </a:r>
                </a:p>
              </p:txBody>
            </p:sp>
            <p:sp>
              <p:nvSpPr>
                <p:cNvPr id="20563" name="Text Box 148"/>
                <p:cNvSpPr txBox="1">
                  <a:spLocks noChangeArrowheads="1"/>
                </p:cNvSpPr>
                <p:nvPr/>
              </p:nvSpPr>
              <p:spPr bwMode="auto">
                <a:xfrm>
                  <a:off x="3606" y="436"/>
                  <a:ext cx="544" cy="231"/>
                </a:xfrm>
                <a:prstGeom prst="rect">
                  <a:avLst/>
                </a:prstGeom>
                <a:noFill/>
                <a:ln w="9525">
                  <a:noFill/>
                  <a:miter lim="800000"/>
                  <a:headEnd/>
                  <a:tailEnd/>
                </a:ln>
              </p:spPr>
              <p:txBody>
                <a:bodyPr>
                  <a:spAutoFit/>
                </a:bodyPr>
                <a:lstStyle/>
                <a:p>
                  <a:pPr>
                    <a:spcBef>
                      <a:spcPct val="50000"/>
                    </a:spcBef>
                  </a:pPr>
                  <a:r>
                    <a:rPr lang="ru-RU" i="1">
                      <a:latin typeface="Times New Roman" pitchFamily="18" charset="0"/>
                    </a:rPr>
                    <a:t>у</a:t>
                  </a:r>
                </a:p>
              </p:txBody>
            </p:sp>
          </p:grpSp>
        </p:grpSp>
        <p:sp>
          <p:nvSpPr>
            <p:cNvPr id="20557" name="Text Box 149"/>
            <p:cNvSpPr txBox="1">
              <a:spLocks noChangeArrowheads="1"/>
            </p:cNvSpPr>
            <p:nvPr/>
          </p:nvSpPr>
          <p:spPr bwMode="auto">
            <a:xfrm>
              <a:off x="4151" y="1661"/>
              <a:ext cx="36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2</a:t>
              </a:r>
            </a:p>
          </p:txBody>
        </p:sp>
        <p:sp>
          <p:nvSpPr>
            <p:cNvPr id="20558" name="Text Box 150"/>
            <p:cNvSpPr txBox="1">
              <a:spLocks noChangeArrowheads="1"/>
            </p:cNvSpPr>
            <p:nvPr/>
          </p:nvSpPr>
          <p:spPr bwMode="auto">
            <a:xfrm>
              <a:off x="3606" y="1158"/>
              <a:ext cx="36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2</a:t>
              </a:r>
            </a:p>
          </p:txBody>
        </p:sp>
        <p:sp>
          <p:nvSpPr>
            <p:cNvPr id="20559" name="Text Box 151"/>
            <p:cNvSpPr txBox="1">
              <a:spLocks noChangeArrowheads="1"/>
            </p:cNvSpPr>
            <p:nvPr/>
          </p:nvSpPr>
          <p:spPr bwMode="auto">
            <a:xfrm>
              <a:off x="3289" y="1661"/>
              <a:ext cx="36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-2</a:t>
              </a:r>
            </a:p>
          </p:txBody>
        </p:sp>
      </p:grpSp>
      <p:sp>
        <p:nvSpPr>
          <p:cNvPr id="48280" name="Oval 152"/>
          <p:cNvSpPr>
            <a:spLocks noChangeArrowheads="1"/>
          </p:cNvSpPr>
          <p:nvPr/>
        </p:nvSpPr>
        <p:spPr bwMode="auto">
          <a:xfrm>
            <a:off x="5005388" y="1917700"/>
            <a:ext cx="3454400" cy="3454400"/>
          </a:xfrm>
          <a:prstGeom prst="ellipse">
            <a:avLst/>
          </a:prstGeom>
          <a:noFill/>
          <a:ln w="38100">
            <a:solidFill>
              <a:srgbClr val="006600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1" name="Group 153"/>
          <p:cNvGrpSpPr>
            <a:grpSpLocks/>
          </p:cNvGrpSpPr>
          <p:nvPr/>
        </p:nvGrpSpPr>
        <p:grpSpPr bwMode="auto">
          <a:xfrm>
            <a:off x="5940425" y="2852738"/>
            <a:ext cx="1582738" cy="1584325"/>
            <a:chOff x="3742" y="1207"/>
            <a:chExt cx="997" cy="998"/>
          </a:xfrm>
        </p:grpSpPr>
        <p:sp>
          <p:nvSpPr>
            <p:cNvPr id="20552" name="Oval 154"/>
            <p:cNvSpPr>
              <a:spLocks noChangeArrowheads="1"/>
            </p:cNvSpPr>
            <p:nvPr/>
          </p:nvSpPr>
          <p:spPr bwMode="auto">
            <a:xfrm>
              <a:off x="3742" y="1208"/>
              <a:ext cx="90" cy="9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3" name="Oval 155"/>
            <p:cNvSpPr>
              <a:spLocks noChangeArrowheads="1"/>
            </p:cNvSpPr>
            <p:nvPr/>
          </p:nvSpPr>
          <p:spPr bwMode="auto">
            <a:xfrm>
              <a:off x="4649" y="1207"/>
              <a:ext cx="90" cy="9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4" name="Oval 156"/>
            <p:cNvSpPr>
              <a:spLocks noChangeArrowheads="1"/>
            </p:cNvSpPr>
            <p:nvPr/>
          </p:nvSpPr>
          <p:spPr bwMode="auto">
            <a:xfrm>
              <a:off x="4649" y="2115"/>
              <a:ext cx="90" cy="9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5" name="Oval 157"/>
            <p:cNvSpPr>
              <a:spLocks noChangeArrowheads="1"/>
            </p:cNvSpPr>
            <p:nvPr/>
          </p:nvSpPr>
          <p:spPr bwMode="auto">
            <a:xfrm>
              <a:off x="3742" y="2115"/>
              <a:ext cx="90" cy="90"/>
            </a:xfrm>
            <a:prstGeom prst="ellipse">
              <a:avLst/>
            </a:prstGeom>
            <a:solidFill>
              <a:srgbClr val="006600"/>
            </a:solidFill>
            <a:ln w="9525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2" name="Group 158"/>
          <p:cNvGrpSpPr>
            <a:grpSpLocks/>
          </p:cNvGrpSpPr>
          <p:nvPr/>
        </p:nvGrpSpPr>
        <p:grpSpPr bwMode="auto">
          <a:xfrm>
            <a:off x="5435600" y="2349500"/>
            <a:ext cx="2593975" cy="2592388"/>
            <a:chOff x="3424" y="890"/>
            <a:chExt cx="1634" cy="1633"/>
          </a:xfrm>
        </p:grpSpPr>
        <p:sp>
          <p:nvSpPr>
            <p:cNvPr id="20544" name="Oval 159"/>
            <p:cNvSpPr>
              <a:spLocks noChangeArrowheads="1"/>
            </p:cNvSpPr>
            <p:nvPr/>
          </p:nvSpPr>
          <p:spPr bwMode="auto">
            <a:xfrm>
              <a:off x="3424" y="1525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5" name="Oval 160"/>
            <p:cNvSpPr>
              <a:spLocks noChangeArrowheads="1"/>
            </p:cNvSpPr>
            <p:nvPr/>
          </p:nvSpPr>
          <p:spPr bwMode="auto">
            <a:xfrm>
              <a:off x="3424" y="1797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6" name="Oval 161"/>
            <p:cNvSpPr>
              <a:spLocks noChangeArrowheads="1"/>
            </p:cNvSpPr>
            <p:nvPr/>
          </p:nvSpPr>
          <p:spPr bwMode="auto">
            <a:xfrm>
              <a:off x="4059" y="890"/>
              <a:ext cx="91" cy="91"/>
            </a:xfrm>
            <a:prstGeom prst="ellipse">
              <a:avLst/>
            </a:prstGeom>
            <a:solidFill>
              <a:srgbClr val="FF00FF"/>
            </a:solidFill>
            <a:ln w="28575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7" name="Oval 162"/>
            <p:cNvSpPr>
              <a:spLocks noChangeArrowheads="1"/>
            </p:cNvSpPr>
            <p:nvPr/>
          </p:nvSpPr>
          <p:spPr bwMode="auto">
            <a:xfrm>
              <a:off x="4332" y="890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8" name="Oval 163"/>
            <p:cNvSpPr>
              <a:spLocks noChangeArrowheads="1"/>
            </p:cNvSpPr>
            <p:nvPr/>
          </p:nvSpPr>
          <p:spPr bwMode="auto">
            <a:xfrm>
              <a:off x="4967" y="1525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9" name="Oval 164"/>
            <p:cNvSpPr>
              <a:spLocks noChangeArrowheads="1"/>
            </p:cNvSpPr>
            <p:nvPr/>
          </p:nvSpPr>
          <p:spPr bwMode="auto">
            <a:xfrm>
              <a:off x="4059" y="2432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0" name="Oval 165"/>
            <p:cNvSpPr>
              <a:spLocks noChangeArrowheads="1"/>
            </p:cNvSpPr>
            <p:nvPr/>
          </p:nvSpPr>
          <p:spPr bwMode="auto">
            <a:xfrm>
              <a:off x="4332" y="2432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51" name="Oval 166"/>
            <p:cNvSpPr>
              <a:spLocks noChangeArrowheads="1"/>
            </p:cNvSpPr>
            <p:nvPr/>
          </p:nvSpPr>
          <p:spPr bwMode="auto">
            <a:xfrm>
              <a:off x="4967" y="1842"/>
              <a:ext cx="91" cy="91"/>
            </a:xfrm>
            <a:prstGeom prst="ellipse">
              <a:avLst/>
            </a:prstGeom>
            <a:solidFill>
              <a:srgbClr val="FF00FF"/>
            </a:solidFill>
            <a:ln w="19050">
              <a:solidFill>
                <a:srgbClr val="CC00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3" name="Group 167"/>
          <p:cNvGrpSpPr>
            <a:grpSpLocks/>
          </p:cNvGrpSpPr>
          <p:nvPr/>
        </p:nvGrpSpPr>
        <p:grpSpPr bwMode="auto">
          <a:xfrm>
            <a:off x="5219700" y="2133600"/>
            <a:ext cx="3024188" cy="3022600"/>
            <a:chOff x="3288" y="754"/>
            <a:chExt cx="1905" cy="1904"/>
          </a:xfrm>
        </p:grpSpPr>
        <p:sp>
          <p:nvSpPr>
            <p:cNvPr id="20540" name="Oval 168"/>
            <p:cNvSpPr>
              <a:spLocks noChangeArrowheads="1"/>
            </p:cNvSpPr>
            <p:nvPr/>
          </p:nvSpPr>
          <p:spPr bwMode="auto">
            <a:xfrm>
              <a:off x="3288" y="1661"/>
              <a:ext cx="90" cy="90"/>
            </a:xfrm>
            <a:prstGeom prst="ellipse">
              <a:avLst/>
            </a:prstGeom>
            <a:solidFill>
              <a:srgbClr val="00CC00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1" name="Oval 169"/>
            <p:cNvSpPr>
              <a:spLocks noChangeArrowheads="1"/>
            </p:cNvSpPr>
            <p:nvPr/>
          </p:nvSpPr>
          <p:spPr bwMode="auto">
            <a:xfrm>
              <a:off x="4195" y="754"/>
              <a:ext cx="90" cy="90"/>
            </a:xfrm>
            <a:prstGeom prst="ellipse">
              <a:avLst/>
            </a:prstGeom>
            <a:solidFill>
              <a:srgbClr val="00CC00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2" name="Oval 170"/>
            <p:cNvSpPr>
              <a:spLocks noChangeArrowheads="1"/>
            </p:cNvSpPr>
            <p:nvPr/>
          </p:nvSpPr>
          <p:spPr bwMode="auto">
            <a:xfrm>
              <a:off x="4195" y="2568"/>
              <a:ext cx="90" cy="90"/>
            </a:xfrm>
            <a:prstGeom prst="ellipse">
              <a:avLst/>
            </a:prstGeom>
            <a:solidFill>
              <a:srgbClr val="00CC00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43" name="Oval 171"/>
            <p:cNvSpPr>
              <a:spLocks noChangeArrowheads="1"/>
            </p:cNvSpPr>
            <p:nvPr/>
          </p:nvSpPr>
          <p:spPr bwMode="auto">
            <a:xfrm>
              <a:off x="5103" y="1661"/>
              <a:ext cx="90" cy="90"/>
            </a:xfrm>
            <a:prstGeom prst="ellipse">
              <a:avLst/>
            </a:prstGeom>
            <a:solidFill>
              <a:srgbClr val="00CC00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4" name="Group 172"/>
          <p:cNvGrpSpPr>
            <a:grpSpLocks/>
          </p:cNvGrpSpPr>
          <p:nvPr/>
        </p:nvGrpSpPr>
        <p:grpSpPr bwMode="auto">
          <a:xfrm>
            <a:off x="4932363" y="3286125"/>
            <a:ext cx="3598862" cy="717550"/>
            <a:chOff x="3107" y="1480"/>
            <a:chExt cx="2267" cy="452"/>
          </a:xfrm>
        </p:grpSpPr>
        <p:sp>
          <p:nvSpPr>
            <p:cNvPr id="20536" name="Oval 173"/>
            <p:cNvSpPr>
              <a:spLocks noChangeArrowheads="1"/>
            </p:cNvSpPr>
            <p:nvPr/>
          </p:nvSpPr>
          <p:spPr bwMode="auto">
            <a:xfrm>
              <a:off x="3107" y="1480"/>
              <a:ext cx="90" cy="90"/>
            </a:xfrm>
            <a:prstGeom prst="ellipse">
              <a:avLst/>
            </a:prstGeom>
            <a:solidFill>
              <a:srgbClr val="CDF3CD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37" name="Oval 174"/>
            <p:cNvSpPr>
              <a:spLocks noChangeArrowheads="1"/>
            </p:cNvSpPr>
            <p:nvPr/>
          </p:nvSpPr>
          <p:spPr bwMode="auto">
            <a:xfrm>
              <a:off x="3107" y="1842"/>
              <a:ext cx="90" cy="90"/>
            </a:xfrm>
            <a:prstGeom prst="ellipse">
              <a:avLst/>
            </a:prstGeom>
            <a:solidFill>
              <a:srgbClr val="CDF3CD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38" name="Oval 175"/>
            <p:cNvSpPr>
              <a:spLocks noChangeArrowheads="1"/>
            </p:cNvSpPr>
            <p:nvPr/>
          </p:nvSpPr>
          <p:spPr bwMode="auto">
            <a:xfrm>
              <a:off x="5284" y="1842"/>
              <a:ext cx="90" cy="90"/>
            </a:xfrm>
            <a:prstGeom prst="ellipse">
              <a:avLst/>
            </a:prstGeom>
            <a:solidFill>
              <a:srgbClr val="CDF3CD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  <p:sp>
          <p:nvSpPr>
            <p:cNvPr id="20539" name="Oval 176"/>
            <p:cNvSpPr>
              <a:spLocks noChangeArrowheads="1"/>
            </p:cNvSpPr>
            <p:nvPr/>
          </p:nvSpPr>
          <p:spPr bwMode="auto">
            <a:xfrm>
              <a:off x="5284" y="1480"/>
              <a:ext cx="90" cy="90"/>
            </a:xfrm>
            <a:prstGeom prst="ellipse">
              <a:avLst/>
            </a:prstGeom>
            <a:solidFill>
              <a:srgbClr val="CDF3CD"/>
            </a:solidFill>
            <a:ln w="19050">
              <a:solidFill>
                <a:srgbClr val="006600"/>
              </a:solidFill>
              <a:round/>
              <a:headEnd/>
              <a:tailEnd/>
            </a:ln>
          </p:spPr>
          <p:txBody>
            <a:bodyPr wrap="none" anchor="ctr"/>
            <a:lstStyle/>
            <a:p>
              <a:endParaRPr lang="ru-RU"/>
            </a:p>
          </p:txBody>
        </p:sp>
      </p:grpSp>
      <p:grpSp>
        <p:nvGrpSpPr>
          <p:cNvPr id="15" name="Group 183"/>
          <p:cNvGrpSpPr>
            <a:grpSpLocks/>
          </p:cNvGrpSpPr>
          <p:nvPr/>
        </p:nvGrpSpPr>
        <p:grpSpPr bwMode="auto">
          <a:xfrm>
            <a:off x="71438" y="1916113"/>
            <a:ext cx="3708400" cy="576262"/>
            <a:chOff x="158" y="3957"/>
            <a:chExt cx="2086" cy="363"/>
          </a:xfrm>
        </p:grpSpPr>
        <p:sp>
          <p:nvSpPr>
            <p:cNvPr id="20535" name="Rectangle 179"/>
            <p:cNvSpPr>
              <a:spLocks noChangeArrowheads="1"/>
            </p:cNvSpPr>
            <p:nvPr/>
          </p:nvSpPr>
          <p:spPr bwMode="auto">
            <a:xfrm>
              <a:off x="158" y="3957"/>
              <a:ext cx="2086" cy="363"/>
            </a:xfrm>
            <a:prstGeom prst="rect">
              <a:avLst/>
            </a:prstGeom>
            <a:gradFill rotWithShape="1">
              <a:gsLst>
                <a:gs pos="0">
                  <a:srgbClr val="FFFF00"/>
                </a:gs>
                <a:gs pos="50000">
                  <a:srgbClr val="FFFFC6"/>
                </a:gs>
                <a:gs pos="100000">
                  <a:srgbClr val="FFFF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000"/>
                <a:t>решений нет при</a:t>
              </a:r>
              <a:r>
                <a:rPr lang="ru-RU"/>
                <a:t> </a:t>
              </a:r>
            </a:p>
          </p:txBody>
        </p:sp>
        <p:graphicFrame>
          <p:nvGraphicFramePr>
            <p:cNvPr id="20491" name="Object 182"/>
            <p:cNvGraphicFramePr>
              <a:graphicFrameLocks noChangeAspect="1"/>
            </p:cNvGraphicFramePr>
            <p:nvPr/>
          </p:nvGraphicFramePr>
          <p:xfrm>
            <a:off x="1429" y="3974"/>
            <a:ext cx="589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0" name="Equation" r:id="rId13" imgW="545626" imgH="215713" progId="">
                    <p:embed/>
                  </p:oleObj>
                </mc:Choice>
                <mc:Fallback>
                  <p:oleObj name="Equation" r:id="rId13" imgW="545626" imgH="215713" progId="">
                    <p:embed/>
                    <p:pic>
                      <p:nvPicPr>
                        <p:cNvPr id="0" name="Object 182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429" y="3974"/>
                          <a:ext cx="589" cy="2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6" name="Group 185"/>
          <p:cNvGrpSpPr>
            <a:grpSpLocks/>
          </p:cNvGrpSpPr>
          <p:nvPr/>
        </p:nvGrpSpPr>
        <p:grpSpPr bwMode="auto">
          <a:xfrm>
            <a:off x="107950" y="3789363"/>
            <a:ext cx="3600450" cy="576262"/>
            <a:chOff x="249" y="3793"/>
            <a:chExt cx="2268" cy="363"/>
          </a:xfrm>
        </p:grpSpPr>
        <p:sp>
          <p:nvSpPr>
            <p:cNvPr id="20534" name="Rectangle 180"/>
            <p:cNvSpPr>
              <a:spLocks noChangeArrowheads="1"/>
            </p:cNvSpPr>
            <p:nvPr/>
          </p:nvSpPr>
          <p:spPr bwMode="auto">
            <a:xfrm>
              <a:off x="249" y="3793"/>
              <a:ext cx="2268" cy="363"/>
            </a:xfrm>
            <a:prstGeom prst="rect">
              <a:avLst/>
            </a:prstGeom>
            <a:gradFill rotWithShape="1">
              <a:gsLst>
                <a:gs pos="0">
                  <a:srgbClr val="FF99FF"/>
                </a:gs>
                <a:gs pos="50000">
                  <a:srgbClr val="FFFFFF"/>
                </a:gs>
                <a:gs pos="100000">
                  <a:srgbClr val="FF99FF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000"/>
                <a:t>8 решений при</a:t>
              </a:r>
              <a:r>
                <a:rPr lang="ru-RU"/>
                <a:t> </a:t>
              </a:r>
            </a:p>
          </p:txBody>
        </p:sp>
        <p:graphicFrame>
          <p:nvGraphicFramePr>
            <p:cNvPr id="20490" name="Object 184"/>
            <p:cNvGraphicFramePr>
              <a:graphicFrameLocks noChangeAspect="1"/>
            </p:cNvGraphicFramePr>
            <p:nvPr/>
          </p:nvGraphicFramePr>
          <p:xfrm>
            <a:off x="1519" y="3838"/>
            <a:ext cx="890" cy="24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1" name="Equation" r:id="rId15" imgW="799920" imgH="215640" progId="">
                    <p:embed/>
                  </p:oleObj>
                </mc:Choice>
                <mc:Fallback>
                  <p:oleObj name="Equation" r:id="rId15" imgW="799920" imgH="215640" progId="">
                    <p:embed/>
                    <p:pic>
                      <p:nvPicPr>
                        <p:cNvPr id="0" name="Object 18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3838"/>
                          <a:ext cx="890" cy="24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7" name="Group 187"/>
          <p:cNvGrpSpPr>
            <a:grpSpLocks/>
          </p:cNvGrpSpPr>
          <p:nvPr/>
        </p:nvGrpSpPr>
        <p:grpSpPr bwMode="auto">
          <a:xfrm>
            <a:off x="107950" y="2852738"/>
            <a:ext cx="3600450" cy="576262"/>
            <a:chOff x="158" y="3957"/>
            <a:chExt cx="2222" cy="363"/>
          </a:xfrm>
        </p:grpSpPr>
        <p:sp>
          <p:nvSpPr>
            <p:cNvPr id="20533" name="Rectangle 181"/>
            <p:cNvSpPr>
              <a:spLocks noChangeArrowheads="1"/>
            </p:cNvSpPr>
            <p:nvPr/>
          </p:nvSpPr>
          <p:spPr bwMode="auto">
            <a:xfrm>
              <a:off x="158" y="3957"/>
              <a:ext cx="2222" cy="363"/>
            </a:xfrm>
            <a:prstGeom prst="rect">
              <a:avLst/>
            </a:prstGeom>
            <a:gradFill rotWithShape="1">
              <a:gsLst>
                <a:gs pos="0">
                  <a:srgbClr val="00CC00"/>
                </a:gs>
                <a:gs pos="50000">
                  <a:srgbClr val="A5EDA5"/>
                </a:gs>
                <a:gs pos="100000">
                  <a:srgbClr val="00CC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000"/>
                <a:t>4 решения при</a:t>
              </a:r>
            </a:p>
          </p:txBody>
        </p:sp>
        <p:graphicFrame>
          <p:nvGraphicFramePr>
            <p:cNvPr id="20489" name="Object 186"/>
            <p:cNvGraphicFramePr>
              <a:graphicFrameLocks noChangeAspect="1"/>
            </p:cNvGraphicFramePr>
            <p:nvPr/>
          </p:nvGraphicFramePr>
          <p:xfrm>
            <a:off x="1610" y="4010"/>
            <a:ext cx="589" cy="23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2" name="Equation" r:id="rId17" imgW="545626" imgH="215713" progId="">
                    <p:embed/>
                  </p:oleObj>
                </mc:Choice>
                <mc:Fallback>
                  <p:oleObj name="Equation" r:id="rId17" imgW="545626" imgH="215713" progId="">
                    <p:embed/>
                    <p:pic>
                      <p:nvPicPr>
                        <p:cNvPr id="0" name="Object 186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610" y="4010"/>
                          <a:ext cx="589" cy="23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8" name="Group 190"/>
          <p:cNvGrpSpPr>
            <a:grpSpLocks/>
          </p:cNvGrpSpPr>
          <p:nvPr/>
        </p:nvGrpSpPr>
        <p:grpSpPr bwMode="auto">
          <a:xfrm>
            <a:off x="107950" y="4724400"/>
            <a:ext cx="3600450" cy="576263"/>
            <a:chOff x="158" y="3067"/>
            <a:chExt cx="2223" cy="363"/>
          </a:xfrm>
        </p:grpSpPr>
        <p:sp>
          <p:nvSpPr>
            <p:cNvPr id="20532" name="Rectangle 188"/>
            <p:cNvSpPr>
              <a:spLocks noChangeArrowheads="1"/>
            </p:cNvSpPr>
            <p:nvPr/>
          </p:nvSpPr>
          <p:spPr bwMode="auto">
            <a:xfrm>
              <a:off x="158" y="3067"/>
              <a:ext cx="2223" cy="363"/>
            </a:xfrm>
            <a:prstGeom prst="rect">
              <a:avLst/>
            </a:prstGeom>
            <a:gradFill rotWithShape="1">
              <a:gsLst>
                <a:gs pos="0">
                  <a:srgbClr val="00CC00"/>
                </a:gs>
                <a:gs pos="50000">
                  <a:srgbClr val="AAEAAA"/>
                </a:gs>
                <a:gs pos="100000">
                  <a:srgbClr val="00CC00"/>
                </a:gs>
              </a:gsLst>
              <a:lin ang="5400000" scaled="1"/>
            </a:gradFill>
            <a:ln w="9525">
              <a:noFill/>
              <a:miter lim="800000"/>
              <a:headEnd/>
              <a:tailEnd/>
            </a:ln>
          </p:spPr>
          <p:txBody>
            <a:bodyPr wrap="none" anchor="ctr"/>
            <a:lstStyle/>
            <a:p>
              <a:r>
                <a:rPr lang="ru-RU" sz="2000"/>
                <a:t>4 решения при</a:t>
              </a:r>
              <a:r>
                <a:rPr lang="ru-RU"/>
                <a:t> </a:t>
              </a:r>
            </a:p>
          </p:txBody>
        </p:sp>
        <p:graphicFrame>
          <p:nvGraphicFramePr>
            <p:cNvPr id="20488" name="Object 189"/>
            <p:cNvGraphicFramePr>
              <a:graphicFrameLocks noChangeAspect="1"/>
            </p:cNvGraphicFramePr>
            <p:nvPr/>
          </p:nvGraphicFramePr>
          <p:xfrm>
            <a:off x="1519" y="3113"/>
            <a:ext cx="635" cy="25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20503" name="Equation" r:id="rId19" imgW="355320" imgH="177480" progId="">
                    <p:embed/>
                  </p:oleObj>
                </mc:Choice>
                <mc:Fallback>
                  <p:oleObj name="Equation" r:id="rId19" imgW="355320" imgH="177480" progId="">
                    <p:embed/>
                    <p:pic>
                      <p:nvPicPr>
                        <p:cNvPr id="0" name="Object 18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2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519" y="3113"/>
                          <a:ext cx="635" cy="25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grpSp>
        <p:nvGrpSpPr>
          <p:cNvPr id="19" name="Group 194"/>
          <p:cNvGrpSpPr>
            <a:grpSpLocks/>
          </p:cNvGrpSpPr>
          <p:nvPr/>
        </p:nvGrpSpPr>
        <p:grpSpPr bwMode="auto">
          <a:xfrm>
            <a:off x="0" y="5373688"/>
            <a:ext cx="9685338" cy="1060450"/>
            <a:chOff x="0" y="3385"/>
            <a:chExt cx="6101" cy="668"/>
          </a:xfrm>
        </p:grpSpPr>
        <p:grpSp>
          <p:nvGrpSpPr>
            <p:cNvPr id="20528" name="Group 191"/>
            <p:cNvGrpSpPr>
              <a:grpSpLocks/>
            </p:cNvGrpSpPr>
            <p:nvPr/>
          </p:nvGrpSpPr>
          <p:grpSpPr bwMode="auto">
            <a:xfrm>
              <a:off x="0" y="3566"/>
              <a:ext cx="6101" cy="487"/>
              <a:chOff x="0" y="3511"/>
              <a:chExt cx="6101" cy="487"/>
            </a:xfrm>
          </p:grpSpPr>
          <p:sp>
            <p:nvSpPr>
              <p:cNvPr id="20530" name="Text Box 2"/>
              <p:cNvSpPr txBox="1">
                <a:spLocks noChangeArrowheads="1"/>
              </p:cNvSpPr>
              <p:nvPr/>
            </p:nvSpPr>
            <p:spPr bwMode="auto">
              <a:xfrm>
                <a:off x="0" y="3543"/>
                <a:ext cx="6101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000"/>
                  <a:t>при                решений нет; при                и            система имеет 4 решения;    </a:t>
                </a:r>
              </a:p>
            </p:txBody>
          </p:sp>
          <p:graphicFrame>
            <p:nvGraphicFramePr>
              <p:cNvPr id="20484" name="Object 17"/>
              <p:cNvGraphicFramePr>
                <a:graphicFrameLocks noChangeAspect="1"/>
              </p:cNvGraphicFramePr>
              <p:nvPr/>
            </p:nvGraphicFramePr>
            <p:xfrm>
              <a:off x="386" y="3511"/>
              <a:ext cx="589" cy="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04" name="Equation" r:id="rId21" imgW="545626" imgH="215713" progId="">
                      <p:embed/>
                    </p:oleObj>
                  </mc:Choice>
                  <mc:Fallback>
                    <p:oleObj name="Equation" r:id="rId21" imgW="545626" imgH="215713" progId="">
                      <p:embed/>
                      <p:pic>
                        <p:nvPicPr>
                          <p:cNvPr id="0" name="Object 17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4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86" y="3511"/>
                            <a:ext cx="589" cy="23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485" name="Object 18"/>
              <p:cNvGraphicFramePr>
                <a:graphicFrameLocks noChangeAspect="1"/>
              </p:cNvGraphicFramePr>
              <p:nvPr/>
            </p:nvGraphicFramePr>
            <p:xfrm>
              <a:off x="2426" y="3511"/>
              <a:ext cx="589" cy="237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05" name="Equation" r:id="rId22" imgW="545626" imgH="215713" progId="">
                      <p:embed/>
                    </p:oleObj>
                  </mc:Choice>
                  <mc:Fallback>
                    <p:oleObj name="Equation" r:id="rId22" imgW="545626" imgH="215713" progId="">
                      <p:embed/>
                      <p:pic>
                        <p:nvPicPr>
                          <p:cNvPr id="0" name="Object 18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8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426" y="3511"/>
                            <a:ext cx="589" cy="237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486" name="Object 19"/>
              <p:cNvGraphicFramePr>
                <a:graphicFrameLocks noChangeAspect="1"/>
              </p:cNvGraphicFramePr>
              <p:nvPr/>
            </p:nvGraphicFramePr>
            <p:xfrm>
              <a:off x="2367" y="3729"/>
              <a:ext cx="890" cy="245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06" name="Equation" r:id="rId23" imgW="799920" imgH="215640" progId="">
                      <p:embed/>
                    </p:oleObj>
                  </mc:Choice>
                  <mc:Fallback>
                    <p:oleObj name="Equation" r:id="rId23" imgW="799920" imgH="215640" progId="">
                      <p:embed/>
                      <p:pic>
                        <p:nvPicPr>
                          <p:cNvPr id="0" name="Object 19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16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2367" y="3729"/>
                            <a:ext cx="890" cy="245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graphicFrame>
            <p:nvGraphicFramePr>
              <p:cNvPr id="20487" name="Object 20"/>
              <p:cNvGraphicFramePr>
                <a:graphicFrameLocks noChangeAspect="1"/>
              </p:cNvGraphicFramePr>
              <p:nvPr/>
            </p:nvGraphicFramePr>
            <p:xfrm>
              <a:off x="3198" y="3566"/>
              <a:ext cx="453" cy="182"/>
            </p:xfrm>
            <a:graphic>
              <a:graphicData uri="http://schemas.openxmlformats.org/presentationml/2006/ole">
                <mc:AlternateContent xmlns:mc="http://schemas.openxmlformats.org/markup-compatibility/2006">
                  <mc:Choice xmlns:v="urn:schemas-microsoft-com:vml" Requires="v">
                    <p:oleObj spid="_x0000_s20507" name="Equation" r:id="rId24" imgW="355320" imgH="177480" progId="">
                      <p:embed/>
                    </p:oleObj>
                  </mc:Choice>
                  <mc:Fallback>
                    <p:oleObj name="Equation" r:id="rId24" imgW="355320" imgH="177480" progId="">
                      <p:embed/>
                      <p:pic>
                        <p:nvPicPr>
                          <p:cNvPr id="0" name="Object 20"/>
                          <p:cNvPicPr>
                            <a:picLocks noChangeAspect="1" noChangeArrowheads="1"/>
                          </p:cNvPicPr>
                          <p:nvPr/>
                        </p:nvPicPr>
                        <p:blipFill>
                          <a:blip r:embed="rId20">
                            <a:extLst>
                              <a:ext uri="{28A0092B-C50C-407E-A947-70E740481C1C}">
                                <a14:useLocalDpi xmlns:a14="http://schemas.microsoft.com/office/drawing/2010/main" val="0"/>
                              </a:ext>
                            </a:extLst>
                          </a:blip>
                          <a:srcRect/>
                          <a:stretch>
                            <a:fillRect/>
                          </a:stretch>
                        </p:blipFill>
                        <p:spPr bwMode="auto">
                          <a:xfrm>
                            <a:off x="3198" y="3566"/>
                            <a:ext cx="453" cy="182"/>
                          </a:xfrm>
                          <a:prstGeom prst="rect">
                            <a:avLst/>
                          </a:prstGeom>
                          <a:noFill/>
                          <a:extLst>
                            <a:ext uri="{909E8E84-426E-40DD-AFC4-6F175D3DCCD1}">
                              <a14:hiddenFill xmlns:a14="http://schemas.microsoft.com/office/drawing/2010/main">
                                <a:solidFill>
                                  <a:srgbClr val="FFFFFF"/>
                                </a:solidFill>
                              </a14:hiddenFill>
                            </a:ext>
                          </a:extLst>
                        </p:spPr>
                      </p:pic>
                    </p:oleObj>
                  </mc:Fallback>
                </mc:AlternateContent>
              </a:graphicData>
            </a:graphic>
          </p:graphicFrame>
          <p:sp>
            <p:nvSpPr>
              <p:cNvPr id="20531" name="Text Box 21"/>
              <p:cNvSpPr txBox="1">
                <a:spLocks noChangeArrowheads="1"/>
              </p:cNvSpPr>
              <p:nvPr/>
            </p:nvSpPr>
            <p:spPr bwMode="auto">
              <a:xfrm>
                <a:off x="0" y="3748"/>
                <a:ext cx="2789" cy="250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</p:spPr>
            <p:txBody>
              <a:bodyPr>
                <a:spAutoFit/>
              </a:bodyPr>
              <a:lstStyle/>
              <a:p>
                <a:pPr>
                  <a:spcBef>
                    <a:spcPct val="50000"/>
                  </a:spcBef>
                </a:pPr>
                <a:r>
                  <a:rPr lang="ru-RU" sz="2000"/>
                  <a:t>система имеет 8 решений при </a:t>
                </a:r>
              </a:p>
            </p:txBody>
          </p:sp>
        </p:grpSp>
        <p:sp>
          <p:nvSpPr>
            <p:cNvPr id="20529" name="Text Box 192"/>
            <p:cNvSpPr txBox="1">
              <a:spLocks noChangeArrowheads="1"/>
            </p:cNvSpPr>
            <p:nvPr/>
          </p:nvSpPr>
          <p:spPr bwMode="auto">
            <a:xfrm>
              <a:off x="22" y="3385"/>
              <a:ext cx="1543" cy="250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000"/>
                <a:t>Итак:</a:t>
              </a:r>
            </a:p>
          </p:txBody>
        </p:sp>
      </p:grpSp>
      <p:sp>
        <p:nvSpPr>
          <p:cNvPr id="20527" name="Text Box 0"/>
          <p:cNvSpPr txBox="1">
            <a:spLocks noChangeArrowheads="1"/>
          </p:cNvSpPr>
          <p:nvPr/>
        </p:nvSpPr>
        <p:spPr bwMode="auto">
          <a:xfrm>
            <a:off x="5940425" y="3573463"/>
            <a:ext cx="43180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0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82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1" dur="500"/>
                                        <p:tgtEl>
                                          <p:spTgt spid="482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1000"/>
                            </p:stCondLst>
                            <p:childTnLst>
                              <p:par>
                                <p:cTn id="33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5" dur="500"/>
                                        <p:tgtEl>
                                          <p:spTgt spid="482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500"/>
                            </p:stCondLst>
                            <p:childTnLst>
                              <p:par>
                                <p:cTn id="37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482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10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00"/>
                                        <p:tgtEl>
                                          <p:spTgt spid="4825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00"/>
                                        <p:tgtEl>
                                          <p:spTgt spid="482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2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3" dur="500"/>
                                        <p:tgtEl>
                                          <p:spTgt spid="4825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56" dur="500"/>
                                        <p:tgtEl>
                                          <p:spTgt spid="48257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2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2" dur="500"/>
                                        <p:tgtEl>
                                          <p:spTgt spid="48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6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2" dur="500"/>
                                        <p:tgtEl>
                                          <p:spTgt spid="48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9" presetClass="exit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6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8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7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1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4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5" dur="500"/>
                                        <p:tgtEl>
                                          <p:spTgt spid="48143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87" presetID="9" presetClass="exit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8" dur="500"/>
                                        <p:tgtEl>
                                          <p:spTgt spid="48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0" presetID="9" presetClass="exit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91" dur="500"/>
                                        <p:tgtEl>
                                          <p:spTgt spid="48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814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3" fill="hold">
                      <p:stCondLst>
                        <p:cond delay="indefinite"/>
                      </p:stCondLst>
                      <p:childTnLst>
                        <p:par>
                          <p:cTn id="94" fill="hold">
                            <p:stCondLst>
                              <p:cond delay="0"/>
                            </p:stCondLst>
                            <p:childTnLst>
                              <p:par>
                                <p:cTn id="9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97" dur="2000"/>
                                        <p:tgtEl>
                                          <p:spTgt spid="4826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8" fill="hold">
                            <p:stCondLst>
                              <p:cond delay="2000"/>
                            </p:stCondLst>
                            <p:childTnLst>
                              <p:par>
                                <p:cTn id="9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0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>
                      <p:stCondLst>
                        <p:cond delay="indefinite"/>
                      </p:stCondLst>
                      <p:childTnLst>
                        <p:par>
                          <p:cTn id="103" fill="hold">
                            <p:stCondLst>
                              <p:cond delay="0"/>
                            </p:stCondLst>
                            <p:childTnLst>
                              <p:par>
                                <p:cTn id="104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06" dur="2000"/>
                                        <p:tgtEl>
                                          <p:spTgt spid="482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7" fill="hold">
                            <p:stCondLst>
                              <p:cond delay="2000"/>
                            </p:stCondLst>
                            <p:childTnLst>
                              <p:par>
                                <p:cTn id="108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0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11" fill="hold">
                            <p:stCondLst>
                              <p:cond delay="2500"/>
                            </p:stCondLst>
                            <p:childTnLst>
                              <p:par>
                                <p:cTn id="11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4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5" fill="hold">
                      <p:stCondLst>
                        <p:cond delay="indefinite"/>
                      </p:stCondLst>
                      <p:childTnLst>
                        <p:par>
                          <p:cTn id="116" fill="hold">
                            <p:stCondLst>
                              <p:cond delay="0"/>
                            </p:stCondLst>
                            <p:childTnLst>
                              <p:par>
                                <p:cTn id="1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19" dur="500"/>
                                        <p:tgtEl>
                                          <p:spTgt spid="4825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>
                      <p:stCondLst>
                        <p:cond delay="indefinite"/>
                      </p:stCondLst>
                      <p:childTnLst>
                        <p:par>
                          <p:cTn id="121" fill="hold">
                            <p:stCondLst>
                              <p:cond delay="0"/>
                            </p:stCondLst>
                            <p:childTnLst>
                              <p:par>
                                <p:cTn id="122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24" dur="2000"/>
                                        <p:tgtEl>
                                          <p:spTgt spid="4826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5" fill="hold">
                            <p:stCondLst>
                              <p:cond delay="2000"/>
                            </p:stCondLst>
                            <p:childTnLst>
                              <p:par>
                                <p:cTn id="12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8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9" fill="hold">
                            <p:stCondLst>
                              <p:cond delay="2500"/>
                            </p:stCondLst>
                            <p:childTnLst>
                              <p:par>
                                <p:cTn id="130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3" fill="hold">
                      <p:stCondLst>
                        <p:cond delay="indefinite"/>
                      </p:stCondLst>
                      <p:childTnLst>
                        <p:par>
                          <p:cTn id="134" fill="hold">
                            <p:stCondLst>
                              <p:cond delay="0"/>
                            </p:stCondLst>
                            <p:childTnLst>
                              <p:par>
                                <p:cTn id="135" presetID="2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37" dur="2000"/>
                                        <p:tgtEl>
                                          <p:spTgt spid="4826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8" fill="hold">
                            <p:stCondLst>
                              <p:cond delay="2000"/>
                            </p:stCondLst>
                            <p:childTnLst>
                              <p:par>
                                <p:cTn id="139" presetID="2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1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2" fill="hold">
                            <p:stCondLst>
                              <p:cond delay="2500"/>
                            </p:stCondLst>
                            <p:childTnLst>
                              <p:par>
                                <p:cTn id="143" presetID="16" presetClass="entr" presetSubtype="4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Horizontal)">
                                      <p:cBhvr>
                                        <p:cTn id="145" dur="500"/>
                                        <p:tgtEl>
                                          <p:spTgt spid="482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6" fill="hold">
                            <p:stCondLst>
                              <p:cond delay="3000"/>
                            </p:stCondLst>
                            <p:childTnLst>
                              <p:par>
                                <p:cTn id="147" presetID="2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2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49" dur="2000"/>
                                        <p:tgtEl>
                                          <p:spTgt spid="482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0" fill="hold">
                            <p:stCondLst>
                              <p:cond delay="5000"/>
                            </p:stCondLst>
                            <p:childTnLst>
                              <p:par>
                                <p:cTn id="151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3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4" fill="hold">
                            <p:stCondLst>
                              <p:cond delay="5500"/>
                            </p:stCondLst>
                            <p:childTnLst>
                              <p:par>
                                <p:cTn id="15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5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8" fill="hold">
                      <p:stCondLst>
                        <p:cond delay="indefinite"/>
                      </p:stCondLst>
                      <p:childTnLst>
                        <p:par>
                          <p:cTn id="159" fill="hold">
                            <p:stCondLst>
                              <p:cond delay="0"/>
                            </p:stCondLst>
                            <p:childTnLst>
                              <p:par>
                                <p:cTn id="16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6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3" fill="hold">
                            <p:stCondLst>
                              <p:cond delay="500"/>
                            </p:stCondLst>
                            <p:childTnLst>
                              <p:par>
                                <p:cTn id="164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66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8144" grpId="0" build="allAtOnce"/>
      <p:bldP spid="48251" grpId="0" animBg="1"/>
      <p:bldP spid="48252" grpId="0" animBg="1"/>
      <p:bldP spid="48254" grpId="0" animBg="1"/>
      <p:bldP spid="48254" grpId="1" animBg="1"/>
      <p:bldP spid="48255" grpId="0" animBg="1"/>
      <p:bldP spid="48256" grpId="0" animBg="1"/>
      <p:bldP spid="48257" grpId="0" animBg="1"/>
      <p:bldP spid="48257" grpId="1" animBg="1"/>
      <p:bldP spid="48258" grpId="0" animBg="1"/>
      <p:bldP spid="48259" grpId="0" animBg="1"/>
      <p:bldP spid="48265" grpId="0" animBg="1"/>
      <p:bldP spid="48266" grpId="0" animBg="1"/>
      <p:bldP spid="48267" grpId="0" animBg="1"/>
      <p:bldP spid="48268" grpId="0" animBg="1"/>
      <p:bldP spid="48280" grpId="0" animBg="1"/>
    </p:bld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10"/>
          <p:cNvSpPr>
            <a:spLocks noChangeArrowheads="1"/>
          </p:cNvSpPr>
          <p:nvPr/>
        </p:nvSpPr>
        <p:spPr bwMode="auto">
          <a:xfrm>
            <a:off x="395288" y="404813"/>
            <a:ext cx="8569325" cy="6119812"/>
          </a:xfrm>
          <a:prstGeom prst="rect">
            <a:avLst/>
          </a:prstGeom>
          <a:gradFill rotWithShape="1">
            <a:gsLst>
              <a:gs pos="0">
                <a:srgbClr val="FFD79B"/>
              </a:gs>
              <a:gs pos="50000">
                <a:srgbClr val="FFFFFF"/>
              </a:gs>
              <a:gs pos="100000">
                <a:srgbClr val="FFD79B"/>
              </a:gs>
            </a:gsLst>
            <a:lin ang="5400000" scaled="1"/>
          </a:gradFill>
          <a:ln w="76200" cmpd="tri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ru-RU" sz="4000" b="1" smtClean="0">
                <a:solidFill>
                  <a:srgbClr val="C00000"/>
                </a:solidFill>
                <a:latin typeface="Georgia" pitchFamily="18" charset="0"/>
              </a:rPr>
              <a:t>Литература</a:t>
            </a:r>
            <a:r>
              <a:rPr lang="ru-RU" sz="4000" b="1" smtClean="0">
                <a:solidFill>
                  <a:srgbClr val="C00000"/>
                </a:solidFill>
              </a:rPr>
              <a:t> </a:t>
            </a:r>
          </a:p>
        </p:txBody>
      </p:sp>
      <p:sp>
        <p:nvSpPr>
          <p:cNvPr id="27652" name="Text Box 7"/>
          <p:cNvSpPr txBox="1">
            <a:spLocks noChangeArrowheads="1"/>
          </p:cNvSpPr>
          <p:nvPr/>
        </p:nvSpPr>
        <p:spPr bwMode="auto">
          <a:xfrm>
            <a:off x="1330325" y="1793875"/>
            <a:ext cx="7813675" cy="42116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marL="342900" indent="-342900">
              <a:buFontTx/>
              <a:buAutoNum type="arabicPeriod"/>
            </a:pPr>
            <a:r>
              <a:rPr lang="ru-RU"/>
              <a:t>Внеурочная работа по математике в контексте реализации инновационных технологий. Дидактические материалы для организации деятельности обучаемых: учеб. пособие∕авт.-сост.: А.Т. Лялькина, Е.В. Чудаева и др. – Саранск, 2007</a:t>
            </a:r>
          </a:p>
          <a:p>
            <a:pPr marL="342900" indent="-342900">
              <a:buFontTx/>
              <a:buAutoNum type="arabicPeriod"/>
            </a:pPr>
            <a:endParaRPr lang="ru-RU"/>
          </a:p>
          <a:p>
            <a:pPr marL="342900" indent="-342900">
              <a:buFontTx/>
              <a:buAutoNum type="arabicPeriod"/>
            </a:pPr>
            <a:r>
              <a:rPr lang="ru-RU"/>
              <a:t>П.И. Горнштейн, В. Б. Полонский, М.С. Якир. Задачи с параметрами. – М.: Илекса, Харьков: Гимназия, 2003. </a:t>
            </a:r>
          </a:p>
          <a:p>
            <a:pPr marL="342900" indent="-342900">
              <a:buFontTx/>
              <a:buAutoNum type="arabicPeriod"/>
            </a:pPr>
            <a:endParaRPr lang="ru-RU"/>
          </a:p>
          <a:p>
            <a:pPr marL="342900" indent="-342900"/>
            <a:r>
              <a:rPr lang="ru-RU"/>
              <a:t>3.   Б.М.Ивлев, А.М.Абрамов, Ю.П.Дудницен, С.И.Шварцбурд. Задачи повышенной трудности по алгебре и началам анализа: Учеб. Пособие для 10-11 кл.сред.шк. - М.: Просвещение, 1990. </a:t>
            </a:r>
          </a:p>
          <a:p>
            <a:pPr marL="342900" indent="-342900"/>
            <a:endParaRPr lang="ru-RU"/>
          </a:p>
          <a:p>
            <a:pPr marL="342900" indent="-342900"/>
            <a:r>
              <a:rPr lang="ru-RU"/>
              <a:t>4. Экзаменационные материалы для подготовки к единому государственному экзамену. Математика.  ЕГЭ – 2006. Составитель: Клово А.Г. – 2005.</a:t>
            </a:r>
          </a:p>
        </p:txBody>
      </p:sp>
      <p:sp>
        <p:nvSpPr>
          <p:cNvPr id="27653" name="Text Box 8"/>
          <p:cNvSpPr txBox="1">
            <a:spLocks noChangeArrowheads="1"/>
          </p:cNvSpPr>
          <p:nvPr/>
        </p:nvSpPr>
        <p:spPr bwMode="auto">
          <a:xfrm>
            <a:off x="1476375" y="1500188"/>
            <a:ext cx="62642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/>
              <a:t>Задачи для решения из книг:</a:t>
            </a:r>
          </a:p>
        </p:txBody>
      </p:sp>
      <p:pic>
        <p:nvPicPr>
          <p:cNvPr id="27654" name="Picture 11" descr="zavadachsparametrami99mkiu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88963" y="2514600"/>
            <a:ext cx="742950" cy="1008063"/>
          </a:xfrm>
          <a:prstGeom prst="rect">
            <a:avLst/>
          </a:prstGeom>
          <a:noFill/>
          <a:ln w="9525">
            <a:solidFill>
              <a:schemeClr val="accent2"/>
            </a:solidFill>
            <a:miter lim="800000"/>
            <a:headEnd/>
            <a:tailEnd/>
          </a:ln>
        </p:spPr>
      </p:pic>
      <p:pic>
        <p:nvPicPr>
          <p:cNvPr id="27655" name="Picture 13" descr="big">
            <a:hlinkClick r:id="rId4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01663" y="4935538"/>
            <a:ext cx="730250" cy="1035050"/>
          </a:xfrm>
          <a:prstGeom prst="rect">
            <a:avLst/>
          </a:prstGeom>
          <a:noFill/>
          <a:ln w="9525">
            <a:solidFill>
              <a:srgbClr val="CC3300"/>
            </a:solidFill>
            <a:miter lim="800000"/>
            <a:headEnd/>
            <a:tailEnd/>
          </a:ln>
        </p:spPr>
      </p:pic>
      <p:pic>
        <p:nvPicPr>
          <p:cNvPr id="27656" name="Picture 14" descr="dbc5">
            <a:hlinkClick r:id="rId6"/>
          </p:cNvPr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588963" y="3632200"/>
            <a:ext cx="742950" cy="1114425"/>
          </a:xfrm>
          <a:prstGeom prst="rect">
            <a:avLst/>
          </a:prstGeom>
          <a:noFill/>
          <a:ln w="9525">
            <a:solidFill>
              <a:srgbClr val="006600"/>
            </a:solidFill>
            <a:miter lim="800000"/>
            <a:headEnd/>
            <a:tailEnd/>
          </a:ln>
        </p:spPr>
      </p:pic>
      <p:pic>
        <p:nvPicPr>
          <p:cNvPr id="27657" name="Picture 15" descr="книга1">
            <a:hlinkClick r:id="rId8"/>
          </p:cNvPr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39750" y="1873250"/>
            <a:ext cx="863600" cy="425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10"/>
          <p:cNvSpPr>
            <a:spLocks noChangeArrowheads="1"/>
          </p:cNvSpPr>
          <p:nvPr/>
        </p:nvSpPr>
        <p:spPr bwMode="auto">
          <a:xfrm>
            <a:off x="395288" y="404813"/>
            <a:ext cx="8569325" cy="6119812"/>
          </a:xfrm>
          <a:prstGeom prst="rect">
            <a:avLst/>
          </a:prstGeom>
          <a:gradFill rotWithShape="1">
            <a:gsLst>
              <a:gs pos="0">
                <a:srgbClr val="FFD79B"/>
              </a:gs>
              <a:gs pos="50000">
                <a:srgbClr val="FFFFFF"/>
              </a:gs>
              <a:gs pos="100000">
                <a:srgbClr val="FFD79B"/>
              </a:gs>
            </a:gsLst>
            <a:lin ang="5400000" scaled="1"/>
          </a:gradFill>
          <a:ln w="76200" cmpd="tri">
            <a:solidFill>
              <a:srgbClr val="C00000"/>
            </a:solidFill>
            <a:miter lim="800000"/>
            <a:headEnd/>
            <a:tailEnd/>
          </a:ln>
        </p:spPr>
        <p:txBody>
          <a:bodyPr wrap="none" anchor="ctr"/>
          <a:lstStyle/>
          <a:p>
            <a:pPr algn="ctr"/>
            <a:endParaRPr lang="ru-RU" sz="2000" b="1">
              <a:solidFill>
                <a:srgbClr val="C00000"/>
              </a:solidFill>
              <a:latin typeface="Georgia" pitchFamily="18" charset="0"/>
            </a:endParaRPr>
          </a:p>
        </p:txBody>
      </p:sp>
      <p:sp>
        <p:nvSpPr>
          <p:cNvPr id="28675" name="Заголовок 4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eaLnBrk="1" hangingPunct="1"/>
            <a:r>
              <a:rPr lang="ru-RU" sz="4800" b="1" smtClean="0">
                <a:solidFill>
                  <a:srgbClr val="C00000"/>
                </a:solidFill>
                <a:latin typeface="Georgia" pitchFamily="18" charset="0"/>
              </a:rPr>
              <a:t>Спасибо за внимание!</a:t>
            </a:r>
          </a:p>
        </p:txBody>
      </p:sp>
      <p:sp>
        <p:nvSpPr>
          <p:cNvPr id="28676" name="Подзаголовок 5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endParaRPr lang="ru-RU" sz="3600" smtClean="0">
              <a:solidFill>
                <a:srgbClr val="C00000"/>
              </a:solidFill>
              <a:latin typeface="Georgia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61" name="Rectangle 5" descr="Контурные ромбики"/>
          <p:cNvSpPr>
            <a:spLocks noChangeArrowheads="1"/>
          </p:cNvSpPr>
          <p:nvPr/>
        </p:nvSpPr>
        <p:spPr bwMode="auto">
          <a:xfrm>
            <a:off x="4859338" y="2924175"/>
            <a:ext cx="3960812" cy="1152525"/>
          </a:xfrm>
          <a:prstGeom prst="rect">
            <a:avLst/>
          </a:prstGeom>
          <a:pattFill prst="openDmnd">
            <a:fgClr>
              <a:srgbClr val="FF9900"/>
            </a:fgClr>
            <a:bgClr>
              <a:srgbClr val="FFFFFF"/>
            </a:bgClr>
          </a:pattFill>
          <a:ln w="9525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9462" name="Text Box 6"/>
          <p:cNvSpPr txBox="1">
            <a:spLocks noChangeArrowheads="1"/>
          </p:cNvSpPr>
          <p:nvPr/>
        </p:nvSpPr>
        <p:spPr bwMode="auto">
          <a:xfrm>
            <a:off x="250825" y="811213"/>
            <a:ext cx="81359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  <a:latin typeface="Times New Roman" pitchFamily="18" charset="0"/>
              </a:rPr>
              <a:t>Решение.</a:t>
            </a:r>
            <a:r>
              <a:rPr lang="ru-RU" sz="2400" b="1">
                <a:latin typeface="Times New Roman" pitchFamily="18" charset="0"/>
              </a:rPr>
              <a:t> </a:t>
            </a:r>
            <a:r>
              <a:rPr lang="ru-RU" sz="2400">
                <a:latin typeface="Times New Roman" pitchFamily="18" charset="0"/>
              </a:rPr>
              <a:t>Рассмотрим сумму данных выражений</a:t>
            </a:r>
            <a:endParaRPr lang="ru-RU" sz="2400" b="1">
              <a:latin typeface="Times New Roman" pitchFamily="18" charset="0"/>
            </a:endParaRPr>
          </a:p>
        </p:txBody>
      </p:sp>
      <p:graphicFrame>
        <p:nvGraphicFramePr>
          <p:cNvPr id="19463" name="Object 7"/>
          <p:cNvGraphicFramePr>
            <a:graphicFrameLocks noChangeAspect="1"/>
          </p:cNvGraphicFramePr>
          <p:nvPr/>
        </p:nvGraphicFramePr>
        <p:xfrm>
          <a:off x="395288" y="1196975"/>
          <a:ext cx="4186237" cy="4429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3" name="Формула" r:id="rId3" imgW="2286000" imgH="241200" progId="Equation.3">
                  <p:embed/>
                </p:oleObj>
              </mc:Choice>
              <mc:Fallback>
                <p:oleObj name="Формула" r:id="rId3" imgW="2286000" imgH="24120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5288" y="1196975"/>
                        <a:ext cx="4186237" cy="4429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2" name="Group 46"/>
          <p:cNvGrpSpPr>
            <a:grpSpLocks/>
          </p:cNvGrpSpPr>
          <p:nvPr/>
        </p:nvGrpSpPr>
        <p:grpSpPr bwMode="auto">
          <a:xfrm>
            <a:off x="341313" y="2354263"/>
            <a:ext cx="3509962" cy="858837"/>
            <a:chOff x="215" y="1483"/>
            <a:chExt cx="2211" cy="541"/>
          </a:xfrm>
        </p:grpSpPr>
        <p:graphicFrame>
          <p:nvGraphicFramePr>
            <p:cNvPr id="1031" name="Object 11"/>
            <p:cNvGraphicFramePr>
              <a:graphicFrameLocks noChangeAspect="1"/>
            </p:cNvGraphicFramePr>
            <p:nvPr/>
          </p:nvGraphicFramePr>
          <p:xfrm>
            <a:off x="222" y="1483"/>
            <a:ext cx="1569" cy="314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4" name="Equation" r:id="rId5" imgW="1269720" imgH="253800" progId="">
                    <p:embed/>
                  </p:oleObj>
                </mc:Choice>
                <mc:Fallback>
                  <p:oleObj name="Equation" r:id="rId5" imgW="1269720" imgH="253800" progId="">
                    <p:embed/>
                    <p:pic>
                      <p:nvPicPr>
                        <p:cNvPr id="0" name="Object 11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6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22" y="1483"/>
                          <a:ext cx="1569" cy="314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1032" name="Object 13"/>
            <p:cNvGraphicFramePr>
              <a:graphicFrameLocks noChangeAspect="1"/>
            </p:cNvGraphicFramePr>
            <p:nvPr/>
          </p:nvGraphicFramePr>
          <p:xfrm>
            <a:off x="215" y="1739"/>
            <a:ext cx="2211" cy="285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5" name="Equation" r:id="rId7" imgW="1777680" imgH="228600" progId="">
                    <p:embed/>
                  </p:oleObj>
                </mc:Choice>
                <mc:Fallback>
                  <p:oleObj name="Equation" r:id="rId7" imgW="1777680" imgH="228600" progId="">
                    <p:embed/>
                    <p:pic>
                      <p:nvPicPr>
                        <p:cNvPr id="0" name="Object 13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8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215" y="1739"/>
                          <a:ext cx="2211" cy="285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</p:grpSp>
      <p:sp>
        <p:nvSpPr>
          <p:cNvPr id="19470" name="Rectangle 14"/>
          <p:cNvSpPr>
            <a:spLocks noChangeArrowheads="1"/>
          </p:cNvSpPr>
          <p:nvPr/>
        </p:nvSpPr>
        <p:spPr bwMode="auto">
          <a:xfrm>
            <a:off x="7307263" y="1700213"/>
            <a:ext cx="288925" cy="4321175"/>
          </a:xfrm>
          <a:prstGeom prst="rect">
            <a:avLst/>
          </a:prstGeom>
          <a:gradFill rotWithShape="0">
            <a:gsLst>
              <a:gs pos="0">
                <a:srgbClr val="FF9900"/>
              </a:gs>
              <a:gs pos="50000">
                <a:srgbClr val="FFFF00"/>
              </a:gs>
              <a:gs pos="100000">
                <a:srgbClr val="FF9900"/>
              </a:gs>
            </a:gsLst>
            <a:lin ang="2700000" scaled="1"/>
          </a:gradFill>
          <a:ln w="9525" algn="ctr">
            <a:noFill/>
            <a:miter lim="800000"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1037" name="Group 15"/>
          <p:cNvGrpSpPr>
            <a:grpSpLocks/>
          </p:cNvGrpSpPr>
          <p:nvPr/>
        </p:nvGrpSpPr>
        <p:grpSpPr bwMode="auto">
          <a:xfrm>
            <a:off x="4859338" y="1700213"/>
            <a:ext cx="3887787" cy="4321175"/>
            <a:chOff x="2381" y="890"/>
            <a:chExt cx="2449" cy="2722"/>
          </a:xfrm>
        </p:grpSpPr>
        <p:sp>
          <p:nvSpPr>
            <p:cNvPr id="1065" name="Line 16"/>
            <p:cNvSpPr>
              <a:spLocks noChangeShapeType="1"/>
            </p:cNvSpPr>
            <p:nvPr/>
          </p:nvSpPr>
          <p:spPr bwMode="auto">
            <a:xfrm>
              <a:off x="2381" y="2840"/>
              <a:ext cx="2449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1066" name="Line 17"/>
            <p:cNvSpPr>
              <a:spLocks noChangeShapeType="1"/>
            </p:cNvSpPr>
            <p:nvPr/>
          </p:nvSpPr>
          <p:spPr bwMode="auto">
            <a:xfrm flipV="1">
              <a:off x="3787" y="890"/>
              <a:ext cx="0" cy="2722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</p:grpSp>
      <p:sp>
        <p:nvSpPr>
          <p:cNvPr id="19474" name="Freeform 18"/>
          <p:cNvSpPr>
            <a:spLocks/>
          </p:cNvSpPr>
          <p:nvPr/>
        </p:nvSpPr>
        <p:spPr bwMode="auto">
          <a:xfrm>
            <a:off x="5148263" y="1844675"/>
            <a:ext cx="2768600" cy="3805238"/>
          </a:xfrm>
          <a:custGeom>
            <a:avLst/>
            <a:gdLst>
              <a:gd name="T0" fmla="*/ 0 w 1744"/>
              <a:gd name="T1" fmla="*/ 38100 h 2397"/>
              <a:gd name="T2" fmla="*/ 1419225 w 1744"/>
              <a:gd name="T3" fmla="*/ 3798888 h 2397"/>
              <a:gd name="T4" fmla="*/ 2768600 w 1744"/>
              <a:gd name="T5" fmla="*/ 0 h 2397"/>
              <a:gd name="T6" fmla="*/ 0 60000 65536"/>
              <a:gd name="T7" fmla="*/ 0 60000 65536"/>
              <a:gd name="T8" fmla="*/ 0 60000 65536"/>
              <a:gd name="T9" fmla="*/ 0 w 1744"/>
              <a:gd name="T10" fmla="*/ 0 h 2397"/>
              <a:gd name="T11" fmla="*/ 1744 w 1744"/>
              <a:gd name="T12" fmla="*/ 2397 h 2397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744" h="2397">
                <a:moveTo>
                  <a:pt x="0" y="24"/>
                </a:moveTo>
                <a:cubicBezTo>
                  <a:pt x="150" y="419"/>
                  <a:pt x="603" y="2397"/>
                  <a:pt x="894" y="2393"/>
                </a:cubicBezTo>
                <a:cubicBezTo>
                  <a:pt x="1185" y="2389"/>
                  <a:pt x="1567" y="499"/>
                  <a:pt x="1744" y="0"/>
                </a:cubicBezTo>
              </a:path>
            </a:pathLst>
          </a:custGeom>
          <a:noFill/>
          <a:ln w="28575">
            <a:solidFill>
              <a:srgbClr val="3366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5" name="Line 19"/>
          <p:cNvSpPr>
            <a:spLocks noChangeShapeType="1"/>
          </p:cNvSpPr>
          <p:nvPr/>
        </p:nvSpPr>
        <p:spPr bwMode="auto">
          <a:xfrm>
            <a:off x="7307263" y="1700213"/>
            <a:ext cx="0" cy="4321175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6" name="Line 20"/>
          <p:cNvSpPr>
            <a:spLocks noChangeShapeType="1"/>
          </p:cNvSpPr>
          <p:nvPr/>
        </p:nvSpPr>
        <p:spPr bwMode="auto">
          <a:xfrm>
            <a:off x="7596188" y="1700213"/>
            <a:ext cx="0" cy="4321175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7" name="Line 21"/>
          <p:cNvSpPr>
            <a:spLocks noChangeShapeType="1"/>
          </p:cNvSpPr>
          <p:nvPr/>
        </p:nvSpPr>
        <p:spPr bwMode="auto">
          <a:xfrm>
            <a:off x="4859338" y="4076700"/>
            <a:ext cx="3887787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8" name="Line 22"/>
          <p:cNvSpPr>
            <a:spLocks noChangeShapeType="1"/>
          </p:cNvSpPr>
          <p:nvPr/>
        </p:nvSpPr>
        <p:spPr bwMode="auto">
          <a:xfrm>
            <a:off x="4859338" y="2924175"/>
            <a:ext cx="3960812" cy="0"/>
          </a:xfrm>
          <a:prstGeom prst="line">
            <a:avLst/>
          </a:prstGeom>
          <a:noFill/>
          <a:ln w="28575">
            <a:solidFill>
              <a:srgbClr val="FF99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9479" name="Freeform 23"/>
          <p:cNvSpPr>
            <a:spLocks/>
          </p:cNvSpPr>
          <p:nvPr/>
        </p:nvSpPr>
        <p:spPr bwMode="auto">
          <a:xfrm>
            <a:off x="7307263" y="2924175"/>
            <a:ext cx="288925" cy="1152525"/>
          </a:xfrm>
          <a:custGeom>
            <a:avLst/>
            <a:gdLst>
              <a:gd name="T0" fmla="*/ 0 w 182"/>
              <a:gd name="T1" fmla="*/ 1152525 h 680"/>
              <a:gd name="T2" fmla="*/ 288925 w 182"/>
              <a:gd name="T3" fmla="*/ 0 h 680"/>
              <a:gd name="T4" fmla="*/ 0 60000 65536"/>
              <a:gd name="T5" fmla="*/ 0 60000 65536"/>
              <a:gd name="T6" fmla="*/ 0 w 182"/>
              <a:gd name="T7" fmla="*/ 0 h 680"/>
              <a:gd name="T8" fmla="*/ 182 w 182"/>
              <a:gd name="T9" fmla="*/ 680 h 680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182" h="680">
                <a:moveTo>
                  <a:pt x="0" y="680"/>
                </a:moveTo>
                <a:cubicBezTo>
                  <a:pt x="76" y="396"/>
                  <a:pt x="152" y="113"/>
                  <a:pt x="182" y="0"/>
                </a:cubicBezTo>
              </a:path>
            </a:pathLst>
          </a:custGeom>
          <a:noFill/>
          <a:ln w="38100">
            <a:solidFill>
              <a:srgbClr val="FF33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44" name="Text Box 24"/>
          <p:cNvSpPr txBox="1">
            <a:spLocks noChangeArrowheads="1"/>
          </p:cNvSpPr>
          <p:nvPr/>
        </p:nvSpPr>
        <p:spPr bwMode="auto">
          <a:xfrm>
            <a:off x="8459788" y="4508500"/>
            <a:ext cx="2889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sz="1600" b="1" i="1">
                <a:latin typeface="Times New Roman" pitchFamily="18" charset="0"/>
              </a:rPr>
              <a:t>t</a:t>
            </a:r>
            <a:endParaRPr lang="ru-RU" sz="1600" b="1" i="1">
              <a:latin typeface="Times New Roman" pitchFamily="18" charset="0"/>
            </a:endParaRPr>
          </a:p>
        </p:txBody>
      </p:sp>
      <p:sp>
        <p:nvSpPr>
          <p:cNvPr id="1045" name="Text Box 25"/>
          <p:cNvSpPr txBox="1">
            <a:spLocks noChangeArrowheads="1"/>
          </p:cNvSpPr>
          <p:nvPr/>
        </p:nvSpPr>
        <p:spPr bwMode="auto">
          <a:xfrm>
            <a:off x="6731000" y="1628775"/>
            <a:ext cx="2889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i="1">
                <a:latin typeface="Times New Roman" pitchFamily="18" charset="0"/>
              </a:rPr>
              <a:t>у</a:t>
            </a:r>
          </a:p>
        </p:txBody>
      </p:sp>
      <p:sp>
        <p:nvSpPr>
          <p:cNvPr id="1046" name="Text Box 26"/>
          <p:cNvSpPr txBox="1">
            <a:spLocks noChangeArrowheads="1"/>
          </p:cNvSpPr>
          <p:nvPr/>
        </p:nvSpPr>
        <p:spPr bwMode="auto">
          <a:xfrm>
            <a:off x="6299200" y="4795838"/>
            <a:ext cx="1152525" cy="366712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b="1" i="1">
                <a:latin typeface="Times New Roman" pitchFamily="18" charset="0"/>
              </a:rPr>
              <a:t>0</a:t>
            </a:r>
          </a:p>
        </p:txBody>
      </p:sp>
      <p:grpSp>
        <p:nvGrpSpPr>
          <p:cNvPr id="1047" name="Group 27"/>
          <p:cNvGrpSpPr>
            <a:grpSpLocks/>
          </p:cNvGrpSpPr>
          <p:nvPr/>
        </p:nvGrpSpPr>
        <p:grpSpPr bwMode="auto">
          <a:xfrm>
            <a:off x="5651500" y="4795838"/>
            <a:ext cx="2376488" cy="360362"/>
            <a:chOff x="2880" y="2886"/>
            <a:chExt cx="1497" cy="227"/>
          </a:xfrm>
        </p:grpSpPr>
        <p:sp>
          <p:nvSpPr>
            <p:cNvPr id="1062" name="Text Box 28"/>
            <p:cNvSpPr txBox="1">
              <a:spLocks noChangeArrowheads="1"/>
            </p:cNvSpPr>
            <p:nvPr/>
          </p:nvSpPr>
          <p:spPr bwMode="auto">
            <a:xfrm>
              <a:off x="2880" y="2886"/>
              <a:ext cx="363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600" b="1" i="1">
                  <a:latin typeface="Times New Roman" pitchFamily="18" charset="0"/>
                </a:rPr>
                <a:t>-4</a:t>
              </a:r>
            </a:p>
          </p:txBody>
        </p:sp>
        <p:sp>
          <p:nvSpPr>
            <p:cNvPr id="1063" name="Text Box 29"/>
            <p:cNvSpPr txBox="1">
              <a:spLocks noChangeArrowheads="1"/>
            </p:cNvSpPr>
            <p:nvPr/>
          </p:nvSpPr>
          <p:spPr bwMode="auto">
            <a:xfrm>
              <a:off x="3651" y="2901"/>
              <a:ext cx="454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600" b="1" i="1">
                  <a:latin typeface="Times New Roman" pitchFamily="18" charset="0"/>
                </a:rPr>
                <a:t>1</a:t>
              </a:r>
            </a:p>
          </p:txBody>
        </p:sp>
        <p:sp>
          <p:nvSpPr>
            <p:cNvPr id="1064" name="Text Box 30"/>
            <p:cNvSpPr txBox="1">
              <a:spLocks noChangeArrowheads="1"/>
            </p:cNvSpPr>
            <p:nvPr/>
          </p:nvSpPr>
          <p:spPr bwMode="auto">
            <a:xfrm>
              <a:off x="4014" y="2901"/>
              <a:ext cx="363" cy="212"/>
            </a:xfrm>
            <a:prstGeom prst="rect">
              <a:avLst/>
            </a:prstGeom>
            <a:noFill/>
            <a:ln w="9525" algn="ctr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>
                <a:spcBef>
                  <a:spcPct val="50000"/>
                </a:spcBef>
              </a:pPr>
              <a:r>
                <a:rPr lang="ru-RU" sz="1600" b="1" i="1">
                  <a:latin typeface="Times New Roman" pitchFamily="18" charset="0"/>
                </a:rPr>
                <a:t>2</a:t>
              </a:r>
            </a:p>
          </p:txBody>
        </p:sp>
      </p:grpSp>
      <p:sp>
        <p:nvSpPr>
          <p:cNvPr id="19487" name="Text Box 31"/>
          <p:cNvSpPr txBox="1">
            <a:spLocks noChangeArrowheads="1"/>
          </p:cNvSpPr>
          <p:nvPr/>
        </p:nvSpPr>
        <p:spPr bwMode="auto">
          <a:xfrm>
            <a:off x="6659563" y="3787775"/>
            <a:ext cx="503237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i="1">
                <a:latin typeface="Times New Roman" pitchFamily="18" charset="0"/>
              </a:rPr>
              <a:t>5</a:t>
            </a:r>
          </a:p>
        </p:txBody>
      </p:sp>
      <p:sp>
        <p:nvSpPr>
          <p:cNvPr id="19488" name="Text Box 32"/>
          <p:cNvSpPr txBox="1">
            <a:spLocks noChangeArrowheads="1"/>
          </p:cNvSpPr>
          <p:nvPr/>
        </p:nvSpPr>
        <p:spPr bwMode="auto">
          <a:xfrm>
            <a:off x="6227763" y="2587625"/>
            <a:ext cx="1368425" cy="33655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ru-RU" sz="1600" b="1" i="1">
                <a:latin typeface="Times New Roman" pitchFamily="18" charset="0"/>
              </a:rPr>
              <a:t>12</a:t>
            </a:r>
          </a:p>
        </p:txBody>
      </p:sp>
      <p:sp>
        <p:nvSpPr>
          <p:cNvPr id="19491" name="Rectangle 35"/>
          <p:cNvSpPr>
            <a:spLocks noChangeArrowheads="1"/>
          </p:cNvSpPr>
          <p:nvPr/>
        </p:nvSpPr>
        <p:spPr bwMode="auto">
          <a:xfrm>
            <a:off x="179388" y="4941888"/>
            <a:ext cx="5976937" cy="1187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ru-RU" sz="2400">
                <a:latin typeface="Times New Roman" pitchFamily="18" charset="0"/>
              </a:rPr>
              <a:t>Сумма данного выражения равна 1, при пересечения параболы с горизонтальной прямой</a:t>
            </a:r>
            <a:r>
              <a:rPr lang="ru-RU" sz="2400" b="1" i="1">
                <a:latin typeface="Times New Roman" pitchFamily="18" charset="0"/>
              </a:rPr>
              <a:t> . </a:t>
            </a:r>
            <a:r>
              <a:rPr lang="ru-RU" sz="2400">
                <a:latin typeface="Times New Roman" pitchFamily="18" charset="0"/>
              </a:rPr>
              <a:t>По рисунку «считываем» ответ</a:t>
            </a:r>
          </a:p>
        </p:txBody>
      </p:sp>
      <p:grpSp>
        <p:nvGrpSpPr>
          <p:cNvPr id="5" name="Group 47"/>
          <p:cNvGrpSpPr>
            <a:grpSpLocks/>
          </p:cNvGrpSpPr>
          <p:nvPr/>
        </p:nvGrpSpPr>
        <p:grpSpPr bwMode="auto">
          <a:xfrm>
            <a:off x="179388" y="3105150"/>
            <a:ext cx="4824412" cy="1908175"/>
            <a:chOff x="113" y="1956"/>
            <a:chExt cx="3039" cy="1202"/>
          </a:xfrm>
        </p:grpSpPr>
        <p:sp>
          <p:nvSpPr>
            <p:cNvPr id="1060" name="Rectangle 33"/>
            <p:cNvSpPr>
              <a:spLocks noChangeArrowheads="1"/>
            </p:cNvSpPr>
            <p:nvPr/>
          </p:nvSpPr>
          <p:spPr bwMode="auto">
            <a:xfrm>
              <a:off x="136" y="1956"/>
              <a:ext cx="3016" cy="74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Построим в прямоугольной системе координат график параболы </a:t>
              </a:r>
            </a:p>
          </p:txBody>
        </p:sp>
        <p:graphicFrame>
          <p:nvGraphicFramePr>
            <p:cNvPr id="1030" name="Object 34"/>
            <p:cNvGraphicFramePr>
              <a:graphicFrameLocks noChangeAspect="1"/>
            </p:cNvGraphicFramePr>
            <p:nvPr/>
          </p:nvGraphicFramePr>
          <p:xfrm>
            <a:off x="1156" y="2457"/>
            <a:ext cx="998" cy="247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6" name="Формула" r:id="rId9" imgW="927000" imgH="228600" progId="Equation.3">
                    <p:embed/>
                  </p:oleObj>
                </mc:Choice>
                <mc:Fallback>
                  <p:oleObj name="Формула" r:id="rId9" imgW="927000" imgH="228600" progId="Equation.3">
                    <p:embed/>
                    <p:pic>
                      <p:nvPicPr>
                        <p:cNvPr id="0" name="Object 34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0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1156" y="2457"/>
                          <a:ext cx="998" cy="247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61" name="Text Box 36"/>
            <p:cNvSpPr txBox="1">
              <a:spLocks noChangeArrowheads="1"/>
            </p:cNvSpPr>
            <p:nvPr/>
          </p:nvSpPr>
          <p:spPr bwMode="auto">
            <a:xfrm>
              <a:off x="113" y="2640"/>
              <a:ext cx="2858" cy="51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и прямые </a:t>
              </a:r>
              <a:r>
                <a:rPr lang="ru-RU" sz="2400" i="1">
                  <a:latin typeface="Times New Roman" pitchFamily="18" charset="0"/>
                </a:rPr>
                <a:t>у</a:t>
              </a:r>
              <a:r>
                <a:rPr lang="ru-RU" sz="2400">
                  <a:latin typeface="Times New Roman" pitchFamily="18" charset="0"/>
                </a:rPr>
                <a:t> = </a:t>
              </a:r>
              <a:r>
                <a:rPr lang="ru-RU" sz="2400" i="1">
                  <a:latin typeface="Times New Roman" pitchFamily="18" charset="0"/>
                </a:rPr>
                <a:t>а,</a:t>
              </a:r>
              <a:r>
                <a:rPr lang="ru-RU" sz="2400">
                  <a:latin typeface="Times New Roman" pitchFamily="18" charset="0"/>
                </a:rPr>
                <a:t> учитывая </a:t>
              </a:r>
              <a:r>
                <a:rPr lang="en-US" sz="2400">
                  <a:latin typeface="Times New Roman" pitchFamily="18" charset="0"/>
                </a:rPr>
                <a:t>     </a:t>
              </a:r>
              <a:r>
                <a:rPr lang="ru-RU" sz="2400">
                  <a:latin typeface="Times New Roman" pitchFamily="18" charset="0"/>
                </a:rPr>
                <a:t>ОДЗ:</a:t>
              </a:r>
              <a:r>
                <a:rPr lang="en-US" sz="2400">
                  <a:latin typeface="Times New Roman" pitchFamily="18" charset="0"/>
                </a:rPr>
                <a:t> </a:t>
              </a:r>
              <a:r>
                <a:rPr lang="en-US" sz="2400" i="1">
                  <a:latin typeface="Times New Roman" pitchFamily="18" charset="0"/>
                </a:rPr>
                <a:t>t </a:t>
              </a:r>
              <a:r>
                <a:rPr lang="en-US" sz="2400">
                  <a:latin typeface="Times New Roman" pitchFamily="18" charset="0"/>
                  <a:sym typeface="Symbol" pitchFamily="18" charset="2"/>
                </a:rPr>
                <a:t></a:t>
              </a:r>
              <a:r>
                <a:rPr lang="ru-RU" sz="2400">
                  <a:latin typeface="Times New Roman" pitchFamily="18" charset="0"/>
                </a:rPr>
                <a:t> </a:t>
              </a:r>
              <a:r>
                <a:rPr lang="en-US" sz="2400">
                  <a:latin typeface="Times New Roman" pitchFamily="18" charset="0"/>
                </a:rPr>
                <a:t>[1;2]</a:t>
              </a:r>
              <a:r>
                <a:rPr lang="ru-RU" sz="2400">
                  <a:latin typeface="Times New Roman" pitchFamily="18" charset="0"/>
                </a:rPr>
                <a:t>.</a:t>
              </a:r>
            </a:p>
          </p:txBody>
        </p:sp>
      </p:grpSp>
      <p:sp>
        <p:nvSpPr>
          <p:cNvPr id="19493" name="Text Box 37"/>
          <p:cNvSpPr txBox="1">
            <a:spLocks noChangeArrowheads="1"/>
          </p:cNvSpPr>
          <p:nvPr/>
        </p:nvSpPr>
        <p:spPr bwMode="auto">
          <a:xfrm>
            <a:off x="215900" y="6140450"/>
            <a:ext cx="5580063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00000"/>
                </a:solidFill>
                <a:latin typeface="Times New Roman" pitchFamily="18" charset="0"/>
              </a:rPr>
              <a:t>Ответ: </a:t>
            </a:r>
            <a:r>
              <a:rPr lang="en-US" sz="2400" i="1">
                <a:latin typeface="Times New Roman" pitchFamily="18" charset="0"/>
              </a:rPr>
              <a:t>a </a:t>
            </a:r>
            <a:r>
              <a:rPr lang="en-US" sz="2400">
                <a:latin typeface="Times New Roman" pitchFamily="18" charset="0"/>
                <a:sym typeface="Symbol" pitchFamily="18" charset="2"/>
              </a:rPr>
              <a:t> </a:t>
            </a:r>
            <a:r>
              <a:rPr lang="en-US" sz="2400">
                <a:latin typeface="Times New Roman" pitchFamily="18" charset="0"/>
              </a:rPr>
              <a:t>[5;12]</a:t>
            </a:r>
            <a:endParaRPr lang="ru-RU" sz="2400">
              <a:latin typeface="Times New Roman" pitchFamily="18" charset="0"/>
            </a:endParaRPr>
          </a:p>
        </p:txBody>
      </p:sp>
      <p:grpSp>
        <p:nvGrpSpPr>
          <p:cNvPr id="6" name="Group 45"/>
          <p:cNvGrpSpPr>
            <a:grpSpLocks/>
          </p:cNvGrpSpPr>
          <p:nvPr/>
        </p:nvGrpSpPr>
        <p:grpSpPr bwMode="auto">
          <a:xfrm>
            <a:off x="250825" y="1557338"/>
            <a:ext cx="4752975" cy="792162"/>
            <a:chOff x="158" y="981"/>
            <a:chExt cx="2994" cy="499"/>
          </a:xfrm>
        </p:grpSpPr>
        <p:sp>
          <p:nvSpPr>
            <p:cNvPr id="1057" name="Text Box 8"/>
            <p:cNvSpPr txBox="1">
              <a:spLocks noChangeArrowheads="1"/>
            </p:cNvSpPr>
            <p:nvPr/>
          </p:nvSpPr>
          <p:spPr bwMode="auto">
            <a:xfrm>
              <a:off x="204" y="981"/>
              <a:ext cx="952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Пусть</a:t>
              </a:r>
            </a:p>
          </p:txBody>
        </p:sp>
        <p:graphicFrame>
          <p:nvGraphicFramePr>
            <p:cNvPr id="1029" name="Object 9"/>
            <p:cNvGraphicFramePr>
              <a:graphicFrameLocks noChangeAspect="1"/>
            </p:cNvGraphicFramePr>
            <p:nvPr/>
          </p:nvGraphicFramePr>
          <p:xfrm>
            <a:off x="785" y="990"/>
            <a:ext cx="1641" cy="291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37" name="Equation" r:id="rId11" imgW="1434960" imgH="253800" progId="">
                    <p:embed/>
                  </p:oleObj>
                </mc:Choice>
                <mc:Fallback>
                  <p:oleObj name="Equation" r:id="rId11" imgW="1434960" imgH="253800" progId="">
                    <p:embed/>
                    <p:pic>
                      <p:nvPicPr>
                        <p:cNvPr id="0" name="Object 9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12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785" y="990"/>
                          <a:ext cx="1641" cy="291"/>
                        </a:xfrm>
                        <a:prstGeom prst="rect">
                          <a:avLst/>
                        </a:prstGeom>
                        <a:noFill/>
                        <a:extLst>
                          <a:ext uri="{909E8E84-426E-40DD-AFC4-6F175D3DCCD1}">
                            <a14:hiddenFill xmlns:a14="http://schemas.microsoft.com/office/drawing/2010/main">
                              <a:solidFill>
                                <a:srgbClr val="FFFFFF"/>
                              </a:solidFill>
                            </a14:hiddenFill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1058" name="Text Box 10"/>
            <p:cNvSpPr txBox="1">
              <a:spLocks noChangeArrowheads="1"/>
            </p:cNvSpPr>
            <p:nvPr/>
          </p:nvSpPr>
          <p:spPr bwMode="auto">
            <a:xfrm>
              <a:off x="2426" y="981"/>
              <a:ext cx="726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тогда</a:t>
              </a:r>
            </a:p>
          </p:txBody>
        </p:sp>
        <p:sp>
          <p:nvSpPr>
            <p:cNvPr id="1059" name="Text Box 39"/>
            <p:cNvSpPr txBox="1">
              <a:spLocks noChangeArrowheads="1"/>
            </p:cNvSpPr>
            <p:nvPr/>
          </p:nvSpPr>
          <p:spPr bwMode="auto">
            <a:xfrm>
              <a:off x="158" y="1192"/>
              <a:ext cx="2177" cy="28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 sz="2400">
                  <a:latin typeface="Times New Roman" pitchFamily="18" charset="0"/>
                </a:rPr>
                <a:t>уравнение примет вид</a:t>
              </a:r>
            </a:p>
          </p:txBody>
        </p:sp>
      </p:grpSp>
      <p:sp>
        <p:nvSpPr>
          <p:cNvPr id="1054" name="Text Box 40"/>
          <p:cNvSpPr txBox="1">
            <a:spLocks noChangeArrowheads="1"/>
          </p:cNvSpPr>
          <p:nvPr/>
        </p:nvSpPr>
        <p:spPr bwMode="auto">
          <a:xfrm>
            <a:off x="0" y="0"/>
            <a:ext cx="9144000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CC3300"/>
                </a:solidFill>
              </a:rPr>
              <a:t>При каких значениях параметра</a:t>
            </a:r>
            <a:r>
              <a:rPr lang="ru-RU" sz="2400" b="1" i="1">
                <a:solidFill>
                  <a:srgbClr val="CC3300"/>
                </a:solidFill>
              </a:rPr>
              <a:t> </a:t>
            </a:r>
            <a:r>
              <a:rPr lang="ru-RU" sz="2800" i="1">
                <a:solidFill>
                  <a:srgbClr val="CC3300"/>
                </a:solidFill>
                <a:latin typeface="Times New Roman" pitchFamily="18" charset="0"/>
              </a:rPr>
              <a:t>а</a:t>
            </a:r>
            <a:r>
              <a:rPr lang="ru-RU" sz="2400" b="1">
                <a:solidFill>
                  <a:srgbClr val="CC3300"/>
                </a:solidFill>
                <a:latin typeface="Times New Roman" pitchFamily="18" charset="0"/>
              </a:rPr>
              <a:t> </a:t>
            </a:r>
            <a:r>
              <a:rPr lang="ru-RU" sz="2400" b="1">
                <a:solidFill>
                  <a:srgbClr val="CC3300"/>
                </a:solidFill>
              </a:rPr>
              <a:t>сумма                                и                             равна 1 хотя бы при </a:t>
            </a:r>
            <a:r>
              <a:rPr lang="ru-RU" sz="2400" b="1">
                <a:solidFill>
                  <a:srgbClr val="CC0000"/>
                </a:solidFill>
              </a:rPr>
              <a:t>одном</a:t>
            </a:r>
            <a:r>
              <a:rPr lang="ru-RU" sz="2400" b="1">
                <a:solidFill>
                  <a:srgbClr val="006600"/>
                </a:solidFill>
              </a:rPr>
              <a:t> </a:t>
            </a:r>
            <a:r>
              <a:rPr lang="ru-RU" sz="2400" b="1">
                <a:solidFill>
                  <a:srgbClr val="CC3300"/>
                </a:solidFill>
              </a:rPr>
              <a:t>значении </a:t>
            </a:r>
            <a:r>
              <a:rPr lang="ru-RU" sz="2800" i="1">
                <a:solidFill>
                  <a:srgbClr val="CC3300"/>
                </a:solidFill>
                <a:latin typeface="Times New Roman" pitchFamily="18" charset="0"/>
              </a:rPr>
              <a:t>х</a:t>
            </a:r>
            <a:r>
              <a:rPr lang="ru-RU" sz="2400" b="1">
                <a:solidFill>
                  <a:srgbClr val="CC3300"/>
                </a:solidFill>
              </a:rPr>
              <a:t>?</a:t>
            </a:r>
          </a:p>
        </p:txBody>
      </p:sp>
      <p:sp>
        <p:nvSpPr>
          <p:cNvPr id="1055" name="Rectangle 4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7" name="Object 41"/>
          <p:cNvGraphicFramePr>
            <a:graphicFrameLocks noChangeAspect="1"/>
          </p:cNvGraphicFramePr>
          <p:nvPr/>
        </p:nvGraphicFramePr>
        <p:xfrm>
          <a:off x="6475413" y="19050"/>
          <a:ext cx="2243137" cy="4810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8" name="Equation" r:id="rId13" imgW="1231560" imgH="266400" progId="">
                  <p:embed/>
                </p:oleObj>
              </mc:Choice>
              <mc:Fallback>
                <p:oleObj name="Equation" r:id="rId13" imgW="1231560" imgH="266400" progId="">
                  <p:embed/>
                  <p:pic>
                    <p:nvPicPr>
                      <p:cNvPr id="0" name="Object 4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475413" y="19050"/>
                        <a:ext cx="2243137" cy="4810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56" name="Rectangle 44"/>
          <p:cNvSpPr>
            <a:spLocks noChangeArrowheads="1"/>
          </p:cNvSpPr>
          <p:nvPr/>
        </p:nvSpPr>
        <p:spPr bwMode="auto">
          <a:xfrm>
            <a:off x="0" y="3309938"/>
            <a:ext cx="9144000" cy="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ru-RU"/>
          </a:p>
        </p:txBody>
      </p:sp>
      <p:graphicFrame>
        <p:nvGraphicFramePr>
          <p:cNvPr id="1028" name="Object 43"/>
          <p:cNvGraphicFramePr>
            <a:graphicFrameLocks noChangeAspect="1"/>
          </p:cNvGraphicFramePr>
          <p:nvPr/>
        </p:nvGraphicFramePr>
        <p:xfrm>
          <a:off x="411163" y="454025"/>
          <a:ext cx="2200275" cy="482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39" name="Equation" r:id="rId15" imgW="1193760" imgH="266400" progId="">
                  <p:embed/>
                </p:oleObj>
              </mc:Choice>
              <mc:Fallback>
                <p:oleObj name="Equation" r:id="rId15" imgW="1193760" imgH="266400" progId="">
                  <p:embed/>
                  <p:pic>
                    <p:nvPicPr>
                      <p:cNvPr id="0" name="Object 4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1163" y="454025"/>
                        <a:ext cx="2200275" cy="4826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1000"/>
                                        <p:tgtEl>
                                          <p:spTgt spid="1946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1" dur="1000"/>
                                        <p:tgtEl>
                                          <p:spTgt spid="194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2000"/>
                            </p:stCondLst>
                            <p:childTnLst>
                              <p:par>
                                <p:cTn id="13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5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>
                      <p:stCondLst>
                        <p:cond delay="indefinite"/>
                      </p:stCondLst>
                      <p:childTnLst>
                        <p:par>
                          <p:cTn id="27" fill="hold">
                            <p:stCondLst>
                              <p:cond delay="0"/>
                            </p:stCondLst>
                            <p:childTnLst>
                              <p:par>
                                <p:cTn id="2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1000"/>
                                        <p:tgtEl>
                                          <p:spTgt spid="194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1000"/>
                                        <p:tgtEl>
                                          <p:spTgt spid="194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6" fill="hold">
                            <p:stCondLst>
                              <p:cond delay="1000"/>
                            </p:stCondLst>
                            <p:childTnLst>
                              <p:par>
                                <p:cTn id="37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9" dur="1000"/>
                                        <p:tgtEl>
                                          <p:spTgt spid="194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0" fill="hold">
                            <p:stCondLst>
                              <p:cond delay="2000"/>
                            </p:stCondLst>
                            <p:childTnLst>
                              <p:par>
                                <p:cTn id="4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3" dur="500"/>
                                        <p:tgtEl>
                                          <p:spTgt spid="194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500"/>
                            </p:stCondLst>
                            <p:childTnLst>
                              <p:par>
                                <p:cTn id="45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94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>
                            <p:stCondLst>
                              <p:cond delay="3000"/>
                            </p:stCondLst>
                            <p:childTnLst>
                              <p:par>
                                <p:cTn id="49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51" dur="1000"/>
                                        <p:tgtEl>
                                          <p:spTgt spid="194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6" dur="500"/>
                                        <p:tgtEl>
                                          <p:spTgt spid="194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7" fill="hold">
                            <p:stCondLst>
                              <p:cond delay="500"/>
                            </p:stCondLst>
                            <p:childTnLst>
                              <p:par>
                                <p:cTn id="5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0" fill="hold">
                            <p:stCondLst>
                              <p:cond delay="500"/>
                            </p:stCondLst>
                            <p:childTnLst>
                              <p:par>
                                <p:cTn id="61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3" dur="1000"/>
                                        <p:tgtEl>
                                          <p:spTgt spid="194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4" fill="hold">
                            <p:stCondLst>
                              <p:cond delay="1500"/>
                            </p:stCondLst>
                            <p:childTnLst>
                              <p:par>
                                <p:cTn id="6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8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1000"/>
                                        <p:tgtEl>
                                          <p:spTgt spid="1946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500"/>
                            </p:stCondLst>
                            <p:childTnLst>
                              <p:par>
                                <p:cTn id="72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000"/>
                                        <p:tgtEl>
                                          <p:spTgt spid="194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61" grpId="0" animBg="1"/>
      <p:bldP spid="19462" grpId="0"/>
      <p:bldP spid="19470" grpId="0" animBg="1"/>
      <p:bldP spid="19474" grpId="0" animBg="1"/>
      <p:bldP spid="19475" grpId="0" animBg="1"/>
      <p:bldP spid="19476" grpId="0" animBg="1"/>
      <p:bldP spid="19477" grpId="0" animBg="1"/>
      <p:bldP spid="19478" grpId="0" animBg="1"/>
      <p:bldP spid="19479" grpId="0" animBg="1"/>
      <p:bldP spid="19491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7" name="Text Box 2"/>
          <p:cNvSpPr txBox="1">
            <a:spLocks noChangeArrowheads="1"/>
          </p:cNvSpPr>
          <p:nvPr/>
        </p:nvSpPr>
        <p:spPr bwMode="auto">
          <a:xfrm>
            <a:off x="757238" y="330200"/>
            <a:ext cx="8351837" cy="13700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6600"/>
                </a:solidFill>
              </a:rPr>
              <a:t>Найдите все значения параметра а, для которых при каждом х из промежутка  (4;8</a:t>
            </a:r>
            <a:r>
              <a:rPr lang="en-US" sz="2400" b="1">
                <a:solidFill>
                  <a:srgbClr val="006600"/>
                </a:solidFill>
              </a:rPr>
              <a:t>]</a:t>
            </a:r>
            <a:r>
              <a:rPr lang="ru-RU" sz="2400" b="1">
                <a:solidFill>
                  <a:srgbClr val="006600"/>
                </a:solidFill>
              </a:rPr>
              <a:t>   значение выражения                       </a:t>
            </a:r>
          </a:p>
          <a:p>
            <a:pPr>
              <a:spcBef>
                <a:spcPct val="50000"/>
              </a:spcBef>
            </a:pPr>
            <a:r>
              <a:rPr lang="ru-RU" sz="2400" b="1">
                <a:solidFill>
                  <a:srgbClr val="006600"/>
                </a:solidFill>
              </a:rPr>
              <a:t>                </a:t>
            </a:r>
            <a:r>
              <a:rPr lang="ru-RU" sz="2400" b="1" u="sng">
                <a:solidFill>
                  <a:srgbClr val="006600"/>
                </a:solidFill>
              </a:rPr>
              <a:t>не равно</a:t>
            </a:r>
            <a:r>
              <a:rPr lang="ru-RU" sz="2400" b="1">
                <a:solidFill>
                  <a:srgbClr val="006600"/>
                </a:solidFill>
              </a:rPr>
              <a:t> значению выражения                     </a:t>
            </a:r>
          </a:p>
        </p:txBody>
      </p:sp>
      <p:graphicFrame>
        <p:nvGraphicFramePr>
          <p:cNvPr id="2050" name="Object 3"/>
          <p:cNvGraphicFramePr>
            <a:graphicFrameLocks noChangeAspect="1"/>
          </p:cNvGraphicFramePr>
          <p:nvPr/>
        </p:nvGraphicFramePr>
        <p:xfrm>
          <a:off x="7019925" y="1196975"/>
          <a:ext cx="1979613" cy="5953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7" name="Equation" r:id="rId3" imgW="863280" imgH="228600" progId="">
                  <p:embed/>
                </p:oleObj>
              </mc:Choice>
              <mc:Fallback>
                <p:oleObj name="Equation" r:id="rId3" imgW="863280" imgH="228600" progId="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019925" y="1196975"/>
                        <a:ext cx="1979613" cy="59531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051" name="Object 4"/>
          <p:cNvGraphicFramePr>
            <a:graphicFrameLocks noChangeAspect="1"/>
          </p:cNvGraphicFramePr>
          <p:nvPr/>
        </p:nvGraphicFramePr>
        <p:xfrm>
          <a:off x="684213" y="1160463"/>
          <a:ext cx="1333500" cy="67786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8" name="Equation" r:id="rId5" imgW="609480" imgH="241200" progId="">
                  <p:embed/>
                </p:oleObj>
              </mc:Choice>
              <mc:Fallback>
                <p:oleObj name="Equation" r:id="rId5" imgW="609480" imgH="241200" progId="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4213" y="1160463"/>
                        <a:ext cx="1333500" cy="67786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5" name="Rectangle 5"/>
          <p:cNvSpPr>
            <a:spLocks noChangeArrowheads="1"/>
          </p:cNvSpPr>
          <p:nvPr/>
        </p:nvSpPr>
        <p:spPr bwMode="auto">
          <a:xfrm>
            <a:off x="179388" y="2482850"/>
            <a:ext cx="3441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/>
              <a:t>Введем новую переменную</a:t>
            </a:r>
          </a:p>
        </p:txBody>
      </p:sp>
      <p:graphicFrame>
        <p:nvGraphicFramePr>
          <p:cNvPr id="107526" name="Object 6"/>
          <p:cNvGraphicFramePr>
            <a:graphicFrameLocks noChangeAspect="1"/>
          </p:cNvGraphicFramePr>
          <p:nvPr/>
        </p:nvGraphicFramePr>
        <p:xfrm>
          <a:off x="3708400" y="2422525"/>
          <a:ext cx="2663825" cy="5857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9" name="Equation" r:id="rId7" imgW="1155600" imgH="253800" progId="">
                  <p:embed/>
                </p:oleObj>
              </mc:Choice>
              <mc:Fallback>
                <p:oleObj name="Equation" r:id="rId7" imgW="1155600" imgH="253800" progId="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08400" y="2422525"/>
                        <a:ext cx="2663825" cy="585788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7" name="Rectangle 7"/>
          <p:cNvSpPr>
            <a:spLocks noChangeArrowheads="1"/>
          </p:cNvSpPr>
          <p:nvPr/>
        </p:nvSpPr>
        <p:spPr bwMode="auto">
          <a:xfrm>
            <a:off x="179388" y="3033713"/>
            <a:ext cx="3695700" cy="396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ru-RU" sz="2000"/>
              <a:t>тогда уравнение примет вид: </a:t>
            </a:r>
          </a:p>
        </p:txBody>
      </p:sp>
      <p:graphicFrame>
        <p:nvGraphicFramePr>
          <p:cNvPr id="107528" name="Object 8"/>
          <p:cNvGraphicFramePr>
            <a:graphicFrameLocks noChangeAspect="1"/>
          </p:cNvGraphicFramePr>
          <p:nvPr/>
        </p:nvGraphicFramePr>
        <p:xfrm>
          <a:off x="3851275" y="2976563"/>
          <a:ext cx="2447925" cy="5969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0" name="Equation" r:id="rId9" imgW="1041120" imgH="253800" progId="">
                  <p:embed/>
                </p:oleObj>
              </mc:Choice>
              <mc:Fallback>
                <p:oleObj name="Equation" r:id="rId9" imgW="1041120" imgH="253800" progId="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51275" y="2976563"/>
                        <a:ext cx="2447925" cy="5969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29" name="Rectangle 9"/>
          <p:cNvSpPr>
            <a:spLocks noChangeArrowheads="1"/>
          </p:cNvSpPr>
          <p:nvPr/>
        </p:nvSpPr>
        <p:spPr bwMode="auto">
          <a:xfrm>
            <a:off x="755650" y="3543300"/>
            <a:ext cx="5616575" cy="822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График левой части – парабола </a:t>
            </a:r>
            <a:r>
              <a:rPr lang="en-US" sz="2400" i="1">
                <a:latin typeface="Times New Roman" pitchFamily="18" charset="0"/>
              </a:rPr>
              <a:t>f</a:t>
            </a:r>
            <a:r>
              <a:rPr lang="ru-RU" sz="2400" i="1">
                <a:latin typeface="Times New Roman" pitchFamily="18" charset="0"/>
              </a:rPr>
              <a:t> </a:t>
            </a:r>
            <a:r>
              <a:rPr lang="en-US" sz="2400" i="1">
                <a:latin typeface="Times New Roman" pitchFamily="18" charset="0"/>
              </a:rPr>
              <a:t>(t)</a:t>
            </a:r>
            <a:r>
              <a:rPr lang="ru-RU" sz="2400" i="1">
                <a:latin typeface="Times New Roman" pitchFamily="18" charset="0"/>
              </a:rPr>
              <a:t>,</a:t>
            </a:r>
            <a:r>
              <a:rPr lang="ru-RU" sz="2400"/>
              <a:t> график правой части – прямая  </a:t>
            </a:r>
            <a:r>
              <a:rPr lang="en-US" sz="2400" i="1">
                <a:latin typeface="Times New Roman" pitchFamily="18" charset="0"/>
              </a:rPr>
              <a:t>g(t)</a:t>
            </a:r>
            <a:r>
              <a:rPr lang="ru-RU" sz="2400" i="1">
                <a:latin typeface="Times New Roman" pitchFamily="18" charset="0"/>
              </a:rPr>
              <a:t>. </a:t>
            </a:r>
            <a:endParaRPr lang="ru-RU" sz="2400" i="1"/>
          </a:p>
        </p:txBody>
      </p:sp>
      <p:sp>
        <p:nvSpPr>
          <p:cNvPr id="107530" name="Freeform 10"/>
          <p:cNvSpPr>
            <a:spLocks/>
          </p:cNvSpPr>
          <p:nvPr/>
        </p:nvSpPr>
        <p:spPr bwMode="auto">
          <a:xfrm>
            <a:off x="6659563" y="2544763"/>
            <a:ext cx="1871662" cy="1884362"/>
          </a:xfrm>
          <a:custGeom>
            <a:avLst/>
            <a:gdLst>
              <a:gd name="T0" fmla="*/ 0 w 1179"/>
              <a:gd name="T1" fmla="*/ 58119 h 1459"/>
              <a:gd name="T2" fmla="*/ 936625 w 1179"/>
              <a:gd name="T3" fmla="*/ 1874030 h 1459"/>
              <a:gd name="T4" fmla="*/ 1871662 w 1179"/>
              <a:gd name="T5" fmla="*/ 0 h 1459"/>
              <a:gd name="T6" fmla="*/ 0 60000 65536"/>
              <a:gd name="T7" fmla="*/ 0 60000 65536"/>
              <a:gd name="T8" fmla="*/ 0 60000 65536"/>
              <a:gd name="T9" fmla="*/ 0 w 1179"/>
              <a:gd name="T10" fmla="*/ 0 h 1459"/>
              <a:gd name="T11" fmla="*/ 1179 w 1179"/>
              <a:gd name="T12" fmla="*/ 1459 h 1459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1179" h="1459">
                <a:moveTo>
                  <a:pt x="0" y="45"/>
                </a:moveTo>
                <a:cubicBezTo>
                  <a:pt x="196" y="752"/>
                  <a:pt x="393" y="1459"/>
                  <a:pt x="590" y="1451"/>
                </a:cubicBezTo>
                <a:cubicBezTo>
                  <a:pt x="787" y="1443"/>
                  <a:pt x="1081" y="242"/>
                  <a:pt x="1179" y="0"/>
                </a:cubicBezTo>
              </a:path>
            </a:pathLst>
          </a:custGeom>
          <a:noFill/>
          <a:ln w="38100">
            <a:solidFill>
              <a:srgbClr val="008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531" name="Line 11"/>
          <p:cNvSpPr>
            <a:spLocks noChangeShapeType="1"/>
          </p:cNvSpPr>
          <p:nvPr/>
        </p:nvSpPr>
        <p:spPr bwMode="auto">
          <a:xfrm>
            <a:off x="7885113" y="3492500"/>
            <a:ext cx="0" cy="576263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532" name="Line 12"/>
          <p:cNvSpPr>
            <a:spLocks noChangeShapeType="1"/>
          </p:cNvSpPr>
          <p:nvPr/>
        </p:nvSpPr>
        <p:spPr bwMode="auto">
          <a:xfrm flipV="1">
            <a:off x="8388350" y="2844800"/>
            <a:ext cx="0" cy="64770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533" name="Line 13"/>
          <p:cNvSpPr>
            <a:spLocks noChangeShapeType="1"/>
          </p:cNvSpPr>
          <p:nvPr/>
        </p:nvSpPr>
        <p:spPr bwMode="auto">
          <a:xfrm flipH="1">
            <a:off x="7596188" y="4070350"/>
            <a:ext cx="287337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534" name="Line 14"/>
          <p:cNvSpPr>
            <a:spLocks noChangeShapeType="1"/>
          </p:cNvSpPr>
          <p:nvPr/>
        </p:nvSpPr>
        <p:spPr bwMode="auto">
          <a:xfrm flipH="1">
            <a:off x="7596188" y="2844800"/>
            <a:ext cx="792162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dash"/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grpSp>
        <p:nvGrpSpPr>
          <p:cNvPr id="2" name="Group 15"/>
          <p:cNvGrpSpPr>
            <a:grpSpLocks/>
          </p:cNvGrpSpPr>
          <p:nvPr/>
        </p:nvGrpSpPr>
        <p:grpSpPr bwMode="auto">
          <a:xfrm>
            <a:off x="6515100" y="2413000"/>
            <a:ext cx="2665413" cy="2311400"/>
            <a:chOff x="4059" y="1434"/>
            <a:chExt cx="1679" cy="1456"/>
          </a:xfrm>
        </p:grpSpPr>
        <p:sp>
          <p:nvSpPr>
            <p:cNvPr id="2079" name="Line 16"/>
            <p:cNvSpPr>
              <a:spLocks noChangeShapeType="1"/>
            </p:cNvSpPr>
            <p:nvPr/>
          </p:nvSpPr>
          <p:spPr bwMode="auto">
            <a:xfrm flipV="1">
              <a:off x="4740" y="1434"/>
              <a:ext cx="0" cy="1361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0" name="Line 17"/>
            <p:cNvSpPr>
              <a:spLocks noChangeShapeType="1"/>
            </p:cNvSpPr>
            <p:nvPr/>
          </p:nvSpPr>
          <p:spPr bwMode="auto">
            <a:xfrm>
              <a:off x="4059" y="2114"/>
              <a:ext cx="1407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ru-RU"/>
            </a:p>
          </p:txBody>
        </p:sp>
        <p:sp>
          <p:nvSpPr>
            <p:cNvPr id="2081" name="Text Box 18"/>
            <p:cNvSpPr txBox="1">
              <a:spLocks noChangeArrowheads="1"/>
            </p:cNvSpPr>
            <p:nvPr/>
          </p:nvSpPr>
          <p:spPr bwMode="auto">
            <a:xfrm>
              <a:off x="4558" y="2659"/>
              <a:ext cx="31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-8</a:t>
              </a:r>
            </a:p>
          </p:txBody>
        </p:sp>
        <p:sp>
          <p:nvSpPr>
            <p:cNvPr id="2082" name="Text Box 19"/>
            <p:cNvSpPr txBox="1">
              <a:spLocks noChangeArrowheads="1"/>
            </p:cNvSpPr>
            <p:nvPr/>
          </p:nvSpPr>
          <p:spPr bwMode="auto">
            <a:xfrm>
              <a:off x="5465" y="1979"/>
              <a:ext cx="273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en-US" i="1"/>
                <a:t>t</a:t>
              </a:r>
              <a:endParaRPr lang="ru-RU" i="1"/>
            </a:p>
          </p:txBody>
        </p:sp>
      </p:grpSp>
      <p:sp>
        <p:nvSpPr>
          <p:cNvPr id="107540" name="Text Box 20"/>
          <p:cNvSpPr txBox="1">
            <a:spLocks noChangeArrowheads="1"/>
          </p:cNvSpPr>
          <p:nvPr/>
        </p:nvSpPr>
        <p:spPr bwMode="auto">
          <a:xfrm>
            <a:off x="8316913" y="3421063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3</a:t>
            </a:r>
            <a:endParaRPr lang="ru-RU"/>
          </a:p>
        </p:txBody>
      </p:sp>
      <p:sp>
        <p:nvSpPr>
          <p:cNvPr id="107541" name="Text Box 21"/>
          <p:cNvSpPr txBox="1">
            <a:spLocks noChangeArrowheads="1"/>
          </p:cNvSpPr>
          <p:nvPr/>
        </p:nvSpPr>
        <p:spPr bwMode="auto">
          <a:xfrm>
            <a:off x="7812088" y="3198813"/>
            <a:ext cx="287337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2</a:t>
            </a:r>
            <a:endParaRPr lang="ru-RU"/>
          </a:p>
        </p:txBody>
      </p:sp>
      <p:sp>
        <p:nvSpPr>
          <p:cNvPr id="107542" name="Text Box 22"/>
          <p:cNvSpPr txBox="1">
            <a:spLocks noChangeArrowheads="1"/>
          </p:cNvSpPr>
          <p:nvPr/>
        </p:nvSpPr>
        <p:spPr bwMode="auto">
          <a:xfrm>
            <a:off x="7308850" y="3852863"/>
            <a:ext cx="503238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/>
              <a:t>-</a:t>
            </a:r>
            <a:r>
              <a:rPr lang="en-US"/>
              <a:t>4</a:t>
            </a:r>
            <a:endParaRPr lang="ru-RU"/>
          </a:p>
        </p:txBody>
      </p:sp>
      <p:sp>
        <p:nvSpPr>
          <p:cNvPr id="107543" name="Text Box 23"/>
          <p:cNvSpPr txBox="1">
            <a:spLocks noChangeArrowheads="1"/>
          </p:cNvSpPr>
          <p:nvPr/>
        </p:nvSpPr>
        <p:spPr bwMode="auto">
          <a:xfrm>
            <a:off x="7380288" y="2701925"/>
            <a:ext cx="503237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/>
              <a:t>1</a:t>
            </a:r>
            <a:endParaRPr lang="ru-RU"/>
          </a:p>
        </p:txBody>
      </p:sp>
      <p:graphicFrame>
        <p:nvGraphicFramePr>
          <p:cNvPr id="107544" name="Object 24"/>
          <p:cNvGraphicFramePr>
            <a:graphicFrameLocks noChangeAspect="1"/>
          </p:cNvGraphicFramePr>
          <p:nvPr/>
        </p:nvGraphicFramePr>
        <p:xfrm>
          <a:off x="755650" y="4508500"/>
          <a:ext cx="6361113" cy="11572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1" name="Equation" r:id="rId11" imgW="3454200" imgH="609480" progId="">
                  <p:embed/>
                </p:oleObj>
              </mc:Choice>
              <mc:Fallback>
                <p:oleObj name="Equation" r:id="rId11" imgW="3454200" imgH="609480" progId="">
                  <p:embed/>
                  <p:pic>
                    <p:nvPicPr>
                      <p:cNvPr id="0" name="Object 2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55650" y="4508500"/>
                        <a:ext cx="6361113" cy="11572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71" name="Text Box 25"/>
          <p:cNvSpPr txBox="1">
            <a:spLocks noChangeArrowheads="1"/>
          </p:cNvSpPr>
          <p:nvPr/>
        </p:nvSpPr>
        <p:spPr bwMode="auto">
          <a:xfrm>
            <a:off x="612775" y="1916113"/>
            <a:ext cx="7991475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b="1" i="1">
                <a:solidFill>
                  <a:srgbClr val="C00000"/>
                </a:solidFill>
              </a:rPr>
              <a:t>Решим задачу при условии равенства данных выражений.</a:t>
            </a:r>
          </a:p>
        </p:txBody>
      </p:sp>
      <p:graphicFrame>
        <p:nvGraphicFramePr>
          <p:cNvPr id="107546" name="Object 26"/>
          <p:cNvGraphicFramePr>
            <a:graphicFrameLocks noChangeAspect="1"/>
          </p:cNvGraphicFramePr>
          <p:nvPr/>
        </p:nvGraphicFramePr>
        <p:xfrm>
          <a:off x="6877050" y="4714875"/>
          <a:ext cx="1871663" cy="827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2" name="Equation" r:id="rId13" imgW="977760" imgH="431640" progId="">
                  <p:embed/>
                </p:oleObj>
              </mc:Choice>
              <mc:Fallback>
                <p:oleObj name="Equation" r:id="rId13" imgW="977760" imgH="431640" progId="">
                  <p:embed/>
                  <p:pic>
                    <p:nvPicPr>
                      <p:cNvPr id="0" name="Object 2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877050" y="4714875"/>
                        <a:ext cx="1871663" cy="827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47" name="Text Box 27"/>
          <p:cNvSpPr txBox="1">
            <a:spLocks noChangeArrowheads="1"/>
          </p:cNvSpPr>
          <p:nvPr/>
        </p:nvSpPr>
        <p:spPr bwMode="auto">
          <a:xfrm>
            <a:off x="755650" y="5589588"/>
            <a:ext cx="8351838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ru-RU" sz="2400"/>
              <a:t>Значит условие исходной задачи выполняется при </a:t>
            </a:r>
          </a:p>
        </p:txBody>
      </p:sp>
      <p:graphicFrame>
        <p:nvGraphicFramePr>
          <p:cNvPr id="107548" name="Object 28"/>
          <p:cNvGraphicFramePr>
            <a:graphicFrameLocks noChangeAspect="1"/>
          </p:cNvGraphicFramePr>
          <p:nvPr/>
        </p:nvGraphicFramePr>
        <p:xfrm>
          <a:off x="2555875" y="6070600"/>
          <a:ext cx="3395663" cy="742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63" name="Equation" r:id="rId15" imgW="1460160" imgH="431640" progId="">
                  <p:embed/>
                </p:oleObj>
              </mc:Choice>
              <mc:Fallback>
                <p:oleObj name="Equation" r:id="rId15" imgW="1460160" imgH="431640" progId="">
                  <p:embed/>
                  <p:pic>
                    <p:nvPicPr>
                      <p:cNvPr id="0" name="Object 2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55875" y="6070600"/>
                        <a:ext cx="3395663" cy="742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07549" name="Freeform 29"/>
          <p:cNvSpPr>
            <a:spLocks/>
          </p:cNvSpPr>
          <p:nvPr/>
        </p:nvSpPr>
        <p:spPr bwMode="auto">
          <a:xfrm>
            <a:off x="7881938" y="2835275"/>
            <a:ext cx="520700" cy="1301750"/>
          </a:xfrm>
          <a:custGeom>
            <a:avLst/>
            <a:gdLst>
              <a:gd name="T0" fmla="*/ 0 w 328"/>
              <a:gd name="T1" fmla="*/ 1301750 h 820"/>
              <a:gd name="T2" fmla="*/ 279400 w 328"/>
              <a:gd name="T3" fmla="*/ 679450 h 820"/>
              <a:gd name="T4" fmla="*/ 520700 w 328"/>
              <a:gd name="T5" fmla="*/ 0 h 820"/>
              <a:gd name="T6" fmla="*/ 0 60000 65536"/>
              <a:gd name="T7" fmla="*/ 0 60000 65536"/>
              <a:gd name="T8" fmla="*/ 0 60000 65536"/>
              <a:gd name="T9" fmla="*/ 0 w 328"/>
              <a:gd name="T10" fmla="*/ 0 h 820"/>
              <a:gd name="T11" fmla="*/ 328 w 328"/>
              <a:gd name="T12" fmla="*/ 820 h 820"/>
            </a:gdLst>
            <a:ahLst/>
            <a:cxnLst>
              <a:cxn ang="T6">
                <a:pos x="T0" y="T1"/>
              </a:cxn>
              <a:cxn ang="T7">
                <a:pos x="T2" y="T3"/>
              </a:cxn>
              <a:cxn ang="T8">
                <a:pos x="T4" y="T5"/>
              </a:cxn>
            </a:cxnLst>
            <a:rect l="T9" t="T10" r="T11" b="T12"/>
            <a:pathLst>
              <a:path w="328" h="820">
                <a:moveTo>
                  <a:pt x="0" y="820"/>
                </a:moveTo>
                <a:cubicBezTo>
                  <a:pt x="29" y="755"/>
                  <a:pt x="121" y="565"/>
                  <a:pt x="176" y="428"/>
                </a:cubicBezTo>
                <a:cubicBezTo>
                  <a:pt x="231" y="291"/>
                  <a:pt x="296" y="89"/>
                  <a:pt x="328" y="0"/>
                </a:cubicBezTo>
              </a:path>
            </a:pathLst>
          </a:custGeom>
          <a:noFill/>
          <a:ln w="57150">
            <a:solidFill>
              <a:srgbClr val="CC0000"/>
            </a:solidFill>
            <a:round/>
            <a:headEnd/>
            <a:tailEnd/>
          </a:ln>
        </p:spPr>
        <p:txBody>
          <a:bodyPr/>
          <a:lstStyle/>
          <a:p>
            <a:endParaRPr lang="ru-RU"/>
          </a:p>
        </p:txBody>
      </p:sp>
      <p:sp>
        <p:nvSpPr>
          <p:cNvPr id="107550" name="Oval 30"/>
          <p:cNvSpPr>
            <a:spLocks noChangeArrowheads="1"/>
          </p:cNvSpPr>
          <p:nvPr/>
        </p:nvSpPr>
        <p:spPr bwMode="auto">
          <a:xfrm>
            <a:off x="7812088" y="4033838"/>
            <a:ext cx="107950" cy="107950"/>
          </a:xfrm>
          <a:prstGeom prst="ellipse">
            <a:avLst/>
          </a:prstGeom>
          <a:solidFill>
            <a:schemeClr val="bg1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sp>
        <p:nvSpPr>
          <p:cNvPr id="107551" name="Oval 31"/>
          <p:cNvSpPr>
            <a:spLocks noChangeArrowheads="1"/>
          </p:cNvSpPr>
          <p:nvPr/>
        </p:nvSpPr>
        <p:spPr bwMode="auto">
          <a:xfrm>
            <a:off x="8351838" y="2773363"/>
            <a:ext cx="107950" cy="107950"/>
          </a:xfrm>
          <a:prstGeom prst="ellipse">
            <a:avLst/>
          </a:prstGeom>
          <a:solidFill>
            <a:srgbClr val="CC0000"/>
          </a:solidFill>
          <a:ln w="19050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endParaRPr lang="ru-RU"/>
          </a:p>
        </p:txBody>
      </p:sp>
      <p:grpSp>
        <p:nvGrpSpPr>
          <p:cNvPr id="3" name="Group 34"/>
          <p:cNvGrpSpPr>
            <a:grpSpLocks/>
          </p:cNvGrpSpPr>
          <p:nvPr/>
        </p:nvGrpSpPr>
        <p:grpSpPr bwMode="auto">
          <a:xfrm>
            <a:off x="7308850" y="2205038"/>
            <a:ext cx="431800" cy="1590675"/>
            <a:chOff x="4604" y="1389"/>
            <a:chExt cx="272" cy="1002"/>
          </a:xfrm>
        </p:grpSpPr>
        <p:sp>
          <p:nvSpPr>
            <p:cNvPr id="2077" name="Text Box 32"/>
            <p:cNvSpPr txBox="1">
              <a:spLocks noChangeArrowheads="1"/>
            </p:cNvSpPr>
            <p:nvPr/>
          </p:nvSpPr>
          <p:spPr bwMode="auto">
            <a:xfrm>
              <a:off x="4604" y="2160"/>
              <a:ext cx="227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0</a:t>
              </a:r>
            </a:p>
          </p:txBody>
        </p:sp>
        <p:sp>
          <p:nvSpPr>
            <p:cNvPr id="2078" name="Text Box 33"/>
            <p:cNvSpPr txBox="1">
              <a:spLocks noChangeArrowheads="1"/>
            </p:cNvSpPr>
            <p:nvPr/>
          </p:nvSpPr>
          <p:spPr bwMode="auto">
            <a:xfrm>
              <a:off x="4604" y="1389"/>
              <a:ext cx="272" cy="23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>
                <a:spcBef>
                  <a:spcPct val="50000"/>
                </a:spcBef>
              </a:pPr>
              <a:r>
                <a:rPr lang="ru-RU"/>
                <a:t>у</a:t>
              </a: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075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1" dur="500"/>
                                        <p:tgtEl>
                                          <p:spTgt spid="1075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4" dur="500"/>
                                        <p:tgtEl>
                                          <p:spTgt spid="1075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075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37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outVertical)">
                                      <p:cBhvr>
                                        <p:cTn id="23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6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>
                            <p:stCondLst>
                              <p:cond delay="500"/>
                            </p:stCondLst>
                            <p:childTnLst>
                              <p:par>
                                <p:cTn id="2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0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1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3" dur="500"/>
                                        <p:tgtEl>
                                          <p:spTgt spid="1075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>
                      <p:stCondLst>
                        <p:cond delay="indefinite"/>
                      </p:stCondLst>
                      <p:childTnLst>
                        <p:par>
                          <p:cTn id="35" fill="hold">
                            <p:stCondLst>
                              <p:cond delay="0"/>
                            </p:stCondLst>
                            <p:childTnLst>
                              <p:par>
                                <p:cTn id="3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500"/>
                                        <p:tgtEl>
                                          <p:spTgt spid="1075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500"/>
                            </p:stCondLst>
                            <p:childTnLst>
                              <p:par>
                                <p:cTn id="40" presetID="22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075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3" fill="hold">
                            <p:stCondLst>
                              <p:cond delay="1000"/>
                            </p:stCondLst>
                            <p:childTnLst>
                              <p:par>
                                <p:cTn id="4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46" dur="500"/>
                                        <p:tgtEl>
                                          <p:spTgt spid="1075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7" fill="hold">
                            <p:stCondLst>
                              <p:cond delay="1500"/>
                            </p:stCondLst>
                            <p:childTnLst>
                              <p:par>
                                <p:cTn id="4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0" dur="500"/>
                                        <p:tgtEl>
                                          <p:spTgt spid="1075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2000"/>
                            </p:stCondLst>
                            <p:childTnLst>
                              <p:par>
                                <p:cTn id="5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>
                      <p:stCondLst>
                        <p:cond delay="indefinite"/>
                      </p:stCondLst>
                      <p:childTnLst>
                        <p:par>
                          <p:cTn id="55" fill="hold">
                            <p:stCondLst>
                              <p:cond delay="0"/>
                            </p:stCondLst>
                            <p:childTnLst>
                              <p:par>
                                <p:cTn id="5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8" dur="500"/>
                                        <p:tgtEl>
                                          <p:spTgt spid="1075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500"/>
                            </p:stCondLst>
                            <p:childTnLst>
                              <p:par>
                                <p:cTn id="60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62" dur="500"/>
                                        <p:tgtEl>
                                          <p:spTgt spid="1075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3" fill="hold">
                            <p:stCondLst>
                              <p:cond delay="1000"/>
                            </p:stCondLst>
                            <p:childTnLst>
                              <p:par>
                                <p:cTn id="64" presetID="22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66" dur="500"/>
                                        <p:tgtEl>
                                          <p:spTgt spid="1075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7" fill="hold">
                            <p:stCondLst>
                              <p:cond delay="1500"/>
                            </p:stCondLst>
                            <p:childTnLst>
                              <p:par>
                                <p:cTn id="68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0" dur="500"/>
                                        <p:tgtEl>
                                          <p:spTgt spid="1075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2000"/>
                            </p:stCondLst>
                            <p:childTnLst>
                              <p:par>
                                <p:cTn id="72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8" dur="1000"/>
                                        <p:tgtEl>
                                          <p:spTgt spid="1075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9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82" dur="500"/>
                                        <p:tgtEl>
                                          <p:spTgt spid="10753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75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4" fill="hold">
                      <p:stCondLst>
                        <p:cond delay="indefinite"/>
                      </p:stCondLst>
                      <p:childTnLst>
                        <p:par>
                          <p:cTn id="85" fill="hold">
                            <p:stCondLst>
                              <p:cond delay="0"/>
                            </p:stCondLst>
                            <p:childTnLst>
                              <p:par>
                                <p:cTn id="86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88" dur="500"/>
                                        <p:tgtEl>
                                          <p:spTgt spid="1075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9" fill="hold">
                      <p:stCondLst>
                        <p:cond delay="indefinite"/>
                      </p:stCondLst>
                      <p:childTnLst>
                        <p:par>
                          <p:cTn id="90" fill="hold">
                            <p:stCondLst>
                              <p:cond delay="0"/>
                            </p:stCondLst>
                            <p:childTnLst>
                              <p:par>
                                <p:cTn id="91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93" dur="500"/>
                                        <p:tgtEl>
                                          <p:spTgt spid="1075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>
                      <p:stCondLst>
                        <p:cond delay="indefinite"/>
                      </p:stCondLst>
                      <p:childTnLst>
                        <p:par>
                          <p:cTn id="95" fill="hold">
                            <p:stCondLst>
                              <p:cond delay="0"/>
                            </p:stCondLst>
                            <p:childTnLst>
                              <p:par>
                                <p:cTn id="9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98" dur="500"/>
                                        <p:tgtEl>
                                          <p:spTgt spid="10754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9" fill="hold">
                            <p:stCondLst>
                              <p:cond delay="500"/>
                            </p:stCondLst>
                            <p:childTnLst>
                              <p:par>
                                <p:cTn id="100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5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2" dur="500"/>
                                        <p:tgtEl>
                                          <p:spTgt spid="1075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7525" grpId="0"/>
      <p:bldP spid="107527" grpId="0"/>
      <p:bldP spid="107529" grpId="0"/>
      <p:bldP spid="107530" grpId="0" animBg="1"/>
      <p:bldP spid="107530" grpId="1" animBg="1"/>
      <p:bldP spid="107531" grpId="0" animBg="1"/>
      <p:bldP spid="107532" grpId="0" animBg="1"/>
      <p:bldP spid="107533" grpId="0" animBg="1"/>
      <p:bldP spid="107534" grpId="0" animBg="1"/>
      <p:bldP spid="107540" grpId="0"/>
      <p:bldP spid="107541" grpId="0"/>
      <p:bldP spid="107542" grpId="0"/>
      <p:bldP spid="107543" grpId="0"/>
      <p:bldP spid="107547" grpId="0"/>
      <p:bldP spid="107549" grpId="0" animBg="1"/>
      <p:bldP spid="107550" grpId="0" animBg="1"/>
      <p:bldP spid="107551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81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endParaRPr lang="ru-RU" smtClean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14313" y="1600200"/>
            <a:ext cx="8472487" cy="4900613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smtClean="0"/>
              <a:t>1)</a:t>
            </a:r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Пусть                                     из условия.</a:t>
            </a:r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Надо найти все значения </a:t>
            </a:r>
            <a:r>
              <a:rPr lang="en-US" sz="2000" i="1" smtClean="0"/>
              <a:t>a</a:t>
            </a:r>
            <a:r>
              <a:rPr lang="en-US" sz="2000" smtClean="0"/>
              <a:t>, </a:t>
            </a:r>
            <a:r>
              <a:rPr lang="ru-RU" sz="2000" smtClean="0"/>
              <a:t>при каждом из которых уравнение </a:t>
            </a:r>
            <a:r>
              <a:rPr lang="en-US" sz="2000" i="1" smtClean="0"/>
              <a:t>f(t)=0</a:t>
            </a:r>
            <a:r>
              <a:rPr lang="ru-RU" sz="2000" i="1" smtClean="0"/>
              <a:t> </a:t>
            </a:r>
          </a:p>
          <a:p>
            <a:pPr eaLnBrk="1" hangingPunct="1">
              <a:buFontTx/>
              <a:buNone/>
            </a:pPr>
            <a:r>
              <a:rPr lang="ru-RU" sz="2000" smtClean="0"/>
              <a:t>                  не имеет корней.</a:t>
            </a:r>
          </a:p>
          <a:p>
            <a:pPr eaLnBrk="1" hangingPunct="1">
              <a:buFontTx/>
              <a:buNone/>
            </a:pPr>
            <a:r>
              <a:rPr lang="ru-RU" sz="2000" smtClean="0"/>
              <a:t>  </a:t>
            </a:r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80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214313" y="274638"/>
            <a:ext cx="8786812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>
              <a:defRPr/>
            </a:pP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Найдите все значения </a:t>
            </a:r>
            <a:r>
              <a:rPr lang="ru-RU" sz="2400" b="1" i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а</a:t>
            </a: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, для которых при каждом </a:t>
            </a:r>
            <a:r>
              <a:rPr lang="ru-RU" sz="2400" b="1" i="1" kern="0" dirty="0" err="1">
                <a:solidFill>
                  <a:srgbClr val="006600"/>
                </a:solidFill>
                <a:latin typeface="+mj-lt"/>
                <a:ea typeface="+mj-ea"/>
                <a:cs typeface="+mj-cs"/>
              </a:rPr>
              <a:t>х</a:t>
            </a: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 из промежутка (-1;1</a:t>
            </a:r>
            <a:r>
              <a:rPr lang="en-US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]</a:t>
            </a: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 значения выражения                   </a:t>
            </a:r>
            <a:r>
              <a:rPr lang="ru-RU" sz="2400" b="1" u="sng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не равно</a:t>
            </a: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 значению выражения </a:t>
            </a:r>
          </a:p>
        </p:txBody>
      </p:sp>
      <p:graphicFrame>
        <p:nvGraphicFramePr>
          <p:cNvPr id="3074" name="Содержимое 3"/>
          <p:cNvGraphicFramePr>
            <a:graphicFrameLocks noChangeAspect="1"/>
          </p:cNvGraphicFramePr>
          <p:nvPr/>
        </p:nvGraphicFramePr>
        <p:xfrm>
          <a:off x="6503988" y="642938"/>
          <a:ext cx="1684337" cy="455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1" name="Equation" r:id="rId3" imgW="939600" imgH="253800" progId="Equation.3">
                  <p:embed/>
                </p:oleObj>
              </mc:Choice>
              <mc:Fallback>
                <p:oleObj name="Equation" r:id="rId3" imgW="939600" imgH="2538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03988" y="642938"/>
                        <a:ext cx="1684337" cy="4556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3075" name="Object 3"/>
          <p:cNvGraphicFramePr>
            <a:graphicFrameLocks noChangeAspect="1"/>
          </p:cNvGraphicFramePr>
          <p:nvPr/>
        </p:nvGraphicFramePr>
        <p:xfrm>
          <a:off x="4786313" y="1000125"/>
          <a:ext cx="1274762" cy="4318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2" name="Equation" r:id="rId5" imgW="711000" imgH="241200" progId="Equation.3">
                  <p:embed/>
                </p:oleObj>
              </mc:Choice>
              <mc:Fallback>
                <p:oleObj name="Equation" r:id="rId5" imgW="711000" imgH="24120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86313" y="1000125"/>
                        <a:ext cx="1274762" cy="4318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8" name="Object 4"/>
          <p:cNvGraphicFramePr>
            <a:graphicFrameLocks noChangeAspect="1"/>
          </p:cNvGraphicFramePr>
          <p:nvPr/>
        </p:nvGraphicFramePr>
        <p:xfrm>
          <a:off x="469900" y="1500188"/>
          <a:ext cx="8140700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3" name="Equation" r:id="rId7" imgW="3797280" imgH="266400" progId="Equation.3">
                  <p:embed/>
                </p:oleObj>
              </mc:Choice>
              <mc:Fallback>
                <p:oleObj name="Equation" r:id="rId7" imgW="3797280" imgH="26640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69900" y="1500188"/>
                        <a:ext cx="8140700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49" name="Object 5"/>
          <p:cNvGraphicFramePr>
            <a:graphicFrameLocks noChangeAspect="1"/>
          </p:cNvGraphicFramePr>
          <p:nvPr/>
        </p:nvGraphicFramePr>
        <p:xfrm>
          <a:off x="2627313" y="2000250"/>
          <a:ext cx="3948112" cy="571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4" name="Equation" r:id="rId9" imgW="1841400" imgH="266400" progId="Equation.3">
                  <p:embed/>
                </p:oleObj>
              </mc:Choice>
              <mc:Fallback>
                <p:oleObj name="Equation" r:id="rId9" imgW="1841400" imgH="26640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627313" y="2000250"/>
                        <a:ext cx="3948112" cy="571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0" name="Object 6"/>
          <p:cNvGraphicFramePr>
            <a:graphicFrameLocks noChangeAspect="1"/>
          </p:cNvGraphicFramePr>
          <p:nvPr/>
        </p:nvGraphicFramePr>
        <p:xfrm>
          <a:off x="1211263" y="2598738"/>
          <a:ext cx="2208212" cy="5159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5" name="Equation" r:id="rId11" imgW="1028520" imgH="241200" progId="Equation.3">
                  <p:embed/>
                </p:oleObj>
              </mc:Choice>
              <mc:Fallback>
                <p:oleObj name="Equation" r:id="rId11" imgW="1028520" imgH="24120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211263" y="2598738"/>
                        <a:ext cx="2208212" cy="5159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2" name="Object 8"/>
          <p:cNvGraphicFramePr>
            <a:graphicFrameLocks noChangeAspect="1"/>
          </p:cNvGraphicFramePr>
          <p:nvPr/>
        </p:nvGraphicFramePr>
        <p:xfrm>
          <a:off x="2571750" y="3214688"/>
          <a:ext cx="3375025" cy="49053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6" name="Equation" r:id="rId13" imgW="1574640" imgH="228600" progId="Equation.3">
                  <p:embed/>
                </p:oleObj>
              </mc:Choice>
              <mc:Fallback>
                <p:oleObj name="Equation" r:id="rId13" imgW="1574640" imgH="22860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3214688"/>
                        <a:ext cx="3375025" cy="49053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4153" name="Object 9"/>
          <p:cNvGraphicFramePr>
            <a:graphicFrameLocks noChangeAspect="1"/>
          </p:cNvGraphicFramePr>
          <p:nvPr/>
        </p:nvGraphicFramePr>
        <p:xfrm>
          <a:off x="288925" y="4143375"/>
          <a:ext cx="12827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name="Equation" r:id="rId15" imgW="596880" imgH="177480" progId="Equation.3">
                  <p:embed/>
                </p:oleObj>
              </mc:Choice>
              <mc:Fallback>
                <p:oleObj name="Equation" r:id="rId15" imgW="596880" imgH="17748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8925" y="4143375"/>
                        <a:ext cx="1282700" cy="381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0"/>
                            </p:stCondLst>
                            <p:childTnLst>
                              <p:par>
                                <p:cTn id="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>
                      <p:stCondLst>
                        <p:cond delay="indefinite"/>
                      </p:stCondLst>
                      <p:childTnLst>
                        <p:par>
                          <p:cTn id="25" fill="hold">
                            <p:stCondLst>
                              <p:cond delay="0"/>
                            </p:stCondLst>
                            <p:childTnLst>
                              <p:par>
                                <p:cTn id="2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0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41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214313"/>
            <a:ext cx="8229600" cy="6286500"/>
          </a:xfrm>
        </p:spPr>
        <p:txBody>
          <a:bodyPr/>
          <a:lstStyle/>
          <a:p>
            <a:pPr eaLnBrk="1" hangingPunct="1"/>
            <a:endParaRPr lang="ru-RU" smtClean="0"/>
          </a:p>
          <a:p>
            <a:pPr eaLnBrk="1" hangingPunct="1">
              <a:buFontTx/>
              <a:buNone/>
            </a:pPr>
            <a:r>
              <a:rPr lang="ru-RU" sz="2000" smtClean="0"/>
              <a:t>2) Если а=0, то </a:t>
            </a:r>
            <a:r>
              <a:rPr lang="en-US" sz="2000" i="1" smtClean="0"/>
              <a:t>f(t) = – 6t – 6 .</a:t>
            </a:r>
          </a:p>
          <a:p>
            <a:pPr eaLnBrk="1" hangingPunct="1">
              <a:buFontTx/>
              <a:buNone/>
            </a:pPr>
            <a:r>
              <a:rPr lang="ru-RU" sz="2000" i="1" smtClean="0"/>
              <a:t>	</a:t>
            </a:r>
            <a:r>
              <a:rPr lang="en-US" sz="2000" i="1" smtClean="0"/>
              <a:t> – 6t – 6 </a:t>
            </a:r>
            <a:r>
              <a:rPr lang="ru-RU" sz="2000" i="1" smtClean="0"/>
              <a:t>=0 </a:t>
            </a:r>
            <a:r>
              <a:rPr lang="en-US" sz="2000" i="1" smtClean="0"/>
              <a:t>     </a:t>
            </a:r>
            <a:r>
              <a:rPr lang="ru-RU" sz="2000" i="1" smtClean="0"/>
              <a:t>=</a:t>
            </a:r>
            <a:r>
              <a:rPr lang="en-US" sz="2000" i="1" smtClean="0"/>
              <a:t>&gt;    – 6t = 6    =&gt;    t= –1    </a:t>
            </a:r>
            <a:r>
              <a:rPr lang="en-US" sz="2000" smtClean="0"/>
              <a:t> (</a:t>
            </a:r>
            <a:r>
              <a:rPr lang="en-US" sz="2000" i="1" smtClean="0"/>
              <a:t>–1;1</a:t>
            </a:r>
            <a:r>
              <a:rPr lang="en-US" sz="2000" smtClean="0"/>
              <a:t>]</a:t>
            </a:r>
          </a:p>
          <a:p>
            <a:pPr eaLnBrk="1" hangingPunct="1">
              <a:buFontTx/>
              <a:buNone/>
            </a:pPr>
            <a:r>
              <a:rPr lang="ru-RU" sz="2000" smtClean="0"/>
              <a:t>Уравнение </a:t>
            </a:r>
            <a:r>
              <a:rPr lang="en-US" sz="2000" i="1" smtClean="0"/>
              <a:t>f(t)=0 </a:t>
            </a:r>
            <a:r>
              <a:rPr lang="ru-RU" sz="2000" smtClean="0"/>
              <a:t> не имеет корней, т.е. а=0 </a:t>
            </a:r>
            <a:r>
              <a:rPr lang="ru-RU" sz="2000" u="sng" smtClean="0"/>
              <a:t>удовлетворяет условию</a:t>
            </a:r>
          </a:p>
          <a:p>
            <a:pPr eaLnBrk="1" hangingPunct="1">
              <a:buFontTx/>
              <a:buNone/>
            </a:pPr>
            <a:r>
              <a:rPr lang="ru-RU" sz="2000" u="sng" smtClean="0"/>
              <a:t>задачи</a:t>
            </a:r>
          </a:p>
          <a:p>
            <a:pPr eaLnBrk="1" hangingPunct="1">
              <a:buFontTx/>
              <a:buNone/>
            </a:pPr>
            <a:r>
              <a:rPr lang="ru-RU" sz="2000" smtClean="0"/>
              <a:t>3) Если а≠0, то график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 функции </a:t>
            </a:r>
            <a:r>
              <a:rPr lang="en-US" sz="2000" i="1" smtClean="0"/>
              <a:t>y = f(t)</a:t>
            </a:r>
            <a:r>
              <a:rPr lang="ru-RU" sz="2000" i="1" smtClean="0"/>
              <a:t> – </a:t>
            </a:r>
            <a:r>
              <a:rPr lang="ru-RU" sz="2000" smtClean="0"/>
              <a:t>парабола, 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ветви которой</a:t>
            </a:r>
            <a:r>
              <a:rPr lang="en-US" sz="2000" smtClean="0"/>
              <a:t> </a:t>
            </a:r>
            <a:r>
              <a:rPr lang="ru-RU" sz="2000" smtClean="0"/>
              <a:t>направлены 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вверх. 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i="1" smtClean="0"/>
              <a:t>  f (0)=– 6</a:t>
            </a:r>
            <a:r>
              <a:rPr lang="ru-RU" sz="2000" i="1" smtClean="0"/>
              <a:t>, </a:t>
            </a:r>
            <a:r>
              <a:rPr lang="ru-RU" sz="2000" smtClean="0"/>
              <a:t>точка пересечения 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с осью ординат лежит 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ниже оси</a:t>
            </a:r>
            <a:r>
              <a:rPr lang="en-US" sz="2000" smtClean="0"/>
              <a:t> </a:t>
            </a:r>
            <a:r>
              <a:rPr lang="ru-RU" sz="2000" smtClean="0"/>
              <a:t>абсцисс.</a:t>
            </a:r>
          </a:p>
          <a:p>
            <a:pPr eaLnBrk="1" hangingPunct="1">
              <a:buFontTx/>
              <a:buNone/>
            </a:pPr>
            <a:r>
              <a:rPr lang="en-US" sz="2000" smtClean="0"/>
              <a:t>     </a:t>
            </a:r>
            <a:r>
              <a:rPr lang="ru-RU" sz="2000" smtClean="0"/>
              <a:t>По этому уравнение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 </a:t>
            </a:r>
            <a:r>
              <a:rPr lang="en-US" sz="2000" i="1" smtClean="0"/>
              <a:t>f(t)=0, -1&lt;t≤1 </a:t>
            </a:r>
            <a:r>
              <a:rPr lang="ru-RU" sz="2000" smtClean="0"/>
              <a:t>не имеет корней тогда  и только</a:t>
            </a:r>
          </a:p>
          <a:p>
            <a:pPr eaLnBrk="1" hangingPunct="1">
              <a:buFontTx/>
              <a:buNone/>
            </a:pPr>
            <a:r>
              <a:rPr lang="ru-RU" sz="2000" smtClean="0"/>
              <a:t>тогда, когда  </a:t>
            </a:r>
            <a:r>
              <a:rPr lang="en-US" sz="2000" i="1" smtClean="0"/>
              <a:t>f(t)&lt;0 </a:t>
            </a:r>
            <a:r>
              <a:rPr lang="ru-RU" sz="2000" i="1" smtClean="0"/>
              <a:t>  </a:t>
            </a:r>
            <a:r>
              <a:rPr lang="en-US" sz="2000" i="1" smtClean="0"/>
              <a:t>t</a:t>
            </a:r>
            <a:r>
              <a:rPr lang="ru-RU" sz="2000" i="1" smtClean="0"/>
              <a:t>     (</a:t>
            </a:r>
            <a:r>
              <a:rPr lang="en-US" sz="2000" i="1" smtClean="0"/>
              <a:t>–</a:t>
            </a:r>
            <a:r>
              <a:rPr lang="ru-RU" sz="2000" i="1" smtClean="0"/>
              <a:t>1;1</a:t>
            </a:r>
            <a:r>
              <a:rPr lang="en-US" sz="2000" i="1" smtClean="0"/>
              <a:t>] . </a:t>
            </a:r>
            <a:r>
              <a:rPr lang="ru-RU" sz="2000" smtClean="0"/>
              <a:t>Последнее неравенство</a:t>
            </a: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равносильно</a:t>
            </a:r>
            <a:r>
              <a:rPr lang="ru-RU" sz="2000" i="1" smtClean="0"/>
              <a:t> </a:t>
            </a:r>
            <a:r>
              <a:rPr lang="ru-RU" sz="2000" smtClean="0"/>
              <a:t> тому, что </a:t>
            </a:r>
            <a:r>
              <a:rPr lang="en-US" sz="2000" smtClean="0"/>
              <a:t>f(-1)</a:t>
            </a:r>
            <a:r>
              <a:rPr lang="en-US" sz="2000" i="1" smtClean="0"/>
              <a:t> ≤0; f(1)&lt;0.</a:t>
            </a:r>
            <a:endParaRPr lang="ru-RU" sz="2000" smtClean="0"/>
          </a:p>
        </p:txBody>
      </p:sp>
      <p:graphicFrame>
        <p:nvGraphicFramePr>
          <p:cNvPr id="4098" name="Содержимое 3"/>
          <p:cNvGraphicFramePr>
            <a:graphicFrameLocks noChangeAspect="1"/>
          </p:cNvGraphicFramePr>
          <p:nvPr/>
        </p:nvGraphicFramePr>
        <p:xfrm>
          <a:off x="3214688" y="285750"/>
          <a:ext cx="3375025" cy="49053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3" imgW="1574640" imgH="228600" progId="Equation.3">
                  <p:embed/>
                </p:oleObj>
              </mc:Choice>
              <mc:Fallback>
                <p:oleObj name="Equation" r:id="rId3" imgW="1574640" imgH="228600" progId="Equation.3">
                  <p:embed/>
                  <p:pic>
                    <p:nvPicPr>
                      <p:cNvPr id="0" name="Содержимое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214688" y="285750"/>
                        <a:ext cx="3375025" cy="49053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5" name="Object 3"/>
          <p:cNvGraphicFramePr>
            <a:graphicFrameLocks noChangeAspect="1"/>
          </p:cNvGraphicFramePr>
          <p:nvPr/>
        </p:nvGraphicFramePr>
        <p:xfrm>
          <a:off x="5429250" y="1143000"/>
          <a:ext cx="349250" cy="36195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2" name="Equation" r:id="rId5" imgW="126720" imgH="152280" progId="Equation.3">
                  <p:embed/>
                </p:oleObj>
              </mc:Choice>
              <mc:Fallback>
                <p:oleObj name="Equation" r:id="rId5" imgW="126720" imgH="15228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429250" y="1143000"/>
                        <a:ext cx="349250" cy="36195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5173" name="Object 5"/>
          <p:cNvGraphicFramePr>
            <a:graphicFrameLocks noChangeAspect="1"/>
          </p:cNvGraphicFramePr>
          <p:nvPr/>
        </p:nvGraphicFramePr>
        <p:xfrm>
          <a:off x="3000375" y="5572125"/>
          <a:ext cx="349250" cy="3016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3" name="Equation" r:id="rId7" imgW="126720" imgH="126720" progId="Equation.3">
                  <p:embed/>
                </p:oleObj>
              </mc:Choice>
              <mc:Fallback>
                <p:oleObj name="Equation" r:id="rId7" imgW="126720" imgH="126720" progId="Equation.3">
                  <p:embed/>
                  <p:pic>
                    <p:nvPicPr>
                      <p:cNvPr id="0" name="Object 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00375" y="5572125"/>
                        <a:ext cx="349250" cy="30162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7" name="Диаграмма 6"/>
          <p:cNvGraphicFramePr>
            <a:graphicFrameLocks/>
          </p:cNvGraphicFramePr>
          <p:nvPr/>
        </p:nvGraphicFramePr>
        <p:xfrm>
          <a:off x="4071938" y="1857375"/>
          <a:ext cx="4822825" cy="321468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9"/>
          </a:graphicData>
        </a:graphic>
      </p:graphicFrame>
      <p:sp>
        <p:nvSpPr>
          <p:cNvPr id="9" name="Прямоугольник 8"/>
          <p:cNvSpPr/>
          <p:nvPr/>
        </p:nvSpPr>
        <p:spPr>
          <a:xfrm>
            <a:off x="6072188" y="2071688"/>
            <a:ext cx="857250" cy="2786062"/>
          </a:xfrm>
          <a:prstGeom prst="rect">
            <a:avLst/>
          </a:prstGeom>
          <a:solidFill>
            <a:srgbClr val="33CC33">
              <a:alpha val="33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/>
          <a:lstStyle>
            <a:lvl1pPr marL="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indent="0">
              <a:defRPr sz="11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endParaRPr lang="ru-RU"/>
          </a:p>
        </p:txBody>
      </p:sp>
      <p:sp>
        <p:nvSpPr>
          <p:cNvPr id="8" name="Овал 7"/>
          <p:cNvSpPr/>
          <p:nvPr/>
        </p:nvSpPr>
        <p:spPr>
          <a:xfrm>
            <a:off x="6429375" y="4786313"/>
            <a:ext cx="142875" cy="142875"/>
          </a:xfrm>
          <a:prstGeom prst="ellipse">
            <a:avLst/>
          </a:prstGeom>
          <a:solidFill>
            <a:srgbClr val="FFFF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0" name="Овал 9"/>
          <p:cNvSpPr/>
          <p:nvPr/>
        </p:nvSpPr>
        <p:spPr>
          <a:xfrm>
            <a:off x="6000750" y="4143375"/>
            <a:ext cx="142875" cy="142875"/>
          </a:xfrm>
          <a:prstGeom prst="ellipse">
            <a:avLst/>
          </a:prstGeom>
          <a:solidFill>
            <a:srgbClr val="66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  <p:sp>
        <p:nvSpPr>
          <p:cNvPr id="11" name="Овал 10"/>
          <p:cNvSpPr/>
          <p:nvPr/>
        </p:nvSpPr>
        <p:spPr>
          <a:xfrm>
            <a:off x="6858000" y="4572000"/>
            <a:ext cx="142875" cy="142875"/>
          </a:xfrm>
          <a:prstGeom prst="ellipse">
            <a:avLst/>
          </a:prstGeom>
          <a:solidFill>
            <a:srgbClr val="66FF66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5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2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5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4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66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Graphic spid="7" grpId="0">
        <p:bldAsOne/>
      </p:bldGraphic>
      <p:bldP spid="9" grpId="0" animBg="1"/>
      <p:bldP spid="8" grpId="0" animBg="1"/>
      <p:bldP spid="10" grpId="0" animBg="1"/>
      <p:bldP spid="11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357188"/>
            <a:ext cx="8229600" cy="5768975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en-US" sz="2000" smtClean="0"/>
              <a:t>4) </a:t>
            </a:r>
            <a:r>
              <a:rPr lang="ru-RU" sz="2000" smtClean="0"/>
              <a:t>Решим систему</a:t>
            </a:r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r>
              <a:rPr lang="ru-RU" sz="2000" b="1" smtClean="0"/>
              <a:t>Ответ: </a:t>
            </a:r>
            <a:r>
              <a:rPr lang="en-US" sz="2000" smtClean="0"/>
              <a:t>[0;2]</a:t>
            </a:r>
            <a:endParaRPr lang="ru-RU" sz="2000" smtClean="0"/>
          </a:p>
        </p:txBody>
      </p:sp>
      <p:graphicFrame>
        <p:nvGraphicFramePr>
          <p:cNvPr id="4" name="Object 2"/>
          <p:cNvGraphicFramePr>
            <a:graphicFrameLocks noChangeAspect="1"/>
          </p:cNvGraphicFramePr>
          <p:nvPr/>
        </p:nvGraphicFramePr>
        <p:xfrm>
          <a:off x="714375" y="857250"/>
          <a:ext cx="1212850" cy="77946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3" imgW="711000" imgH="457200" progId="Equation.3">
                  <p:embed/>
                </p:oleObj>
              </mc:Choice>
              <mc:Fallback>
                <p:oleObj name="Equation" r:id="rId3" imgW="711000" imgH="45720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714375" y="857250"/>
                        <a:ext cx="1212850" cy="779463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6195" name="Object 3"/>
          <p:cNvGraphicFramePr>
            <a:graphicFrameLocks noChangeAspect="1"/>
          </p:cNvGraphicFramePr>
          <p:nvPr/>
        </p:nvGraphicFramePr>
        <p:xfrm>
          <a:off x="669925" y="1857375"/>
          <a:ext cx="8259763" cy="9286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5" imgW="4520880" imgH="507960" progId="Equation.3">
                  <p:embed/>
                </p:oleObj>
              </mc:Choice>
              <mc:Fallback>
                <p:oleObj name="Equation" r:id="rId5" imgW="4520880" imgH="507960" progId="Equation.3">
                  <p:embed/>
                  <p:pic>
                    <p:nvPicPr>
                      <p:cNvPr id="0" name="Object 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69925" y="1857375"/>
                        <a:ext cx="8259763" cy="9286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61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5763" y="1785938"/>
            <a:ext cx="8472487" cy="4643437"/>
          </a:xfrm>
        </p:spPr>
        <p:txBody>
          <a:bodyPr/>
          <a:lstStyle/>
          <a:p>
            <a:pPr eaLnBrk="1" hangingPunct="1">
              <a:buFontTx/>
              <a:buNone/>
            </a:pPr>
            <a:r>
              <a:rPr lang="ru-RU" sz="2000" b="1" smtClean="0"/>
              <a:t>Решение.</a:t>
            </a:r>
            <a:endParaRPr lang="en-US" sz="2000" b="1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Прологарифмируем по основанию 2</a:t>
            </a:r>
            <a:r>
              <a:rPr lang="en-US" sz="2000" smtClean="0"/>
              <a:t>:</a:t>
            </a:r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endParaRPr lang="en-US" sz="2000" smtClean="0"/>
          </a:p>
          <a:p>
            <a:pPr eaLnBrk="1" hangingPunct="1">
              <a:buFontTx/>
              <a:buNone/>
            </a:pPr>
            <a:r>
              <a:rPr lang="en-US" sz="2000" smtClean="0"/>
              <a:t>                                                                                  </a:t>
            </a:r>
            <a:r>
              <a:rPr lang="ru-RU" sz="2000" smtClean="0"/>
              <a:t>т.к </a:t>
            </a:r>
            <a:r>
              <a:rPr lang="en-US" sz="2000" i="1" smtClean="0"/>
              <a:t>a</a:t>
            </a:r>
            <a:r>
              <a:rPr lang="en-US" sz="2000" smtClean="0"/>
              <a:t>&gt;0</a:t>
            </a:r>
            <a:r>
              <a:rPr lang="ru-RU" sz="2000" smtClean="0"/>
              <a:t> (по условию)</a:t>
            </a:r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r>
              <a:rPr lang="ru-RU" sz="2000" smtClean="0"/>
              <a:t>                                                                                        </a:t>
            </a:r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000" smtClean="0"/>
          </a:p>
          <a:p>
            <a:pPr eaLnBrk="1" hangingPunct="1">
              <a:buFontTx/>
              <a:buNone/>
            </a:pPr>
            <a:endParaRPr lang="ru-RU" sz="2800" smtClean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 bwMode="auto">
          <a:xfrm>
            <a:off x="357188" y="500063"/>
            <a:ext cx="8786812" cy="13684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anchor="ctr"/>
          <a:lstStyle/>
          <a:p>
            <a:pPr algn="just">
              <a:defRPr/>
            </a:pP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Найдите все положительные значения параметра </a:t>
            </a:r>
            <a:r>
              <a:rPr lang="ru-RU" sz="2400" b="1" i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а</a:t>
            </a: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, при которых каждое решение неравенства</a:t>
            </a:r>
            <a:endParaRPr lang="en-US" sz="2400" b="1" kern="0" dirty="0">
              <a:solidFill>
                <a:srgbClr val="006600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endParaRPr lang="ru-RU" sz="2400" b="1" kern="0" dirty="0">
              <a:solidFill>
                <a:srgbClr val="006600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принадлежит отрезку </a:t>
            </a:r>
            <a:r>
              <a:rPr lang="en-US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[-10;-3].</a:t>
            </a:r>
            <a:endParaRPr lang="ru-RU" sz="2400" b="1" kern="0" dirty="0">
              <a:solidFill>
                <a:srgbClr val="006600"/>
              </a:solidFill>
              <a:latin typeface="+mj-lt"/>
              <a:ea typeface="+mj-ea"/>
              <a:cs typeface="+mj-cs"/>
            </a:endParaRPr>
          </a:p>
          <a:p>
            <a:pPr algn="just">
              <a:defRPr/>
            </a:pPr>
            <a:r>
              <a:rPr lang="ru-RU" sz="2400" b="1" kern="0" dirty="0">
                <a:solidFill>
                  <a:srgbClr val="006600"/>
                </a:solidFill>
                <a:latin typeface="+mj-lt"/>
                <a:ea typeface="+mj-ea"/>
                <a:cs typeface="+mj-cs"/>
              </a:rPr>
              <a:t> </a:t>
            </a:r>
          </a:p>
        </p:txBody>
      </p:sp>
      <p:graphicFrame>
        <p:nvGraphicFramePr>
          <p:cNvPr id="6146" name="Object 9"/>
          <p:cNvGraphicFramePr>
            <a:graphicFrameLocks noChangeAspect="1"/>
          </p:cNvGraphicFramePr>
          <p:nvPr/>
        </p:nvGraphicFramePr>
        <p:xfrm>
          <a:off x="2571750" y="957263"/>
          <a:ext cx="330041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4" name="Equation" r:id="rId3" imgW="1600200" imgH="228600" progId="Equation.3">
                  <p:embed/>
                </p:oleObj>
              </mc:Choice>
              <mc:Fallback>
                <p:oleObj name="Equation" r:id="rId3" imgW="1600200" imgH="22860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571750" y="957263"/>
                        <a:ext cx="330041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6" name="Object 10"/>
          <p:cNvGraphicFramePr>
            <a:graphicFrameLocks noChangeAspect="1"/>
          </p:cNvGraphicFramePr>
          <p:nvPr/>
        </p:nvGraphicFramePr>
        <p:xfrm>
          <a:off x="3357563" y="1928813"/>
          <a:ext cx="3378200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5" name="Equation" r:id="rId5" imgW="1638000" imgH="228600" progId="Equation.3">
                  <p:embed/>
                </p:oleObj>
              </mc:Choice>
              <mc:Fallback>
                <p:oleObj name="Equation" r:id="rId5" imgW="1638000" imgH="22860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357563" y="1928813"/>
                        <a:ext cx="3378200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7" name="Object 11"/>
          <p:cNvGraphicFramePr>
            <a:graphicFrameLocks noChangeAspect="1"/>
          </p:cNvGraphicFramePr>
          <p:nvPr/>
        </p:nvGraphicFramePr>
        <p:xfrm>
          <a:off x="3786188" y="2286000"/>
          <a:ext cx="2225675" cy="8651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6" name="Equation" r:id="rId7" imgW="1079280" imgH="419040" progId="Equation.3">
                  <p:embed/>
                </p:oleObj>
              </mc:Choice>
              <mc:Fallback>
                <p:oleObj name="Equation" r:id="rId7" imgW="1079280" imgH="419040" progId="Equation.3">
                  <p:embed/>
                  <p:pic>
                    <p:nvPicPr>
                      <p:cNvPr id="0" name="Object 11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786188" y="2286000"/>
                        <a:ext cx="2225675" cy="8651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8" name="Object 12"/>
          <p:cNvGraphicFramePr>
            <a:graphicFrameLocks noChangeAspect="1"/>
          </p:cNvGraphicFramePr>
          <p:nvPr/>
        </p:nvGraphicFramePr>
        <p:xfrm>
          <a:off x="5000625" y="3143250"/>
          <a:ext cx="3325813" cy="5238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7" name="Equation" r:id="rId9" imgW="1612800" imgH="253800" progId="Equation.3">
                  <p:embed/>
                </p:oleObj>
              </mc:Choice>
              <mc:Fallback>
                <p:oleObj name="Equation" r:id="rId9" imgW="1612800" imgH="25380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5000625" y="3143250"/>
                        <a:ext cx="3325813" cy="523875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29" name="Object 13"/>
          <p:cNvGraphicFramePr>
            <a:graphicFrameLocks noChangeAspect="1"/>
          </p:cNvGraphicFramePr>
          <p:nvPr/>
        </p:nvGraphicFramePr>
        <p:xfrm>
          <a:off x="2136775" y="3643313"/>
          <a:ext cx="4792663" cy="4714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8" name="Equation" r:id="rId11" imgW="2323800" imgH="228600" progId="Equation.3">
                  <p:embed/>
                </p:oleObj>
              </mc:Choice>
              <mc:Fallback>
                <p:oleObj name="Equation" r:id="rId11" imgW="2323800" imgH="22860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136775" y="3643313"/>
                        <a:ext cx="4792663" cy="4714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30" name="Object 14"/>
          <p:cNvGraphicFramePr>
            <a:graphicFrameLocks noChangeAspect="1"/>
          </p:cNvGraphicFramePr>
          <p:nvPr/>
        </p:nvGraphicFramePr>
        <p:xfrm>
          <a:off x="2489200" y="4198938"/>
          <a:ext cx="4241800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59" name="Equation" r:id="rId13" imgW="2057400" imgH="215640" progId="Equation.3">
                  <p:embed/>
                </p:oleObj>
              </mc:Choice>
              <mc:Fallback>
                <p:oleObj name="Equation" r:id="rId13" imgW="2057400" imgH="215640" progId="Equation.3">
                  <p:embed/>
                  <p:pic>
                    <p:nvPicPr>
                      <p:cNvPr id="0" name="Object 1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489200" y="4198938"/>
                        <a:ext cx="4241800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31" name="Object 15"/>
          <p:cNvGraphicFramePr>
            <a:graphicFrameLocks noChangeAspect="1"/>
          </p:cNvGraphicFramePr>
          <p:nvPr/>
        </p:nvGraphicFramePr>
        <p:xfrm>
          <a:off x="2322513" y="4699000"/>
          <a:ext cx="3744912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0" name="Equation" r:id="rId15" imgW="1815840" imgH="215640" progId="Equation.3">
                  <p:embed/>
                </p:oleObj>
              </mc:Choice>
              <mc:Fallback>
                <p:oleObj name="Equation" r:id="rId15" imgW="1815840" imgH="215640" progId="Equation.3">
                  <p:embed/>
                  <p:pic>
                    <p:nvPicPr>
                      <p:cNvPr id="0" name="Object 15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322513" y="4699000"/>
                        <a:ext cx="3744912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7232" name="Object 16"/>
          <p:cNvGraphicFramePr>
            <a:graphicFrameLocks noChangeAspect="1"/>
          </p:cNvGraphicFramePr>
          <p:nvPr/>
        </p:nvGraphicFramePr>
        <p:xfrm>
          <a:off x="3043238" y="5230813"/>
          <a:ext cx="3167062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61" name="Equation" r:id="rId17" imgW="1536480" imgH="393480" progId="Equation.3">
                  <p:embed/>
                </p:oleObj>
              </mc:Choice>
              <mc:Fallback>
                <p:oleObj name="Equation" r:id="rId17" imgW="1536480" imgH="393480" progId="Equation.3">
                  <p:embed/>
                  <p:pic>
                    <p:nvPicPr>
                      <p:cNvPr id="0" name="Object 1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043238" y="5230813"/>
                        <a:ext cx="3167062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7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857250"/>
            <a:ext cx="8229600" cy="5268913"/>
          </a:xfrm>
        </p:spPr>
        <p:txBody>
          <a:bodyPr/>
          <a:lstStyle/>
          <a:p>
            <a:pPr eaLnBrk="1" hangingPunct="1">
              <a:buFontTx/>
              <a:buNone/>
              <a:defRPr/>
            </a:pPr>
            <a:r>
              <a:rPr lang="ru-RU" sz="2000" dirty="0" smtClean="0"/>
              <a:t>КЗП:</a:t>
            </a:r>
          </a:p>
          <a:p>
            <a:pPr marL="457200" indent="-457200" eaLnBrk="1" hangingPunct="1">
              <a:buFontTx/>
              <a:buAutoNum type="arabicParenR"/>
              <a:defRPr/>
            </a:pPr>
            <a:r>
              <a:rPr lang="ru-RU" sz="2000" dirty="0" smtClean="0"/>
              <a:t>Если 0</a:t>
            </a:r>
            <a:r>
              <a:rPr lang="en-US" sz="2000" dirty="0" smtClean="0"/>
              <a:t>&lt;a&lt;1</a:t>
            </a:r>
            <a:r>
              <a:rPr lang="ru-RU" sz="2000" dirty="0" smtClean="0"/>
              <a:t>, то                   , </a:t>
            </a:r>
            <a:r>
              <a:rPr lang="ru-RU" sz="2000" dirty="0" err="1" smtClean="0"/>
              <a:t>то</a:t>
            </a:r>
            <a:r>
              <a:rPr lang="ru-RU" sz="2000" dirty="0" smtClean="0"/>
              <a:t> разделим (*)   на </a:t>
            </a:r>
          </a:p>
          <a:p>
            <a:pPr marL="457200" indent="-457200" eaLnBrk="1" hangingPunct="1">
              <a:buFontTx/>
              <a:buAutoNum type="arabicParenR"/>
              <a:defRPr/>
            </a:pPr>
            <a:endParaRPr lang="ru-RU" sz="2000" dirty="0" smtClean="0"/>
          </a:p>
          <a:p>
            <a:pPr marL="457200" indent="-457200" eaLnBrk="1" hangingPunct="1">
              <a:buFontTx/>
              <a:buAutoNum type="arabicParenR"/>
              <a:defRPr/>
            </a:pPr>
            <a:endParaRPr lang="ru-RU" sz="2000" dirty="0" smtClean="0"/>
          </a:p>
          <a:p>
            <a:pPr marL="457200" indent="-457200" eaLnBrk="1" hangingPunct="1">
              <a:buFontTx/>
              <a:buAutoNum type="arabicParenR"/>
              <a:defRPr/>
            </a:pPr>
            <a:endParaRPr lang="ru-RU" sz="2000" dirty="0" smtClean="0"/>
          </a:p>
          <a:p>
            <a:pPr marL="457200" indent="-457200" eaLnBrk="1" hangingPunct="1">
              <a:buFontTx/>
              <a:buAutoNum type="arabicParenR"/>
              <a:defRPr/>
            </a:pPr>
            <a:endParaRPr lang="ru-RU" sz="2000" dirty="0" smtClean="0"/>
          </a:p>
          <a:p>
            <a:pPr marL="457200" indent="-457200" eaLnBrk="1" hangingPunct="1">
              <a:buFontTx/>
              <a:buAutoNum type="arabicParenR"/>
              <a:defRPr/>
            </a:pPr>
            <a:endParaRPr lang="ru-RU" sz="2000" dirty="0" smtClean="0"/>
          </a:p>
          <a:p>
            <a:pPr marL="457200" indent="-457200" eaLnBrk="1" hangingPunct="1">
              <a:buFontTx/>
              <a:buNone/>
              <a:defRPr/>
            </a:pPr>
            <a:r>
              <a:rPr lang="ru-RU" sz="2000" dirty="0" smtClean="0"/>
              <a:t>Решением данного неравенства является отрезок с концами в</a:t>
            </a:r>
          </a:p>
          <a:p>
            <a:pPr marL="457200" indent="-457200" eaLnBrk="1" hangingPunct="1">
              <a:buFontTx/>
              <a:buNone/>
              <a:defRPr/>
            </a:pPr>
            <a:r>
              <a:rPr lang="ru-RU" sz="2000" dirty="0" smtClean="0"/>
              <a:t>точках             , который должен принадлежать отрезку </a:t>
            </a:r>
            <a:r>
              <a:rPr lang="en-US" sz="2000" dirty="0" smtClean="0"/>
              <a:t>[-10;-3].</a:t>
            </a:r>
            <a:endParaRPr lang="ru-RU" sz="2000" dirty="0" smtClean="0"/>
          </a:p>
        </p:txBody>
      </p:sp>
      <p:graphicFrame>
        <p:nvGraphicFramePr>
          <p:cNvPr id="7170" name="Object 2"/>
          <p:cNvGraphicFramePr>
            <a:graphicFrameLocks noChangeAspect="1"/>
          </p:cNvGraphicFramePr>
          <p:nvPr/>
        </p:nvGraphicFramePr>
        <p:xfrm>
          <a:off x="2905125" y="46038"/>
          <a:ext cx="3167063" cy="8112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79" name="Equation" r:id="rId3" imgW="1536480" imgH="393480" progId="Equation.3">
                  <p:embed/>
                </p:oleObj>
              </mc:Choice>
              <mc:Fallback>
                <p:oleObj name="Equation" r:id="rId3" imgW="1536480" imgH="393480" progId="Equation.3">
                  <p:embed/>
                  <p:pic>
                    <p:nvPicPr>
                      <p:cNvPr id="0" name="Object 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905125" y="46038"/>
                        <a:ext cx="3167063" cy="811212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4" name="Object 4"/>
          <p:cNvGraphicFramePr>
            <a:graphicFrameLocks noChangeAspect="1"/>
          </p:cNvGraphicFramePr>
          <p:nvPr/>
        </p:nvGraphicFramePr>
        <p:xfrm>
          <a:off x="1173163" y="839788"/>
          <a:ext cx="3113087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0" name="Equation" r:id="rId5" imgW="1511280" imgH="215640" progId="Equation.3">
                  <p:embed/>
                </p:oleObj>
              </mc:Choice>
              <mc:Fallback>
                <p:oleObj name="Equation" r:id="rId5" imgW="1511280" imgH="215640" progId="Equation.3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173163" y="839788"/>
                        <a:ext cx="3113087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6" name="Object 6"/>
          <p:cNvGraphicFramePr>
            <a:graphicFrameLocks noChangeAspect="1"/>
          </p:cNvGraphicFramePr>
          <p:nvPr/>
        </p:nvGraphicFramePr>
        <p:xfrm>
          <a:off x="2763838" y="1214438"/>
          <a:ext cx="1308100" cy="4460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1" name="Equation" r:id="rId7" imgW="634680" imgH="215640" progId="Equation.3">
                  <p:embed/>
                </p:oleObj>
              </mc:Choice>
              <mc:Fallback>
                <p:oleObj name="Equation" r:id="rId7" imgW="634680" imgH="215640" progId="Equation.3">
                  <p:embed/>
                  <p:pic>
                    <p:nvPicPr>
                      <p:cNvPr id="0" name="Object 6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63838" y="1214438"/>
                        <a:ext cx="1308100" cy="446087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Содержимое 2"/>
          <p:cNvSpPr txBox="1">
            <a:spLocks/>
          </p:cNvSpPr>
          <p:nvPr/>
        </p:nvSpPr>
        <p:spPr bwMode="auto">
          <a:xfrm>
            <a:off x="6429375" y="214313"/>
            <a:ext cx="890588" cy="6334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r>
              <a:rPr lang="ru-RU" sz="2000" kern="0" dirty="0">
                <a:latin typeface="+mn-lt"/>
              </a:rPr>
              <a:t>(*)</a:t>
            </a:r>
          </a:p>
        </p:txBody>
      </p:sp>
      <p:graphicFrame>
        <p:nvGraphicFramePr>
          <p:cNvPr id="138247" name="Object 7"/>
          <p:cNvGraphicFramePr>
            <a:graphicFrameLocks noChangeAspect="1"/>
          </p:cNvGraphicFramePr>
          <p:nvPr/>
        </p:nvGraphicFramePr>
        <p:xfrm>
          <a:off x="6572250" y="1196975"/>
          <a:ext cx="838200" cy="4460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2" name="Equation" r:id="rId9" imgW="406080" imgH="215640" progId="Equation.3">
                  <p:embed/>
                </p:oleObj>
              </mc:Choice>
              <mc:Fallback>
                <p:oleObj name="Equation" r:id="rId9" imgW="406080" imgH="215640" progId="Equation.3">
                  <p:embed/>
                  <p:pic>
                    <p:nvPicPr>
                      <p:cNvPr id="0" name="Object 7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6572250" y="1196975"/>
                        <a:ext cx="838200" cy="446088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8" name="Object 8"/>
          <p:cNvGraphicFramePr>
            <a:graphicFrameLocks noChangeAspect="1"/>
          </p:cNvGraphicFramePr>
          <p:nvPr/>
        </p:nvGraphicFramePr>
        <p:xfrm>
          <a:off x="2859088" y="1611313"/>
          <a:ext cx="2878137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3" name="Equation" r:id="rId11" imgW="1396800" imgH="431640" progId="Equation.3">
                  <p:embed/>
                </p:oleObj>
              </mc:Choice>
              <mc:Fallback>
                <p:oleObj name="Equation" r:id="rId11" imgW="1396800" imgH="431640" progId="Equation.3">
                  <p:embed/>
                  <p:pic>
                    <p:nvPicPr>
                      <p:cNvPr id="0" name="Object 8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2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859088" y="1611313"/>
                        <a:ext cx="2878137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49" name="Object 9"/>
          <p:cNvGraphicFramePr>
            <a:graphicFrameLocks noChangeAspect="1"/>
          </p:cNvGraphicFramePr>
          <p:nvPr/>
        </p:nvGraphicFramePr>
        <p:xfrm>
          <a:off x="2714625" y="2468563"/>
          <a:ext cx="2641600" cy="889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4" name="Equation" r:id="rId13" imgW="1282680" imgH="431640" progId="Equation.3">
                  <p:embed/>
                </p:oleObj>
              </mc:Choice>
              <mc:Fallback>
                <p:oleObj name="Equation" r:id="rId13" imgW="1282680" imgH="431640" progId="Equation.3">
                  <p:embed/>
                  <p:pic>
                    <p:nvPicPr>
                      <p:cNvPr id="0" name="Object 9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2714625" y="2468563"/>
                        <a:ext cx="2641600" cy="889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50" name="Object 10"/>
          <p:cNvGraphicFramePr>
            <a:graphicFrameLocks noChangeAspect="1"/>
          </p:cNvGraphicFramePr>
          <p:nvPr/>
        </p:nvGraphicFramePr>
        <p:xfrm>
          <a:off x="1471613" y="3770313"/>
          <a:ext cx="706437" cy="4445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5" name="Equation" r:id="rId15" imgW="342720" imgH="215640" progId="Equation.3">
                  <p:embed/>
                </p:oleObj>
              </mc:Choice>
              <mc:Fallback>
                <p:oleObj name="Equation" r:id="rId15" imgW="342720" imgH="215640" progId="Equation.3">
                  <p:embed/>
                  <p:pic>
                    <p:nvPicPr>
                      <p:cNvPr id="0" name="Object 10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6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1471613" y="3770313"/>
                        <a:ext cx="706437" cy="4445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52" name="Object 12"/>
          <p:cNvGraphicFramePr>
            <a:graphicFrameLocks noChangeAspect="1"/>
          </p:cNvGraphicFramePr>
          <p:nvPr/>
        </p:nvGraphicFramePr>
        <p:xfrm>
          <a:off x="392113" y="4286250"/>
          <a:ext cx="3476625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6" name="Equation" r:id="rId17" imgW="1688760" imgH="863280" progId="Equation.3">
                  <p:embed/>
                </p:oleObj>
              </mc:Choice>
              <mc:Fallback>
                <p:oleObj name="Equation" r:id="rId17" imgW="1688760" imgH="863280" progId="Equation.3">
                  <p:embed/>
                  <p:pic>
                    <p:nvPicPr>
                      <p:cNvPr id="0" name="Object 12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18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92113" y="4286250"/>
                        <a:ext cx="3476625" cy="177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8253" name="Object 13"/>
          <p:cNvGraphicFramePr>
            <a:graphicFrameLocks noChangeAspect="1"/>
          </p:cNvGraphicFramePr>
          <p:nvPr/>
        </p:nvGraphicFramePr>
        <p:xfrm>
          <a:off x="4035425" y="4294188"/>
          <a:ext cx="2536825" cy="1778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7187" name="Equation" r:id="rId19" imgW="1231560" imgH="863280" progId="Equation.3">
                  <p:embed/>
                </p:oleObj>
              </mc:Choice>
              <mc:Fallback>
                <p:oleObj name="Equation" r:id="rId19" imgW="1231560" imgH="863280" progId="Equation.3">
                  <p:embed/>
                  <p:pic>
                    <p:nvPicPr>
                      <p:cNvPr id="0" name="Object 13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20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035425" y="4294188"/>
                        <a:ext cx="2536825" cy="1778000"/>
                      </a:xfrm>
                      <a:prstGeom prst="rect">
                        <a:avLst/>
                      </a:prstGeom>
                      <a:noFill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82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ЧУДАЕВ">
  <a:themeElements>
    <a:clrScheme name="ЧУДАЕВ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ЧУДАЕВ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ЧУДАЕВ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УДАЕВ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УДАЕВ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УДАЕВ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УДАЕВ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ЧУДАЕВ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УДАЕВ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УДАЕВ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УДАЕВ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УДАЕВ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УДАЕВ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ЧУДАЕВ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emplate>Тема39</Template>
  <TotalTime>681</TotalTime>
  <Words>1467</Words>
  <Application>Microsoft Office PowerPoint</Application>
  <PresentationFormat>Экран (4:3)</PresentationFormat>
  <Paragraphs>356</Paragraphs>
  <Slides>27</Slides>
  <Notes>0</Notes>
  <HiddenSlides>0</HiddenSlides>
  <MMClips>0</MMClips>
  <ScaleCrop>false</ScaleCrop>
  <HeadingPairs>
    <vt:vector size="6" baseType="variant">
      <vt:variant>
        <vt:lpstr>Тема</vt:lpstr>
      </vt:variant>
      <vt:variant>
        <vt:i4>1</vt:i4>
      </vt:variant>
      <vt:variant>
        <vt:lpstr>Внедренные серверы OLE</vt:lpstr>
      </vt:variant>
      <vt:variant>
        <vt:i4>2</vt:i4>
      </vt:variant>
      <vt:variant>
        <vt:lpstr>Заголовки слайдов</vt:lpstr>
      </vt:variant>
      <vt:variant>
        <vt:i4>27</vt:i4>
      </vt:variant>
    </vt:vector>
  </HeadingPairs>
  <TitlesOfParts>
    <vt:vector size="30" baseType="lpstr">
      <vt:lpstr>ЧУДАЕВ</vt:lpstr>
      <vt:lpstr>Формула</vt:lpstr>
      <vt:lpstr>Equation</vt:lpstr>
      <vt:lpstr>  Решение  задач с параметром 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Литература </vt:lpstr>
      <vt:lpstr>Спасибо за внимание!</vt:lpstr>
    </vt:vector>
  </TitlesOfParts>
  <Company>Организация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(c)Яковлева Т.Л.</dc:creator>
  <cp:lastModifiedBy>Юлия Левина</cp:lastModifiedBy>
  <cp:revision>43</cp:revision>
  <dcterms:created xsi:type="dcterms:W3CDTF">2009-09-07T16:02:33Z</dcterms:created>
  <dcterms:modified xsi:type="dcterms:W3CDTF">2022-09-19T17:57:37Z</dcterms:modified>
</cp:coreProperties>
</file>