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610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577" autoAdjust="0"/>
  </p:normalViewPr>
  <p:slideViewPr>
    <p:cSldViewPr>
      <p:cViewPr>
        <p:scale>
          <a:sx n="69" d="100"/>
          <a:sy n="69" d="100"/>
        </p:scale>
        <p:origin x="-133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642918"/>
            <a:ext cx="8501122" cy="1470025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</a:rPr>
              <a:t>Раздел 4. ИСТОРИЯ НОВОГО ВРЕМЕНИ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571744"/>
            <a:ext cx="8358246" cy="1143008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Тема 4.6. Россия в </a:t>
            </a:r>
            <a:r>
              <a:rPr lang="en-US" sz="3600" b="1" dirty="0" smtClean="0">
                <a:solidFill>
                  <a:schemeClr val="bg1"/>
                </a:solidFill>
              </a:rPr>
              <a:t>XIX</a:t>
            </a:r>
            <a:r>
              <a:rPr lang="ru-RU" sz="3600" b="1" dirty="0" smtClean="0">
                <a:solidFill>
                  <a:schemeClr val="bg1"/>
                </a:solidFill>
              </a:rPr>
              <a:t>в.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071942"/>
            <a:ext cx="8072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Лекция 4.6.1. Внутренняя и внешняя политика России в начале </a:t>
            </a:r>
            <a:r>
              <a:rPr lang="en-US" sz="3200" b="1" dirty="0" smtClean="0">
                <a:solidFill>
                  <a:schemeClr val="bg1"/>
                </a:solidFill>
              </a:rPr>
              <a:t>XIX</a:t>
            </a:r>
            <a:r>
              <a:rPr lang="ru-RU" sz="3200" b="1" dirty="0" smtClean="0">
                <a:solidFill>
                  <a:schemeClr val="bg1"/>
                </a:solidFill>
              </a:rPr>
              <a:t> века.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726646" y="0"/>
            <a:ext cx="5417354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2852"/>
            <a:ext cx="3481382" cy="1143008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Начальный этап войны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285860"/>
            <a:ext cx="3886200" cy="3214710"/>
          </a:xfrm>
        </p:spPr>
        <p:txBody>
          <a:bodyPr/>
          <a:lstStyle/>
          <a:p>
            <a:pPr marL="358775" indent="-358775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На начальном этапе войны русские армии вынуждены были быстро отступать так как:</a:t>
            </a:r>
          </a:p>
          <a:p>
            <a:pPr marL="358775" indent="-358775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французы имели численное превосходство и двигались вперед очень быстро;</a:t>
            </a:r>
          </a:p>
          <a:p>
            <a:pPr marL="358775" indent="-358775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была необходимость объединения русских </a:t>
            </a:r>
            <a:r>
              <a:rPr lang="ru-RU" sz="2000" dirty="0" smtClean="0"/>
              <a:t>армий.  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4643446"/>
            <a:ext cx="3500462" cy="1962152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В начале августа, после длительной обороны русские войска оставили Смоленск, таким образом, была открыта дорога на </a:t>
            </a:r>
            <a:r>
              <a:rPr lang="ru-RU" sz="2000" dirty="0" smtClean="0"/>
              <a:t>Москву </a:t>
            </a:r>
          </a:p>
        </p:txBody>
      </p:sp>
      <p:pic>
        <p:nvPicPr>
          <p:cNvPr id="9218" name="Picture 2" descr="http://2.bp.blogspot.com/-wsCPXcWkPuE/UFtQy4QM3gI/AAAAAAAAAbU/ce71Vvv9Iog/s1600/%D0%B3%D1%83%D1%81%D0%B0%D1%80+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285992"/>
            <a:ext cx="260985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495800" cy="1143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Бородинское сражение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4267200" cy="5181600"/>
          </a:xfrm>
        </p:spPr>
        <p:txBody>
          <a:bodyPr/>
          <a:lstStyle/>
          <a:p>
            <a:pPr marL="381000" indent="-381000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После сдачи Смоленска Главнокомандующим был назначен М.И. Кутузов. </a:t>
            </a:r>
          </a:p>
          <a:p>
            <a:pPr marL="381000" indent="-381000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В конце августа русские войска остановились у села Бородино, планируя дать генеральное сражение. </a:t>
            </a:r>
          </a:p>
          <a:p>
            <a:pPr marL="381000" indent="-381000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Оборонительные бои у </a:t>
            </a:r>
            <a:r>
              <a:rPr lang="ru-RU" sz="1800" dirty="0" err="1" smtClean="0">
                <a:solidFill>
                  <a:schemeClr val="bg1"/>
                </a:solidFill>
              </a:rPr>
              <a:t>Шевардинского</a:t>
            </a:r>
            <a:r>
              <a:rPr lang="ru-RU" sz="1800" dirty="0" smtClean="0">
                <a:solidFill>
                  <a:schemeClr val="bg1"/>
                </a:solidFill>
              </a:rPr>
              <a:t> редута дали возможность русской армии закрепиться. </a:t>
            </a:r>
          </a:p>
          <a:p>
            <a:pPr marL="381000" indent="-381000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Русская оборона на Бородинском поле имела два главных участка:</a:t>
            </a:r>
          </a:p>
          <a:p>
            <a:pPr marL="381000" indent="-381000" eaLnBrk="1" hangingPunct="1">
              <a:spcBef>
                <a:spcPct val="50000"/>
              </a:spcBef>
              <a:buFont typeface="Wingdings" pitchFamily="2" charset="2"/>
              <a:buAutoNum type="arabicPeriod"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Батарея Раевского</a:t>
            </a:r>
          </a:p>
          <a:p>
            <a:pPr marL="381000" indent="-381000" eaLnBrk="1" hangingPunct="1">
              <a:spcBef>
                <a:spcPct val="50000"/>
              </a:spcBef>
              <a:buFont typeface="Wingdings" pitchFamily="2" charset="2"/>
              <a:buAutoNum type="arabicPeriod"/>
              <a:defRPr/>
            </a:pPr>
            <a:r>
              <a:rPr lang="ru-RU" sz="1800" dirty="0" err="1" smtClean="0">
                <a:solidFill>
                  <a:schemeClr val="bg1"/>
                </a:solidFill>
              </a:rPr>
              <a:t>Багратионовы</a:t>
            </a:r>
            <a:r>
              <a:rPr lang="ru-RU" sz="1800" dirty="0" smtClean="0">
                <a:solidFill>
                  <a:schemeClr val="bg1"/>
                </a:solidFill>
              </a:rPr>
              <a:t> флеши. 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4648200"/>
            <a:ext cx="4572000" cy="20574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Сражение началось утром </a:t>
            </a:r>
            <a:r>
              <a:rPr lang="ru-RU" sz="1800" b="1" dirty="0" smtClean="0">
                <a:solidFill>
                  <a:schemeClr val="bg1"/>
                </a:solidFill>
              </a:rPr>
              <a:t>26 августа</a:t>
            </a:r>
            <a:r>
              <a:rPr lang="ru-RU" sz="1800" dirty="0" smtClean="0">
                <a:solidFill>
                  <a:schemeClr val="bg1"/>
                </a:solidFill>
              </a:rPr>
              <a:t> и продолжалось до темноты.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В ходе сражения русские войска сумели отстоять свои позиции, но на следующий день Кутузов отдал приказ к отступлению.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800" dirty="0" smtClean="0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071934" y="785794"/>
            <a:ext cx="287572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 cstate="print">
            <a:lum bright="16000" contrast="40000"/>
          </a:blip>
          <a:srcRect/>
          <a:stretch>
            <a:fillRect/>
          </a:stretch>
        </p:blipFill>
        <p:spPr bwMode="auto">
          <a:xfrm>
            <a:off x="6215074" y="2786058"/>
            <a:ext cx="27559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6814" y="142852"/>
            <a:ext cx="2632575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59838" y="0"/>
            <a:ext cx="478416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3316357"/>
            <a:ext cx="5572132" cy="3541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6324600" cy="762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ru-RU" sz="3200" b="1" dirty="0" err="1" smtClean="0">
                <a:solidFill>
                  <a:schemeClr val="bg1"/>
                </a:solidFill>
              </a:rPr>
              <a:t>Тарутинский</a:t>
            </a:r>
            <a:r>
              <a:rPr lang="ru-RU" sz="3200" b="1" dirty="0" smtClean="0">
                <a:solidFill>
                  <a:schemeClr val="bg1"/>
                </a:solidFill>
              </a:rPr>
              <a:t> марш-маневр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4643470" cy="3714776"/>
          </a:xfrm>
        </p:spPr>
        <p:txBody>
          <a:bodyPr/>
          <a:lstStyle/>
          <a:p>
            <a:pPr marL="3600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b="1" dirty="0" smtClean="0">
                <a:solidFill>
                  <a:schemeClr val="bg1"/>
                </a:solidFill>
                <a:effectLst/>
              </a:rPr>
              <a:t>1 сентября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 на военном совете в д. Фили было принято решение оставить Москву. </a:t>
            </a:r>
          </a:p>
          <a:p>
            <a:pPr marL="3600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dirty="0" smtClean="0">
                <a:solidFill>
                  <a:schemeClr val="bg1"/>
                </a:solidFill>
                <a:effectLst/>
              </a:rPr>
              <a:t>Русские войска отступили к селу Тарутино, прикрыв, таким образом, южные с/</a:t>
            </a:r>
            <a:r>
              <a:rPr lang="ru-RU" sz="1800" dirty="0" err="1" smtClean="0">
                <a:solidFill>
                  <a:schemeClr val="bg1"/>
                </a:solidFill>
                <a:effectLst/>
              </a:rPr>
              <a:t>х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 губернии, и заняв позиции для концентрации сил (</a:t>
            </a:r>
            <a:r>
              <a:rPr lang="ru-RU" sz="1800" dirty="0" err="1" smtClean="0">
                <a:solidFill>
                  <a:schemeClr val="bg1"/>
                </a:solidFill>
                <a:effectLst/>
              </a:rPr>
              <a:t>Тарутинский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 марш-маневр).</a:t>
            </a:r>
          </a:p>
          <a:p>
            <a:pPr marL="3600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dirty="0" smtClean="0">
                <a:solidFill>
                  <a:schemeClr val="bg1"/>
                </a:solidFill>
                <a:effectLst/>
              </a:rPr>
              <a:t>Французские войска заняли Москву и начали ее разграбление.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200" dirty="0" smtClean="0">
              <a:solidFill>
                <a:schemeClr val="bg1"/>
              </a:solidFill>
            </a:endParaRPr>
          </a:p>
        </p:txBody>
      </p:sp>
      <p:pic>
        <p:nvPicPr>
          <p:cNvPr id="7170" name="Picture 2" descr="https://www.thematijdschriften.nl/images/napoleon/napoleon_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2546" y="2643182"/>
            <a:ext cx="2461454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91000" cy="487362"/>
          </a:xfrm>
        </p:spPr>
        <p:txBody>
          <a:bodyPr>
            <a:normAutofit fontScale="90000"/>
          </a:bodyPr>
          <a:lstStyle/>
          <a:p>
            <a:pPr algn="l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Таким образом: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857232"/>
            <a:ext cx="5000660" cy="142876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После оставления Москвы начался период затишья.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Все это время на территории, занятой французами, велась партизанская война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57620" y="4495800"/>
            <a:ext cx="5133980" cy="213360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Вывод: на начальном этапе войны французской армии удалось захватить центральные области России.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Русское командование сумело сохранить армию и сконцентрировать силы для контрудара.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ru-RU" sz="2000" b="1" dirty="0" smtClean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85703"/>
            <a:ext cx="3190867" cy="4459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488385" y="0"/>
            <a:ext cx="3655615" cy="391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6000768"/>
            <a:ext cx="17295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В. Кожина</a:t>
            </a:r>
            <a:endParaRPr lang="ru-RU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9058" y="3571876"/>
            <a:ext cx="19593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Д. Давыдов</a:t>
            </a:r>
            <a:endParaRPr lang="ru-RU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44" y="142852"/>
            <a:ext cx="6696092" cy="71438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Отступление Наполеона из Москвы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928670"/>
            <a:ext cx="3786214" cy="5715040"/>
          </a:xfrm>
        </p:spPr>
        <p:txBody>
          <a:bodyPr/>
          <a:lstStyle/>
          <a:p>
            <a:pPr marL="268288" indent="-268288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Французской армии в Москве грозил голод. </a:t>
            </a:r>
          </a:p>
          <a:p>
            <a:pPr marL="268288" indent="-268288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Наполеон ожидал от русского командования предложений о мире. Не дождавшись, он начал отступление из Москвы на запад. </a:t>
            </a:r>
          </a:p>
          <a:p>
            <a:pPr marL="268288" indent="-268288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Русские войска дали французам большое сражение у города Малоярославец,  вынудив их отступать по разоренной старой Смоленской дороге. </a:t>
            </a:r>
          </a:p>
          <a:p>
            <a:pPr marL="268288" indent="-268288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</a:rPr>
              <a:t>16 ноября 1812г. 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при переправе через реку Березина русские войска нанесли французам поражение. Наполеон покинул армию. </a:t>
            </a:r>
          </a:p>
          <a:p>
            <a:pPr marL="268288" indent="-268288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Отступление французов превратилось в бегство. </a:t>
            </a:r>
            <a:endParaRPr lang="ru-RU" sz="1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68288" indent="-268288" eaLnBrk="1" hangingPunct="1">
              <a:lnSpc>
                <a:spcPct val="80000"/>
              </a:lnSpc>
            </a:pPr>
            <a:endParaRPr lang="ru-RU" sz="2000" dirty="0" smtClean="0">
              <a:latin typeface="Calibri" pitchFamily="34" charset="0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286248" y="5643578"/>
            <a:ext cx="4419600" cy="1000124"/>
          </a:xfrm>
        </p:spPr>
        <p:txBody>
          <a:bodyPr/>
          <a:lstStyle/>
          <a:p>
            <a:pPr marL="0" indent="17463" algn="ctr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Александр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I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 принимает на себя командование и отдает приказ о заграничном походе.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857620" y="1142984"/>
            <a:ext cx="467042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466686" y="152400"/>
            <a:ext cx="2483640" cy="349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7818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Заграничный поход русской армии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4191000" cy="46482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К весне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1813 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года русские войска освободили Польшу.</a:t>
            </a:r>
            <a:endParaRPr lang="ru-RU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Апрель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 – смерть Кутузова, после которой начался период неудач русской армии. </a:t>
            </a:r>
            <a:endParaRPr lang="ru-RU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Октябрь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 – поражение Наполеона в Лейпцигском сражении («Битва народов»).</a:t>
            </a:r>
            <a:endParaRPr lang="ru-RU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Конец 1813 – начало 1814г.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 – вступление русской армии в Париж и ссылка Наполеона на остров Эльба. </a:t>
            </a:r>
          </a:p>
          <a:p>
            <a:pPr eaLnBrk="1" hangingPunct="1">
              <a:lnSpc>
                <a:spcPct val="80000"/>
              </a:lnSpc>
            </a:pPr>
            <a:endParaRPr lang="ru-RU" sz="2200" dirty="0" smtClean="0">
              <a:latin typeface="Calibri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876800" y="990600"/>
            <a:ext cx="3962400" cy="544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5257800" cy="1143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Венский конгресс и итоги наполеоновских войн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500174"/>
            <a:ext cx="3810000" cy="3733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В 1814 году состоялся Венский конгресс, который подвел итоги Наполеоновских войн и определил послевоенное устройство Европы.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Россия, Австрия и Пруссия подписали «Священный союз», для защиты решений Венского конгресса. 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5105400"/>
            <a:ext cx="4800600" cy="152400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tabLst>
                <a:tab pos="0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Вывод: после поражения французской империи в Европе начали доминировать крупные феодальные государства – Австрия,  Пруссия, Россия.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0" indent="0" eaLnBrk="1" hangingPunct="1">
              <a:tabLst>
                <a:tab pos="0" algn="l"/>
              </a:tabLst>
            </a:pPr>
            <a:endParaRPr lang="ru-RU" sz="2000" dirty="0" smtClean="0">
              <a:latin typeface="Calibri" pitchFamily="34" charset="0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04800"/>
            <a:ext cx="3030538" cy="4776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>
                <a:solidFill>
                  <a:schemeClr val="bg1"/>
                </a:solidFill>
                <a:latin typeface="Calibri" pitchFamily="34" charset="0"/>
              </a:rPr>
              <a:t>Вопросы для повторения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763000" cy="5562600"/>
          </a:xfrm>
        </p:spPr>
        <p:txBody>
          <a:bodyPr>
            <a:normAutofit lnSpcReduction="10000"/>
          </a:bodyPr>
          <a:lstStyle/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Какова причина многочисленных разорений крестьянских  хозяйств в начале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XIX 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века?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На какие социальные группы делилось население Российской империи в начале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XIX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 в.?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Опишите дислокацию русской армии перед началом Отечественной войны.</a:t>
            </a: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В чем причина отступления русской армии на начальном этапе Отечественной войны?</a:t>
            </a: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Как бы вы сформулировали итоги Бородинского сражения?</a:t>
            </a: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Опишите действия русской армии после оставления 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</a:rPr>
              <a:t>Москвы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Кто и зачем принял решение о заграничном походе русской армии?</a:t>
            </a: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Что вы можете рассказать о Лейпцигском сражении?</a:t>
            </a:r>
          </a:p>
          <a:p>
            <a:pPr marL="450850" indent="-4318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Какая политическая обстановка сложилась в Европе после поражения французской империи?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28604"/>
            <a:ext cx="428628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>
                <a:solidFill>
                  <a:schemeClr val="bg1"/>
                </a:solidFill>
              </a:rPr>
              <a:t>Домашнее задание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8501122" cy="4714908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Учебник  В.В.Артемов,  Ю.Н. </a:t>
            </a:r>
            <a:r>
              <a:rPr lang="ru-RU" sz="2800" dirty="0" err="1" smtClean="0">
                <a:solidFill>
                  <a:schemeClr val="bg1"/>
                </a:solidFill>
              </a:rPr>
              <a:t>Лубченков</a:t>
            </a:r>
            <a:r>
              <a:rPr lang="ru-RU" sz="2800" dirty="0" smtClean="0">
                <a:solidFill>
                  <a:schemeClr val="bg1"/>
                </a:solidFill>
              </a:rPr>
              <a:t>:      55, стр. 125-129.</a:t>
            </a:r>
          </a:p>
          <a:p>
            <a:pPr marL="514350" indent="-51435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Восстановить конспект.</a:t>
            </a:r>
          </a:p>
          <a:p>
            <a:pPr eaLnBrk="1" hangingPunct="1">
              <a:buFontTx/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1285860"/>
            <a:ext cx="277587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dirty="0" smtClean="0">
                <a:solidFill>
                  <a:schemeClr val="bg1"/>
                </a:solidFill>
              </a:rPr>
              <a:t>План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marL="542925" indent="-542925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Экономическое развитие и социальная структура Российской империи в начале </a:t>
            </a:r>
            <a:r>
              <a:rPr lang="en-US" dirty="0" smtClean="0">
                <a:solidFill>
                  <a:schemeClr val="bg1"/>
                </a:solidFill>
              </a:rPr>
              <a:t>XIX</a:t>
            </a:r>
            <a:r>
              <a:rPr lang="ru-RU" dirty="0" smtClean="0">
                <a:solidFill>
                  <a:schemeClr val="bg1"/>
                </a:solidFill>
              </a:rPr>
              <a:t>.  </a:t>
            </a:r>
          </a:p>
          <a:p>
            <a:pPr marL="542925" indent="-542925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Реформы Александра </a:t>
            </a:r>
            <a:r>
              <a:rPr lang="en-US" dirty="0" smtClean="0">
                <a:solidFill>
                  <a:schemeClr val="bg1"/>
                </a:solidFill>
              </a:rPr>
              <a:t>I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pPr marL="542925" indent="-542925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Отечественная война 1812 года. </a:t>
            </a:r>
          </a:p>
          <a:p>
            <a:pPr marL="542925" indent="-542925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Заграничный поход русской армии</a:t>
            </a:r>
            <a:r>
              <a:rPr lang="ru-RU" dirty="0" smtClean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5257800" cy="639763"/>
          </a:xfrm>
        </p:spPr>
        <p:txBody>
          <a:bodyPr/>
          <a:lstStyle/>
          <a:p>
            <a:pPr marL="838200" indent="-838200" algn="l" eaLnBrk="1" hangingPunct="1"/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Экономическое развитие</a:t>
            </a:r>
            <a:endParaRPr lang="ru-RU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00108"/>
            <a:ext cx="3886200" cy="2505092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Особенности экономики Российской империи определялись развитием капиталистических отношений вступавших в противоречие с феодальной общественно-экономической формацией</a:t>
            </a:r>
            <a:r>
              <a:rPr lang="ru-RU" sz="1800" dirty="0" smtClean="0"/>
              <a:t>: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1428736"/>
            <a:ext cx="4876800" cy="5200664"/>
          </a:xfrm>
        </p:spPr>
        <p:txBody>
          <a:bodyPr/>
          <a:lstStyle/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Разоряются крестьянские хозяйства в связи с переводом на денежный оброк.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Сохраняется аграрный характер городов.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На мануфактурах применяется труд крестьян, а, следовательно:</a:t>
            </a:r>
          </a:p>
          <a:p>
            <a:pPr marL="457200" indent="-457200" algn="r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начинается расслоение крестьянства;</a:t>
            </a:r>
          </a:p>
          <a:p>
            <a:pPr marL="457200" indent="-457200" algn="r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начинается формирование пролетариата.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Основными видами транспорта остаются речной и гужевой и, следовательно, сохраняются слабые внутренние торговые связи. 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Крупнейшим торговым центром является Макарьевская ярмарка, перенесенная в 1816 году в Нижний Новгород. 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81400"/>
            <a:ext cx="3657600" cy="310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3733800" cy="10668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Социальная структура</a:t>
            </a:r>
            <a:endParaRPr lang="ru-RU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810000" cy="22860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</a:rPr>
              <a:t>Население Российской империи делилось на сословия.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</a:rPr>
              <a:t>Сословия делились на две группы: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4191000"/>
            <a:ext cx="4724400" cy="23622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</a:rPr>
              <a:t>податные (мещанство, крестьянство, казачество)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</a:rPr>
              <a:t>неподатные (дворянство, духовенство, купечество 1 и 2 гильдии).</a:t>
            </a:r>
          </a:p>
        </p:txBody>
      </p:sp>
      <p:pic>
        <p:nvPicPr>
          <p:cNvPr id="6151" name="Picture 7" descr="http://s45.radikal.ru/i108/1109/48/d381a0cc87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0306" y="228600"/>
            <a:ext cx="4669116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096000" cy="639763"/>
          </a:xfrm>
        </p:spPr>
        <p:txBody>
          <a:bodyPr/>
          <a:lstStyle/>
          <a:p>
            <a:pPr algn="l"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Реформы Александра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I</a:t>
            </a:r>
            <a:endParaRPr lang="ru-RU" sz="32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4343400" cy="129540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В начале своего правления Александр 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I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. Предпринял несколько попыток  реформировать государственную систему Российской империи:</a:t>
            </a:r>
            <a:endParaRPr lang="ru-RU" sz="1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143000"/>
            <a:ext cx="4419600" cy="54864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</a:rPr>
              <a:t>1802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 – вместо 12 коллегий созданы восемь министерств</a:t>
            </a:r>
            <a:endParaRPr lang="ru-RU" sz="1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</a:rPr>
              <a:t>1803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 – «Указ о вольных хлебопашцах» - разрешение освобождать крестьян за выкуп </a:t>
            </a: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</a:rPr>
              <a:t>с землей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ru-RU" sz="1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</a:rPr>
              <a:t>1809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 – проект государственных преобразований М.М. Сперанского, основанный на  выделении трех ветвей власти: законодательной, исполнительной и религиозной. </a:t>
            </a:r>
            <a:endParaRPr lang="ru-RU" sz="1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</a:rPr>
              <a:t>1810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 – учреждение Государственного Совета, который  должен был стать верхней палатой парламента.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К </a:t>
            </a: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</a:rPr>
              <a:t>1812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 году Александр 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I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 отошел от намерения изменить государственную систему, и реформы были свернуты.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ru-RU" sz="1800" dirty="0" smtClean="0">
              <a:latin typeface="Calibri" pitchFamily="34" charset="0"/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37423"/>
            <a:ext cx="3200400" cy="4360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c.pics.livejournal.com/ter_psich_ora1/24156955/213404/213404_origi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28600"/>
            <a:ext cx="4438650" cy="286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44958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Внешняя политика при Александре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I</a:t>
            </a:r>
            <a:endParaRPr lang="ru-RU" sz="32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3886200" cy="46482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В 1801 г. Россия и Англия заключили антифранцузскую конвенцию «О взаимной дружбе», а потом, в 1804 г. Россия вступили в третью антифранцузскую коалицию.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После поражения под Аустерлицем в 1805 г. коалиция распалась. В 1807 г. подписан вынужденный Тильзитский мир с Наполеоном. </a:t>
            </a:r>
            <a:endParaRPr lang="ru-RU" sz="18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14800" y="3200400"/>
            <a:ext cx="4800600" cy="34290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В 1804–1813 гг. Россия выиграла войну с Ираном, серьезно расширила и укрепила свои южные границы.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В 1806–1812 гг. шла затяжного характера русско-турецкая война.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В результате войны со Швецией в 1808–1809 гг. в состав России была включена Финляндия, позднее </a:t>
            </a:r>
            <a:r>
              <a:rPr lang="ru-RU" sz="2000" dirty="0" smtClean="0">
                <a:latin typeface="Calibri" pitchFamily="34" charset="0"/>
              </a:rPr>
              <a:t>Польша (1814 г.).</a:t>
            </a:r>
            <a:endParaRPr lang="ru-RU" sz="20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Вывод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800" indent="17463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Надвигающаяся война с Францией и нежелание феодальной верхушки Российской империи  менять существующий государственный строй помешало развитию в России прогрессивных реформ в начале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XIX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в</a:t>
            </a:r>
            <a:r>
              <a:rPr lang="ru-RU" b="1" dirty="0" smtClean="0">
                <a:latin typeface="Calibri" pitchFamily="34" charset="0"/>
              </a:rPr>
              <a:t>.</a:t>
            </a:r>
            <a:r>
              <a:rPr lang="ru-RU" dirty="0" smtClean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lum bright="8000" contrast="20000"/>
          </a:blip>
          <a:srcRect/>
          <a:stretch>
            <a:fillRect/>
          </a:stretch>
        </p:blipFill>
        <p:spPr bwMode="auto">
          <a:xfrm>
            <a:off x="3721219" y="785794"/>
            <a:ext cx="5422781" cy="409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1"/>
            <a:ext cx="6248400" cy="919145"/>
          </a:xfrm>
        </p:spPr>
        <p:txBody>
          <a:bodyPr>
            <a:normAutofit fontScale="90000"/>
          </a:bodyPr>
          <a:lstStyle/>
          <a:p>
            <a:pPr algn="l"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Начало Отечественной войны 1812г.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928670"/>
            <a:ext cx="3581400" cy="40386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solidFill>
                  <a:schemeClr val="bg1"/>
                </a:solidFill>
                <a:latin typeface="Calibri" pitchFamily="34" charset="0"/>
              </a:rPr>
              <a:t>Император Франции Наполеон Бонапарт стремился к мировому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Calibri" pitchFamily="34" charset="0"/>
              </a:rPr>
              <a:t>господству. </a:t>
            </a:r>
            <a:endParaRPr lang="en-US" sz="22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solidFill>
                  <a:schemeClr val="bg1"/>
                </a:solidFill>
                <a:latin typeface="Calibri" pitchFamily="34" charset="0"/>
              </a:rPr>
              <a:t>К 1812 году французские войска завоевали большую часть Европы, и вышли к границам Российской империи.</a:t>
            </a: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ru-RU" sz="2400" dirty="0" smtClean="0">
              <a:latin typeface="Calibri" pitchFamily="34" charset="0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4572008"/>
            <a:ext cx="4648200" cy="198119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solidFill>
                  <a:schemeClr val="bg1"/>
                </a:solidFill>
                <a:latin typeface="Calibri" pitchFamily="34" charset="0"/>
              </a:rPr>
              <a:t>12 июня 1812 года Великая армия Наполеона перешла пограничную реку Неман. </a:t>
            </a:r>
            <a:endParaRPr lang="en-US" sz="22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solidFill>
                  <a:schemeClr val="bg1"/>
                </a:solidFill>
                <a:latin typeface="Calibri" pitchFamily="34" charset="0"/>
              </a:rPr>
              <a:t>Таким образом, началась Отечественная война</a:t>
            </a:r>
          </a:p>
        </p:txBody>
      </p:sp>
      <p:pic>
        <p:nvPicPr>
          <p:cNvPr id="2" name="Picture 2" descr="http://laguiaesoterica.com/wp-content/uploads/2015/11/Nostradamus-Napoleon-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4552" y="3000372"/>
            <a:ext cx="2459448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362456" y="0"/>
            <a:ext cx="2509276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657600" y="609600"/>
            <a:ext cx="2690147" cy="350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838200" y="1295400"/>
            <a:ext cx="2723285" cy="3603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5791200" cy="1143000"/>
          </a:xfrm>
        </p:spPr>
        <p:txBody>
          <a:bodyPr/>
          <a:lstStyle/>
          <a:p>
            <a:pPr algn="l"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</a:rPr>
              <a:t>Соотношение сил и дислокация Русской армии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6850" y="4495800"/>
            <a:ext cx="3917950" cy="20574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Соотношение сил: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французская армия – 640 000 чел.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</a:rPr>
              <a:t>русская армия – 200 000 чел, разделенные на три части: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917950" y="3657600"/>
            <a:ext cx="4997450" cy="2971800"/>
          </a:xfrm>
        </p:spPr>
        <p:txBody>
          <a:bodyPr/>
          <a:lstStyle/>
          <a:p>
            <a:pPr marL="466725" lvl="1"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Армия под командованием генерала Барклая-де-Толли – прикрывала направление на СПб;</a:t>
            </a:r>
          </a:p>
          <a:p>
            <a:pPr marL="466725" lvl="1"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Армия под командованием генерала Багратиона – прикрывала направление на Москву;</a:t>
            </a:r>
          </a:p>
          <a:p>
            <a:pPr marL="466725" lvl="1"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</a:pP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Армия под командованием генерала </a:t>
            </a:r>
            <a:r>
              <a:rPr lang="ru-RU" sz="1800" dirty="0" err="1" smtClean="0">
                <a:solidFill>
                  <a:schemeClr val="bg1"/>
                </a:solidFill>
                <a:latin typeface="Calibri" pitchFamily="34" charset="0"/>
              </a:rPr>
              <a:t>Тормасова</a:t>
            </a:r>
            <a:r>
              <a:rPr lang="ru-RU" sz="1800" dirty="0" smtClean="0">
                <a:solidFill>
                  <a:schemeClr val="bg1"/>
                </a:solidFill>
                <a:latin typeface="Calibri" pitchFamily="34" charset="0"/>
              </a:rPr>
              <a:t>  – прикрывала направление на Киев.</a:t>
            </a:r>
          </a:p>
          <a:p>
            <a:pPr marL="1588" indent="-1588" eaLnBrk="1" hangingPunct="1">
              <a:spcBef>
                <a:spcPts val="600"/>
              </a:spcBef>
              <a:spcAft>
                <a:spcPts val="600"/>
              </a:spcAft>
            </a:pPr>
            <a:endParaRPr lang="ru-RU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9399</TotalTime>
  <Words>1052</Words>
  <PresentationFormat>Экран (4:3)</PresentationFormat>
  <Paragraphs>103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Раздел 4. ИСТОРИЯ НОВОГО ВРЕМЕНИ</vt:lpstr>
      <vt:lpstr>План </vt:lpstr>
      <vt:lpstr>Экономическое развитие</vt:lpstr>
      <vt:lpstr>Социальная структура</vt:lpstr>
      <vt:lpstr>Реформы Александра I</vt:lpstr>
      <vt:lpstr>Внешняя политика при Александре I</vt:lpstr>
      <vt:lpstr>Вывод </vt:lpstr>
      <vt:lpstr>Начало Отечественной войны 1812г.</vt:lpstr>
      <vt:lpstr>Соотношение сил и дислокация Русской армии</vt:lpstr>
      <vt:lpstr>Начальный этап войны</vt:lpstr>
      <vt:lpstr>Бородинское сражение</vt:lpstr>
      <vt:lpstr>Тарутинский марш-маневр</vt:lpstr>
      <vt:lpstr>Таким образом:</vt:lpstr>
      <vt:lpstr>Отступление Наполеона из Москвы</vt:lpstr>
      <vt:lpstr>Заграничный поход русской армии</vt:lpstr>
      <vt:lpstr>Венский конгресс и итоги наполеоновских войн</vt:lpstr>
      <vt:lpstr>Вопросы для повторения</vt:lpstr>
      <vt:lpstr>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Раздел 3.  история СРЕДНИХ ВЕКОВ</dc:title>
  <dc:creator>BoSS</dc:creator>
  <cp:lastModifiedBy>BoSS</cp:lastModifiedBy>
  <cp:revision>841</cp:revision>
  <dcterms:created xsi:type="dcterms:W3CDTF">2017-04-16T13:31:03Z</dcterms:created>
  <dcterms:modified xsi:type="dcterms:W3CDTF">2018-07-22T17:15:48Z</dcterms:modified>
</cp:coreProperties>
</file>