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81" r:id="rId3"/>
  </p:sldMasterIdLst>
  <p:notesMasterIdLst>
    <p:notesMasterId r:id="rId22"/>
  </p:notesMasterIdLst>
  <p:sldIdLst>
    <p:sldId id="259" r:id="rId4"/>
    <p:sldId id="258" r:id="rId5"/>
    <p:sldId id="257" r:id="rId6"/>
    <p:sldId id="278" r:id="rId7"/>
    <p:sldId id="277" r:id="rId8"/>
    <p:sldId id="345" r:id="rId9"/>
    <p:sldId id="342" r:id="rId10"/>
    <p:sldId id="346" r:id="rId11"/>
    <p:sldId id="313" r:id="rId12"/>
    <p:sldId id="314" r:id="rId13"/>
    <p:sldId id="347" r:id="rId14"/>
    <p:sldId id="350" r:id="rId15"/>
    <p:sldId id="348" r:id="rId16"/>
    <p:sldId id="351" r:id="rId17"/>
    <p:sldId id="352" r:id="rId18"/>
    <p:sldId id="319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00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6" autoAdjust="0"/>
    <p:restoredTop sz="94660"/>
  </p:normalViewPr>
  <p:slideViewPr>
    <p:cSldViewPr>
      <p:cViewPr varScale="1">
        <p:scale>
          <a:sx n="79" d="100"/>
          <a:sy n="79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33489-F585-467E-A37D-743C90A99E32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1D31-D067-43BE-A616-ACE54D7627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97D7C-CBA9-459F-94E5-2E2E993F170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FA83C35-5750-4EFB-8988-D3E8AA7119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1909F03-5C5A-4B10-AC9B-188EC9A48E0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A30733-1EF5-42EE-97A8-FE01CD1C619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9D811E-4E8A-42C1-B171-934D40129BF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1ECB1DD-5BB7-4C50-87C8-7A3568919E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7D6835-1EB2-4799-BF80-48FF7EFFCE2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F361005-E71B-43A8-BE74-690B1D17AE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79EE02C-15EC-426B-92BD-50D9428F740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11D1CF-E5AE-4028-9829-2D711792AEA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290F137-3289-4F5A-9FFD-2F17AD20D1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FAC4762-6244-4DB0-B22E-409E6B00B44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520074E-F166-4355-8880-0E780100A64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7EAF463A-BC7C-46EE-9F1E-7F377CCA489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7/21/2022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A483448D-3A78-4528-A469-B745A65DA48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9F8EF7E7-5894-4CF1-99D7-741B40326786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EAF463A-BC7C-46EE-9F1E-7F377CCA489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7/21/2022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83448D-3A78-4528-A469-B745A65DA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i="1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Дидактический материал по </a:t>
            </a:r>
            <a:r>
              <a:rPr lang="ru-RU" sz="2400" i="1" dirty="0" smtClean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литературе для 7 </a:t>
            </a:r>
            <a:r>
              <a:rPr lang="ru-RU" sz="2400" i="1" dirty="0">
                <a:ln w="10541" cmpd="sng">
                  <a:noFill/>
                  <a:prstDash val="solid"/>
                </a:ln>
                <a:latin typeface="Georgia" pitchFamily="18" charset="0"/>
                <a:cs typeface="Times New Roman" pitchFamily="18" charset="0"/>
              </a:rPr>
              <a:t>класса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1219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АНАЛИЗ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5486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Georgia" pitchFamily="18" charset="0"/>
              </a:rPr>
              <a:t>Автор презентации: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sz="1400" dirty="0">
                <a:latin typeface="Georgia" pitchFamily="18" charset="0"/>
              </a:rPr>
              <a:t>МБОУ «Лицей №</a:t>
            </a:r>
            <a:r>
              <a:rPr lang="ru-RU" sz="1400" dirty="0" smtClean="0">
                <a:latin typeface="Georgia" pitchFamily="18" charset="0"/>
              </a:rPr>
              <a:t>1» </a:t>
            </a:r>
            <a:r>
              <a:rPr lang="ru-RU" sz="1400" dirty="0" err="1" smtClean="0">
                <a:latin typeface="Georgia" pitchFamily="18" charset="0"/>
              </a:rPr>
              <a:t>р.п.Чамзика</a:t>
            </a:r>
            <a:r>
              <a:rPr lang="ru-RU" sz="1400" dirty="0" smtClean="0">
                <a:latin typeface="Georgia" pitchFamily="18" charset="0"/>
              </a:rPr>
              <a:t> Республики Мордовия</a:t>
            </a:r>
          </a:p>
          <a:p>
            <a:pPr algn="ctr"/>
            <a:r>
              <a:rPr lang="ru-RU" sz="1400" u="sng" dirty="0" err="1" smtClean="0">
                <a:latin typeface="Georgia" pitchFamily="18" charset="0"/>
              </a:rPr>
              <a:t>Печказова</a:t>
            </a:r>
            <a:r>
              <a:rPr lang="ru-RU" sz="1400" u="sng" dirty="0" smtClean="0">
                <a:latin typeface="Georgia" pitchFamily="18" charset="0"/>
              </a:rPr>
              <a:t> </a:t>
            </a:r>
            <a:r>
              <a:rPr lang="ru-RU" sz="1400" u="sng" dirty="0">
                <a:latin typeface="Georgia" pitchFamily="18" charset="0"/>
              </a:rPr>
              <a:t>Светлана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24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произведения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И.А.Бунина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«Лапти»</a:t>
            </a:r>
            <a:endParaRPr lang="ru-RU" sz="3200" b="1" dirty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12" name="Picture 2" descr="https://pic.rutubelist.ru/video/63/0f/630f703854bef38125e3606bf3f0dae4.jpg"/>
          <p:cNvPicPr>
            <a:picLocks noChangeAspect="1" noChangeArrowheads="1"/>
          </p:cNvPicPr>
          <p:nvPr/>
        </p:nvPicPr>
        <p:blipFill>
          <a:blip r:embed="rId2"/>
          <a:srcRect l="8763" t="18695" r="7984" b="25219"/>
          <a:stretch>
            <a:fillRect/>
          </a:stretch>
        </p:blipFill>
        <p:spPr bwMode="auto">
          <a:xfrm>
            <a:off x="533400" y="1676400"/>
            <a:ext cx="804333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4800" y="1066800"/>
            <a:ext cx="510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Центральным героем рассказа является </a:t>
            </a:r>
            <a:r>
              <a:rPr lang="ru-RU" dirty="0" smtClean="0">
                <a:latin typeface="Georgia" pitchFamily="18" charset="0"/>
              </a:rPr>
              <a:t>Нефёд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Важно </a:t>
            </a:r>
            <a:r>
              <a:rPr lang="ru-RU" dirty="0" smtClean="0">
                <a:latin typeface="Georgia" pitchFamily="18" charset="0"/>
              </a:rPr>
              <a:t>заметить, что это единственный персонаж повествования, которому автор дает имя. Это деревенский мужик, слуга, о </a:t>
            </a:r>
            <a:r>
              <a:rPr lang="ru-RU" dirty="0" smtClean="0">
                <a:latin typeface="Georgia" pitchFamily="18" charset="0"/>
              </a:rPr>
              <a:t>чём </a:t>
            </a:r>
            <a:r>
              <a:rPr lang="ru-RU" dirty="0" smtClean="0">
                <a:latin typeface="Georgia" pitchFamily="18" charset="0"/>
              </a:rPr>
              <a:t>можно судить по тому, что мать мальчика он именует «барыней». </a:t>
            </a:r>
            <a:endParaRPr lang="ru-RU" dirty="0" smtClean="0">
              <a:latin typeface="Georgia" pitchFamily="18" charset="0"/>
            </a:endParaRPr>
          </a:p>
          <a:p>
            <a:pPr indent="360363" algn="just"/>
            <a:r>
              <a:rPr lang="ru-RU" dirty="0" smtClean="0">
                <a:latin typeface="Georgia" pitchFamily="18" charset="0"/>
              </a:rPr>
              <a:t>Внешний </a:t>
            </a:r>
            <a:r>
              <a:rPr lang="ru-RU" dirty="0" smtClean="0">
                <a:latin typeface="Georgia" pitchFamily="18" charset="0"/>
              </a:rPr>
              <a:t>вид </a:t>
            </a:r>
            <a:r>
              <a:rPr lang="ru-RU" dirty="0" smtClean="0">
                <a:latin typeface="Georgia" pitchFamily="18" charset="0"/>
              </a:rPr>
              <a:t>Нефёда </a:t>
            </a:r>
            <a:r>
              <a:rPr lang="ru-RU" dirty="0" smtClean="0">
                <a:latin typeface="Georgia" pitchFamily="18" charset="0"/>
              </a:rPr>
              <a:t>описан более чем просто: «шапка, борода, старый полушубок, разбитые валенки». </a:t>
            </a:r>
            <a:r>
              <a:rPr lang="ru-RU" dirty="0" smtClean="0">
                <a:latin typeface="Georgia" pitchFamily="18" charset="0"/>
              </a:rPr>
              <a:t>Такой </a:t>
            </a:r>
            <a:r>
              <a:rPr lang="ru-RU" dirty="0" smtClean="0">
                <a:latin typeface="Georgia" pitchFamily="18" charset="0"/>
              </a:rPr>
              <a:t>же простотой отличается его речь, в которой много просторечий, а фразы строятся предельно кратко и ясно. </a:t>
            </a:r>
            <a:endParaRPr lang="ru-RU" dirty="0" smtClean="0">
              <a:latin typeface="Georgia" pitchFamily="18" charset="0"/>
            </a:endParaRPr>
          </a:p>
          <a:p>
            <a:pPr indent="360363" algn="just"/>
            <a:r>
              <a:rPr lang="ru-RU" dirty="0" smtClean="0">
                <a:latin typeface="Georgia" pitchFamily="18" charset="0"/>
              </a:rPr>
              <a:t>Однако </a:t>
            </a:r>
            <a:r>
              <a:rPr lang="ru-RU" dirty="0" smtClean="0">
                <a:latin typeface="Georgia" pitchFamily="18" charset="0"/>
              </a:rPr>
              <a:t>этот человек оказывается </a:t>
            </a:r>
            <a:r>
              <a:rPr lang="ru-RU" dirty="0" smtClean="0">
                <a:latin typeface="Georgia" pitchFamily="18" charset="0"/>
              </a:rPr>
              <a:t>наделён </a:t>
            </a:r>
            <a:r>
              <a:rPr lang="ru-RU" dirty="0" smtClean="0">
                <a:latin typeface="Georgia" pitchFamily="18" charset="0"/>
              </a:rPr>
              <a:t>даром сострадания: </a:t>
            </a:r>
            <a:r>
              <a:rPr lang="ru-RU" dirty="0" smtClean="0">
                <a:latin typeface="Georgia" pitchFamily="18" charset="0"/>
              </a:rPr>
              <a:t>он берётся </a:t>
            </a:r>
            <a:r>
              <a:rPr lang="ru-RU" dirty="0" smtClean="0">
                <a:latin typeface="Georgia" pitchFamily="18" charset="0"/>
              </a:rPr>
              <a:t>исполнить желание больного </a:t>
            </a:r>
            <a:r>
              <a:rPr lang="ru-RU" dirty="0" smtClean="0">
                <a:latin typeface="Georgia" pitchFamily="18" charset="0"/>
              </a:rPr>
              <a:t>ребёнка</a:t>
            </a:r>
            <a:r>
              <a:rPr lang="ru-RU" dirty="0" smtClean="0">
                <a:latin typeface="Georgia" pitchFamily="18" charset="0"/>
              </a:rPr>
              <a:t>, так как видит в этом способ </a:t>
            </a:r>
            <a:r>
              <a:rPr lang="ru-RU" dirty="0" smtClean="0">
                <a:latin typeface="Georgia" pitchFamily="18" charset="0"/>
              </a:rPr>
              <a:t>помочь душе страдающего.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Главный герой  рассказа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55626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Лапти и пузырёк с краской, которые можно добыть только в соседней деревне, дорого обходятся Нефёду: он насмерть замерзает </a:t>
            </a:r>
            <a:r>
              <a:rPr lang="ru-RU" dirty="0" smtClean="0">
                <a:latin typeface="Georgia" pitchFamily="18" charset="0"/>
              </a:rPr>
              <a:t>на </a:t>
            </a:r>
            <a:r>
              <a:rPr lang="ru-RU" dirty="0" smtClean="0">
                <a:latin typeface="Georgia" pitchFamily="18" charset="0"/>
              </a:rPr>
              <a:t>обратном пути, но его жертву точно нельзя назвать напрасной.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20625" t="20313" r="45625" b="25781"/>
          <a:stretch>
            <a:fillRect/>
          </a:stretch>
        </p:blipFill>
        <p:spPr bwMode="auto">
          <a:xfrm>
            <a:off x="5350565" y="1143000"/>
            <a:ext cx="339918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304800" y="10668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Мальчик – господский сын, тяжело больной ребёнок, который в бреду постоянно просил красные лапти.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Другие</a:t>
            </a:r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герои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  рассказа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l="20625" t="20313" r="45625" b="25781"/>
          <a:stretch>
            <a:fillRect/>
          </a:stretch>
        </p:blipFill>
        <p:spPr bwMode="auto">
          <a:xfrm>
            <a:off x="5486400" y="1066800"/>
            <a:ext cx="3399183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" y="1905000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Мать </a:t>
            </a:r>
            <a:r>
              <a:rPr lang="ru-RU" dirty="0" smtClean="0">
                <a:latin typeface="Georgia" pitchFamily="18" charset="0"/>
              </a:rPr>
              <a:t>больного мальчика  </a:t>
            </a:r>
            <a:r>
              <a:rPr lang="ru-RU" dirty="0" smtClean="0">
                <a:latin typeface="Georgia" pitchFamily="18" charset="0"/>
              </a:rPr>
              <a:t>– женщина, </a:t>
            </a:r>
            <a:r>
              <a:rPr lang="ru-RU" dirty="0" smtClean="0">
                <a:latin typeface="Georgia" pitchFamily="18" charset="0"/>
              </a:rPr>
              <a:t>измученная </a:t>
            </a:r>
            <a:r>
              <a:rPr lang="ru-RU" dirty="0" smtClean="0">
                <a:latin typeface="Georgia" pitchFamily="18" charset="0"/>
              </a:rPr>
              <a:t>неопределённостью </a:t>
            </a:r>
            <a:r>
              <a:rPr lang="ru-RU" dirty="0" smtClean="0">
                <a:latin typeface="Georgia" pitchFamily="18" charset="0"/>
              </a:rPr>
              <a:t>и собственным бессилием.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28194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Мужики – крестьяне из соседнего села, обнаружившие труп </a:t>
            </a:r>
            <a:r>
              <a:rPr lang="ru-RU" dirty="0" smtClean="0">
                <a:latin typeface="Georgia" pitchFamily="18" charset="0"/>
              </a:rPr>
              <a:t>замёрзшего Нефёда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429000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atin typeface="Georgia" pitchFamily="18" charset="0"/>
              </a:rPr>
              <a:t>Другие герои рассказа описаны автором отдельными штрихами, необходимыми для </a:t>
            </a:r>
            <a:r>
              <a:rPr lang="ru-RU" dirty="0" smtClean="0">
                <a:latin typeface="Georgia" pitchFamily="18" charset="0"/>
              </a:rPr>
              <a:t>движения </a:t>
            </a:r>
            <a:r>
              <a:rPr lang="ru-RU" dirty="0" smtClean="0">
                <a:latin typeface="Georgia" pitchFamily="18" charset="0"/>
              </a:rPr>
              <a:t>сюжета. Матери, которая не находит себе места из-за </a:t>
            </a:r>
            <a:r>
              <a:rPr lang="ru-RU" dirty="0" smtClean="0">
                <a:latin typeface="Georgia" pitchFamily="18" charset="0"/>
              </a:rPr>
              <a:t>и </a:t>
            </a:r>
            <a:r>
              <a:rPr lang="ru-RU" dirty="0" smtClean="0">
                <a:latin typeface="Georgia" pitchFamily="18" charset="0"/>
              </a:rPr>
              <a:t>невозможности как-то облегчить </a:t>
            </a:r>
            <a:r>
              <a:rPr lang="ru-RU" dirty="0" smtClean="0">
                <a:latin typeface="Georgia" pitchFamily="18" charset="0"/>
              </a:rPr>
              <a:t>страдания сына, остаётся </a:t>
            </a:r>
            <a:r>
              <a:rPr lang="ru-RU" dirty="0" smtClean="0">
                <a:latin typeface="Georgia" pitchFamily="18" charset="0"/>
              </a:rPr>
              <a:t>только взывать к помощи Господа. 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dirty="0" smtClean="0">
                <a:latin typeface="Georgia" pitchFamily="18" charset="0"/>
              </a:rPr>
              <a:t>Привезшие тело замёрзшего Нефёда мужики как будто доказывают, что тот погиб не напрасно. Заблудившиеся в </a:t>
            </a:r>
            <a:r>
              <a:rPr lang="ru-RU" dirty="0" smtClean="0">
                <a:latin typeface="Georgia" pitchFamily="18" charset="0"/>
              </a:rPr>
              <a:t>метели</a:t>
            </a:r>
            <a:r>
              <a:rPr lang="ru-RU" dirty="0" smtClean="0">
                <a:latin typeface="Georgia" pitchFamily="18" charset="0"/>
              </a:rPr>
              <a:t>, они сами погибли бы, если бы не наткнулись на торчащие из-под снега ноги в валенках. Они же доставляют к дому вместе с погибшим Нефёдом заветные лапти и краску.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33400" y="12954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Тема произведения</a:t>
            </a: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:</a:t>
            </a:r>
          </a:p>
          <a:p>
            <a:pPr marL="360363" algn="just"/>
            <a:r>
              <a:rPr lang="ru-RU" dirty="0" smtClean="0">
                <a:latin typeface="Georgia" pitchFamily="18" charset="0"/>
              </a:rPr>
              <a:t>Центральная тема произведения – тема человечности, способности </a:t>
            </a:r>
            <a:r>
              <a:rPr lang="ru-RU" dirty="0" smtClean="0">
                <a:latin typeface="Georgia" pitchFamily="18" charset="0"/>
              </a:rPr>
              <a:t>пожертвовать собой ради других</a:t>
            </a:r>
            <a:r>
              <a:rPr lang="ru-RU" dirty="0" smtClean="0">
                <a:latin typeface="Georgia" pitchFamily="18" charset="0"/>
              </a:rPr>
              <a:t>, доброты, сострадания, милосердия.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" y="24384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Вторая тема:</a:t>
            </a:r>
            <a:endParaRPr lang="ru-RU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360363" indent="-4763" algn="just"/>
            <a:r>
              <a:rPr lang="ru-RU" dirty="0" smtClean="0">
                <a:latin typeface="Georgia" pitchFamily="18" charset="0"/>
              </a:rPr>
              <a:t>неразрывно связана с темой милосердия тема любви. Бунин говорит о любви как силе, способной преодолеть любые препятствия и одолеть любые беды. В широком смысле, это любовь каждого человека к другим людям, способная проецироваться как на конкретного близкого человека, так и на людей вообще. Любовь матери – это бесконечные часы, проведенные у кровати больного сына, и ее отчаянные обращения к Господу. Любовь к людям простого мужика Нефёда – это его стремление во что бы то ни стало исполнить желание больного ребёнка, «спасти» его душу.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Многогранность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тематики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" y="1219200"/>
            <a:ext cx="8305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Основная идея:</a:t>
            </a:r>
          </a:p>
          <a:p>
            <a:pPr marL="360363" indent="-4763" algn="just"/>
            <a:r>
              <a:rPr lang="ru-RU" dirty="0" smtClean="0">
                <a:latin typeface="Georgia" pitchFamily="18" charset="0"/>
              </a:rPr>
              <a:t>Автор </a:t>
            </a:r>
            <a:r>
              <a:rPr lang="ru-RU" dirty="0" smtClean="0">
                <a:latin typeface="Georgia" pitchFamily="18" charset="0"/>
              </a:rPr>
              <a:t>показывает, как </a:t>
            </a:r>
            <a:r>
              <a:rPr lang="ru-RU" dirty="0" smtClean="0">
                <a:latin typeface="Georgia" pitchFamily="18" charset="0"/>
              </a:rPr>
              <a:t>просто человек решается на милосердный поступок,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которого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от него никто не требует и даже не ожидает. Случайно услышанную просьбу больного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ребёнка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, он принимает как руководство к действию.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Твёрдому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намерению героя уже ничего не может помешать, его не пугает ни расстояние до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Новосёлок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, ни опасность разбушевавшейся стихии. Ключевое значение для совершения подвига приобретает уверенность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Нефёда 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в необходимости и значимости его действий.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3810000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4763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Финал </a:t>
            </a: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рассказа </a:t>
            </a: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:</a:t>
            </a:r>
            <a:endParaRPr lang="ru-RU" b="1" dirty="0" smtClean="0">
              <a:solidFill>
                <a:srgbClr val="663300"/>
              </a:solidFill>
              <a:latin typeface="Georgia" pitchFamily="18" charset="0"/>
            </a:endParaRPr>
          </a:p>
          <a:p>
            <a:pPr marL="360363" indent="-4763" algn="just"/>
            <a:r>
              <a:rPr lang="ru-RU" dirty="0" smtClean="0">
                <a:latin typeface="Georgia" pitchFamily="18" charset="0"/>
              </a:rPr>
              <a:t>Открытый </a:t>
            </a:r>
            <a:r>
              <a:rPr lang="ru-RU" dirty="0" smtClean="0">
                <a:latin typeface="Georgia" pitchFamily="18" charset="0"/>
              </a:rPr>
              <a:t>финал рассказа позволяет читателям самим решить, помогла ли </a:t>
            </a:r>
            <a:r>
              <a:rPr lang="ru-RU" dirty="0" smtClean="0">
                <a:latin typeface="Georgia" pitchFamily="18" charset="0"/>
              </a:rPr>
              <a:t>ребёнку принесённая Нефёдом </a:t>
            </a:r>
            <a:r>
              <a:rPr lang="ru-RU" dirty="0" smtClean="0">
                <a:latin typeface="Georgia" pitchFamily="18" charset="0"/>
              </a:rPr>
              <a:t>жертва. Хочется думать, что помогла. Точно оказались спасены благодаря Нефеду </a:t>
            </a:r>
            <a:r>
              <a:rPr lang="ru-RU" dirty="0" err="1" smtClean="0">
                <a:latin typeface="Georgia" pitchFamily="18" charset="0"/>
              </a:rPr>
              <a:t>новосельские</a:t>
            </a:r>
            <a:r>
              <a:rPr lang="ru-RU" dirty="0" smtClean="0">
                <a:latin typeface="Georgia" pitchFamily="18" charset="0"/>
              </a:rPr>
              <a:t> мужики. Заплутавшие и сбившиеся с пути, они уже приготовились погибать, но увидели </a:t>
            </a:r>
            <a:r>
              <a:rPr lang="ru-RU" dirty="0" smtClean="0">
                <a:latin typeface="Georgia" pitchFamily="18" charset="0"/>
              </a:rPr>
              <a:t>замёрзшего Нефёда</a:t>
            </a:r>
            <a:r>
              <a:rPr lang="ru-RU" dirty="0" smtClean="0">
                <a:latin typeface="Georgia" pitchFamily="18" charset="0"/>
              </a:rPr>
              <a:t>, поняли, что «в двух шагах </a:t>
            </a:r>
            <a:r>
              <a:rPr lang="ru-RU" dirty="0" smtClean="0">
                <a:latin typeface="Georgia" pitchFamily="18" charset="0"/>
              </a:rPr>
              <a:t>жильё» </a:t>
            </a:r>
            <a:r>
              <a:rPr lang="ru-RU" dirty="0" smtClean="0">
                <a:latin typeface="Georgia" pitchFamily="18" charset="0"/>
              </a:rPr>
              <a:t>и таким образом спаслись. </a:t>
            </a:r>
            <a:endParaRPr lang="ru-RU" dirty="0" smtClean="0">
              <a:latin typeface="Georgia" pitchFamily="18" charset="0"/>
            </a:endParaRPr>
          </a:p>
          <a:p>
            <a:pPr marL="360363" indent="-4763" algn="just"/>
            <a:r>
              <a:rPr lang="ru-RU" dirty="0" smtClean="0">
                <a:latin typeface="Georgia" pitchFamily="18" charset="0"/>
              </a:rPr>
              <a:t>Главная </a:t>
            </a:r>
            <a:r>
              <a:rPr lang="ru-RU" dirty="0" smtClean="0">
                <a:latin typeface="Georgia" pitchFamily="18" charset="0"/>
              </a:rPr>
              <a:t>мысль рассказа «Лапти» заключается в том, что подвиг во имя любви к людям не может быть напрасным: в </a:t>
            </a:r>
            <a:r>
              <a:rPr lang="ru-RU" dirty="0" smtClean="0">
                <a:latin typeface="Georgia" pitchFamily="18" charset="0"/>
              </a:rPr>
              <a:t>нём </a:t>
            </a:r>
            <a:r>
              <a:rPr lang="ru-RU" dirty="0" smtClean="0">
                <a:latin typeface="Georgia" pitchFamily="18" charset="0"/>
              </a:rPr>
              <a:t>всегда есть высший смысл, пусть и недоступный человеку.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Основная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идея и финал рассказа 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" y="12192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Georgia" pitchFamily="18" charset="0"/>
              </a:rPr>
              <a:t>И.А.Бунин </a:t>
            </a:r>
            <a:r>
              <a:rPr lang="ru-RU" dirty="0" smtClean="0">
                <a:latin typeface="Georgia" pitchFamily="18" charset="0"/>
              </a:rPr>
              <a:t>в </a:t>
            </a:r>
            <a:r>
              <a:rPr lang="ru-RU" dirty="0" smtClean="0">
                <a:latin typeface="Georgia" pitchFamily="18" charset="0"/>
              </a:rPr>
              <a:t>своём </a:t>
            </a:r>
            <a:r>
              <a:rPr lang="ru-RU" dirty="0" smtClean="0">
                <a:latin typeface="Georgia" pitchFamily="18" charset="0"/>
              </a:rPr>
              <a:t>творчестве часто поднимает </a:t>
            </a:r>
            <a:r>
              <a:rPr lang="ru-RU" u="sng" dirty="0" smtClean="0">
                <a:latin typeface="Georgia" pitchFamily="18" charset="0"/>
              </a:rPr>
              <a:t>проблему нравственного выбора</a:t>
            </a:r>
            <a:r>
              <a:rPr lang="ru-RU" dirty="0" smtClean="0">
                <a:latin typeface="Georgia" pitchFamily="18" charset="0"/>
              </a:rPr>
              <a:t>, перед которым оказывается человек в той или иной ситуации. Здесь становится особенно важным, какими внутренними ориентирами человек руководствуется, что ставит для себя на первое место. Для </a:t>
            </a:r>
            <a:r>
              <a:rPr lang="ru-RU" dirty="0" smtClean="0">
                <a:latin typeface="Georgia" pitchFamily="18" charset="0"/>
              </a:rPr>
              <a:t>Нефёда сделать </a:t>
            </a:r>
            <a:r>
              <a:rPr lang="ru-RU" dirty="0" smtClean="0">
                <a:latin typeface="Georgia" pitchFamily="18" charset="0"/>
              </a:rPr>
              <a:t>выбор не составляет труда. Привыкший всегда действовать прямо и по совести, герой сразу определяет, что для помощи </a:t>
            </a:r>
            <a:r>
              <a:rPr lang="ru-RU" dirty="0" smtClean="0">
                <a:latin typeface="Georgia" pitchFamily="18" charset="0"/>
              </a:rPr>
              <a:t>ребёнку </a:t>
            </a:r>
            <a:r>
              <a:rPr lang="ru-RU" dirty="0" smtClean="0">
                <a:latin typeface="Georgia" pitchFamily="18" charset="0"/>
              </a:rPr>
              <a:t>требуется добыть то, чего жаждет детская душа. Связанные с этим трудности и опасности отступают для него на второй план.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3400" y="3810000"/>
            <a:ext cx="8305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Georgia" pitchFamily="18" charset="0"/>
              </a:rPr>
              <a:t>Ещё </a:t>
            </a:r>
            <a:r>
              <a:rPr lang="ru-RU" dirty="0" smtClean="0">
                <a:latin typeface="Georgia" pitchFamily="18" charset="0"/>
              </a:rPr>
              <a:t>одна затронутая писателем проблема – </a:t>
            </a:r>
            <a:r>
              <a:rPr lang="ru-RU" u="sng" dirty="0" err="1" smtClean="0">
                <a:latin typeface="Georgia" pitchFamily="18" charset="0"/>
              </a:rPr>
              <a:t>проблема</a:t>
            </a:r>
            <a:r>
              <a:rPr lang="ru-RU" u="sng" dirty="0" smtClean="0">
                <a:latin typeface="Georgia" pitchFamily="18" charset="0"/>
              </a:rPr>
              <a:t> необходимости </a:t>
            </a:r>
            <a:r>
              <a:rPr lang="ru-RU" u="sng" dirty="0" smtClean="0">
                <a:latin typeface="Georgia" pitchFamily="18" charset="0"/>
              </a:rPr>
              <a:t>человеколюбия</a:t>
            </a:r>
            <a:r>
              <a:rPr lang="ru-RU" dirty="0" smtClean="0">
                <a:latin typeface="Georgia" pitchFamily="18" charset="0"/>
              </a:rPr>
              <a:t>, способности чувствовать боль другого человека и спешить ей на помощь. Именно простой мужик </a:t>
            </a:r>
            <a:r>
              <a:rPr lang="ru-RU" dirty="0" smtClean="0">
                <a:latin typeface="Georgia" pitchFamily="18" charset="0"/>
              </a:rPr>
              <a:t>Нефёд </a:t>
            </a:r>
            <a:r>
              <a:rPr lang="ru-RU" dirty="0" smtClean="0">
                <a:latin typeface="Georgia" pitchFamily="18" charset="0"/>
              </a:rPr>
              <a:t>отзывается на просьбу ребенка, так как видит в сказанных в бреду словах мальчика ключ к исцелению его души и его спасению.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Проблематика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" y="1219200"/>
            <a:ext cx="548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Georgia" pitchFamily="18" charset="0"/>
              </a:rPr>
              <a:t>Неразрывно связанная с христианской традицией идея любви к ближнему и жертвенности становится ключевой для понимания смысла рассказа </a:t>
            </a:r>
            <a:r>
              <a:rPr lang="ru-RU" dirty="0" smtClean="0">
                <a:latin typeface="Georgia" pitchFamily="18" charset="0"/>
              </a:rPr>
              <a:t>И.А.Бунина</a:t>
            </a:r>
            <a:r>
              <a:rPr lang="ru-RU" dirty="0" smtClean="0">
                <a:latin typeface="Georgia" pitchFamily="18" charset="0"/>
              </a:rPr>
              <a:t>. </a:t>
            </a:r>
            <a:r>
              <a:rPr lang="ru-RU" dirty="0" smtClean="0">
                <a:latin typeface="Georgia" pitchFamily="18" charset="0"/>
              </a:rPr>
              <a:t>Нефёд </a:t>
            </a:r>
            <a:r>
              <a:rPr lang="ru-RU" dirty="0" smtClean="0">
                <a:latin typeface="Georgia" pitchFamily="18" charset="0"/>
              </a:rPr>
              <a:t>решается на опасный путь за лаптями и краской, потому что это видится главной отрадой для души измученного болезнью ребенка. Помогать другому, если ты в состоянии это сделать, является для доброго и простого </a:t>
            </a:r>
            <a:r>
              <a:rPr lang="ru-RU" dirty="0" smtClean="0">
                <a:latin typeface="Georgia" pitchFamily="18" charset="0"/>
              </a:rPr>
              <a:t>Нефёда </a:t>
            </a:r>
            <a:r>
              <a:rPr lang="ru-RU" dirty="0" smtClean="0">
                <a:latin typeface="Georgia" pitchFamily="18" charset="0"/>
              </a:rPr>
              <a:t>основным и единственно правильным способом существования. Об этом заставляет нас задуматься рассказ «Лапти».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4800600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>
                <a:latin typeface="Georgia" pitchFamily="18" charset="0"/>
              </a:rPr>
              <a:t>Мораль произведения заключается в том, что подвиг не может быть тщетным и ненужным, он все равно проливает свет на то, что хотел осветить. Может быть, лапти не спасут </a:t>
            </a:r>
            <a:r>
              <a:rPr lang="ru-RU" dirty="0" smtClean="0">
                <a:latin typeface="Georgia" pitchFamily="18" charset="0"/>
              </a:rPr>
              <a:t>ребёнка</a:t>
            </a:r>
            <a:r>
              <a:rPr lang="ru-RU" dirty="0" smtClean="0">
                <a:latin typeface="Georgia" pitchFamily="18" charset="0"/>
              </a:rPr>
              <a:t>, но поступок </a:t>
            </a:r>
            <a:r>
              <a:rPr lang="ru-RU" dirty="0" smtClean="0">
                <a:latin typeface="Georgia" pitchFamily="18" charset="0"/>
              </a:rPr>
              <a:t>Нефёда </a:t>
            </a:r>
            <a:r>
              <a:rPr lang="ru-RU" dirty="0" smtClean="0">
                <a:latin typeface="Georgia" pitchFamily="18" charset="0"/>
              </a:rPr>
              <a:t>дал дорогу нескольким путникам, которых дома ждут жены и дети. Значит, его жертва точно не напрасна. Таковы нравственные уроки </a:t>
            </a:r>
            <a:r>
              <a:rPr lang="ru-RU" dirty="0" smtClean="0">
                <a:latin typeface="Georgia" pitchFamily="18" charset="0"/>
              </a:rPr>
              <a:t>рассказа</a:t>
            </a:r>
            <a:r>
              <a:rPr lang="ru-RU" dirty="0" smtClean="0">
                <a:latin typeface="Georgia" pitchFamily="18" charset="0"/>
              </a:rPr>
              <a:t> «Лапти».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Нравственные уроки 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399" t="24645" r="36015" b="33157"/>
          <a:stretch>
            <a:fillRect/>
          </a:stretch>
        </p:blipFill>
        <p:spPr bwMode="auto">
          <a:xfrm>
            <a:off x="6019800" y="1219199"/>
            <a:ext cx="2590800" cy="364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6019800" y="1676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К какому литературному направлению относится повесть: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" y="44196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 чём </a:t>
            </a:r>
            <a:r>
              <a:rPr lang="ru-RU" sz="2000" dirty="0" smtClean="0">
                <a:latin typeface="Georgia" pitchFamily="18" charset="0"/>
              </a:rPr>
              <a:t>бредил больной мальчик:</a:t>
            </a: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04800" y="12192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Произведение </a:t>
            </a:r>
            <a:r>
              <a:rPr lang="ru-RU" sz="2000" dirty="0" smtClean="0">
                <a:latin typeface="Georgia" pitchFamily="18" charset="0"/>
              </a:rPr>
              <a:t>«Лапти» </a:t>
            </a:r>
            <a:r>
              <a:rPr lang="ru-RU" sz="2000" dirty="0" smtClean="0">
                <a:latin typeface="Georgia" pitchFamily="18" charset="0"/>
              </a:rPr>
              <a:t>было написано: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3276600" y="16764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019800" y="1676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1928 </a:t>
            </a:r>
            <a:r>
              <a:rPr lang="ru-RU" b="1" dirty="0" smtClean="0">
                <a:latin typeface="Georgia" pitchFamily="18" charset="0"/>
              </a:rPr>
              <a:t>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6" name="Скругленный прямоугольник 11"/>
          <p:cNvSpPr>
            <a:spLocks noChangeArrowheads="1"/>
          </p:cNvSpPr>
          <p:nvPr/>
        </p:nvSpPr>
        <p:spPr bwMode="auto">
          <a:xfrm>
            <a:off x="3276600" y="16764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1926 </a:t>
            </a:r>
            <a:r>
              <a:rPr lang="ru-RU" b="1" dirty="0" smtClean="0">
                <a:latin typeface="Georgia" pitchFamily="18" charset="0"/>
              </a:rPr>
              <a:t>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04800" y="33528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Какой является ведущая тема повести:</a:t>
            </a:r>
          </a:p>
        </p:txBody>
      </p:sp>
      <p:sp>
        <p:nvSpPr>
          <p:cNvPr id="24" name="AutoShape 44"/>
          <p:cNvSpPr>
            <a:spLocks noChangeArrowheads="1"/>
          </p:cNvSpPr>
          <p:nvPr/>
        </p:nvSpPr>
        <p:spPr bwMode="auto">
          <a:xfrm>
            <a:off x="465082" y="4876800"/>
            <a:ext cx="2659117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5" name="Скругленный прямоугольник 11"/>
          <p:cNvSpPr>
            <a:spLocks noChangeArrowheads="1"/>
          </p:cNvSpPr>
          <p:nvPr/>
        </p:nvSpPr>
        <p:spPr bwMode="auto">
          <a:xfrm>
            <a:off x="465082" y="4876800"/>
            <a:ext cx="2659117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 новой игрушке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6" name="AutoShape 46"/>
          <p:cNvSpPr>
            <a:spLocks noChangeArrowheads="1"/>
          </p:cNvSpPr>
          <p:nvPr/>
        </p:nvSpPr>
        <p:spPr bwMode="auto">
          <a:xfrm>
            <a:off x="3276600" y="48768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27" name="Скругленный прямоугольник 11"/>
          <p:cNvSpPr>
            <a:spLocks noChangeArrowheads="1"/>
          </p:cNvSpPr>
          <p:nvPr/>
        </p:nvSpPr>
        <p:spPr bwMode="auto">
          <a:xfrm>
            <a:off x="3276600" y="48768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 книжке с картинками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8" name="AutoShape 48"/>
          <p:cNvSpPr>
            <a:spLocks noChangeArrowheads="1"/>
          </p:cNvSpPr>
          <p:nvPr/>
        </p:nvSpPr>
        <p:spPr bwMode="auto">
          <a:xfrm>
            <a:off x="6019800" y="48768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29" name="Скругленный прямоугольник 11"/>
          <p:cNvSpPr>
            <a:spLocks noChangeArrowheads="1"/>
          </p:cNvSpPr>
          <p:nvPr/>
        </p:nvSpPr>
        <p:spPr bwMode="auto">
          <a:xfrm>
            <a:off x="6019800" y="48768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 красных лаптях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1" name="AutoShape 50"/>
          <p:cNvSpPr>
            <a:spLocks noChangeArrowheads="1"/>
          </p:cNvSpPr>
          <p:nvPr/>
        </p:nvSpPr>
        <p:spPr bwMode="auto">
          <a:xfrm>
            <a:off x="465082" y="3810000"/>
            <a:ext cx="2659117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32" name="Скругленный прямоугольник 11"/>
          <p:cNvSpPr>
            <a:spLocks noChangeArrowheads="1"/>
          </p:cNvSpPr>
          <p:nvPr/>
        </p:nvSpPr>
        <p:spPr bwMode="auto">
          <a:xfrm>
            <a:off x="465082" y="3810000"/>
            <a:ext cx="2659117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милосердия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3" name="AutoShape 52"/>
          <p:cNvSpPr>
            <a:spLocks noChangeArrowheads="1"/>
          </p:cNvSpPr>
          <p:nvPr/>
        </p:nvSpPr>
        <p:spPr bwMode="auto">
          <a:xfrm>
            <a:off x="3276600" y="38100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4" name="Скругленный прямоугольник 11"/>
          <p:cNvSpPr>
            <a:spLocks noChangeArrowheads="1"/>
          </p:cNvSpPr>
          <p:nvPr/>
        </p:nvSpPr>
        <p:spPr bwMode="auto">
          <a:xfrm>
            <a:off x="3276600" y="38100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любви к родине</a:t>
            </a:r>
            <a:endParaRPr lang="en-US" b="1" dirty="0" smtClean="0">
              <a:latin typeface="Georgia" pitchFamily="18" charset="0"/>
            </a:endParaRPr>
          </a:p>
        </p:txBody>
      </p:sp>
      <p:sp>
        <p:nvSpPr>
          <p:cNvPr id="35" name="AutoShape 54"/>
          <p:cNvSpPr>
            <a:spLocks noChangeArrowheads="1"/>
          </p:cNvSpPr>
          <p:nvPr/>
        </p:nvSpPr>
        <p:spPr bwMode="auto">
          <a:xfrm>
            <a:off x="6019800" y="3810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36" name="Скругленный прямоугольник 11"/>
          <p:cNvSpPr>
            <a:spLocks noChangeArrowheads="1"/>
          </p:cNvSpPr>
          <p:nvPr/>
        </p:nvSpPr>
        <p:spPr bwMode="auto">
          <a:xfrm>
            <a:off x="6019800" y="3810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любви к </a:t>
            </a:r>
            <a:r>
              <a:rPr lang="ru-RU" b="1" dirty="0" smtClean="0">
                <a:latin typeface="Georgia" pitchFamily="18" charset="0"/>
              </a:rPr>
              <a:t>природе</a:t>
            </a:r>
            <a:endParaRPr lang="en-US" b="1" dirty="0" smtClean="0">
              <a:latin typeface="Georgia" pitchFamily="18" charset="0"/>
            </a:endParaRPr>
          </a:p>
        </p:txBody>
      </p:sp>
      <p:sp>
        <p:nvSpPr>
          <p:cNvPr id="40" name="AutoShape 20"/>
          <p:cNvSpPr>
            <a:spLocks noChangeArrowheads="1"/>
          </p:cNvSpPr>
          <p:nvPr/>
        </p:nvSpPr>
        <p:spPr bwMode="auto">
          <a:xfrm>
            <a:off x="457200" y="1676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1" name="Скругленный прямоугольник 11"/>
          <p:cNvSpPr>
            <a:spLocks noChangeArrowheads="1"/>
          </p:cNvSpPr>
          <p:nvPr/>
        </p:nvSpPr>
        <p:spPr bwMode="auto">
          <a:xfrm>
            <a:off x="457200" y="1676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в </a:t>
            </a:r>
            <a:r>
              <a:rPr lang="ru-RU" b="1" dirty="0" smtClean="0">
                <a:latin typeface="Georgia" pitchFamily="18" charset="0"/>
              </a:rPr>
              <a:t>1924 </a:t>
            </a:r>
            <a:r>
              <a:rPr lang="ru-RU" b="1" dirty="0" smtClean="0">
                <a:latin typeface="Georgia" pitchFamily="18" charset="0"/>
              </a:rPr>
              <a:t>г.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304800" y="5486400"/>
            <a:ext cx="838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ru-RU" sz="2000" dirty="0" smtClean="0">
                <a:latin typeface="Georgia" pitchFamily="18" charset="0"/>
              </a:rPr>
              <a:t>От чьего лица ведется повествование:</a:t>
            </a: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457200" y="5867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4" name="Скругленный прямоугольник 11"/>
          <p:cNvSpPr>
            <a:spLocks noChangeArrowheads="1"/>
          </p:cNvSpPr>
          <p:nvPr/>
        </p:nvSpPr>
        <p:spPr bwMode="auto">
          <a:xfrm>
            <a:off x="457200" y="5867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от лица </a:t>
            </a:r>
            <a:r>
              <a:rPr lang="ru-RU" b="1" dirty="0" smtClean="0">
                <a:latin typeface="Georgia" pitchFamily="18" charset="0"/>
              </a:rPr>
              <a:t>отца мальчика</a:t>
            </a:r>
            <a:endParaRPr lang="ru-RU" b="1" dirty="0" smtClean="0">
              <a:latin typeface="Georgia" pitchFamily="18" charset="0"/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3276600" y="58674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46" name="Скругленный прямоугольник 11"/>
          <p:cNvSpPr>
            <a:spLocks noChangeArrowheads="1"/>
          </p:cNvSpPr>
          <p:nvPr/>
        </p:nvSpPr>
        <p:spPr bwMode="auto">
          <a:xfrm>
            <a:off x="3276600" y="58674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от лица </a:t>
            </a:r>
            <a:r>
              <a:rPr lang="ru-RU" b="1" dirty="0" smtClean="0">
                <a:latin typeface="Georgia" pitchFamily="18" charset="0"/>
              </a:rPr>
              <a:t>автора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7" name="AutoShape 36"/>
          <p:cNvSpPr>
            <a:spLocks noChangeArrowheads="1"/>
          </p:cNvSpPr>
          <p:nvPr/>
        </p:nvSpPr>
        <p:spPr bwMode="auto">
          <a:xfrm>
            <a:off x="6019800" y="5867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48" name="Скругленный прямоугольник 11"/>
          <p:cNvSpPr>
            <a:spLocks noChangeArrowheads="1"/>
          </p:cNvSpPr>
          <p:nvPr/>
        </p:nvSpPr>
        <p:spPr bwMode="auto">
          <a:xfrm>
            <a:off x="6019800" y="58674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от лица </a:t>
            </a:r>
            <a:r>
              <a:rPr lang="ru-RU" b="1" dirty="0" smtClean="0">
                <a:latin typeface="Georgia" pitchFamily="18" charset="0"/>
              </a:rPr>
              <a:t>хуторских мужиков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0" y="533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ПРОВЕРЬТЕ СЕБЯ</a:t>
            </a:r>
          </a:p>
        </p:txBody>
      </p:sp>
      <p:sp>
        <p:nvSpPr>
          <p:cNvPr id="50" name="AutoShape 32"/>
          <p:cNvSpPr>
            <a:spLocks noChangeArrowheads="1"/>
          </p:cNvSpPr>
          <p:nvPr/>
        </p:nvSpPr>
        <p:spPr bwMode="auto">
          <a:xfrm>
            <a:off x="457200" y="2667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51" name="Скругленный прямоугольник 11"/>
          <p:cNvSpPr>
            <a:spLocks noChangeArrowheads="1"/>
          </p:cNvSpPr>
          <p:nvPr/>
        </p:nvSpPr>
        <p:spPr bwMode="auto">
          <a:xfrm>
            <a:off x="457200" y="2667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сентиментализм 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2" name="AutoShape 34"/>
          <p:cNvSpPr>
            <a:spLocks noChangeArrowheads="1"/>
          </p:cNvSpPr>
          <p:nvPr/>
        </p:nvSpPr>
        <p:spPr bwMode="auto">
          <a:xfrm>
            <a:off x="3276600" y="26670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53" name="Скругленный прямоугольник 11"/>
          <p:cNvSpPr>
            <a:spLocks noChangeArrowheads="1"/>
          </p:cNvSpPr>
          <p:nvPr/>
        </p:nvSpPr>
        <p:spPr bwMode="auto">
          <a:xfrm>
            <a:off x="3276600" y="26670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реализм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54" name="AutoShape 36"/>
          <p:cNvSpPr>
            <a:spLocks noChangeArrowheads="1"/>
          </p:cNvSpPr>
          <p:nvPr/>
        </p:nvSpPr>
        <p:spPr bwMode="auto">
          <a:xfrm>
            <a:off x="6019800" y="2667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Georgia" pitchFamily="18" charset="0"/>
              </a:rPr>
              <a:t>НЕПРАВИЛЬНО</a:t>
            </a:r>
          </a:p>
        </p:txBody>
      </p:sp>
      <p:sp>
        <p:nvSpPr>
          <p:cNvPr id="55" name="Скругленный прямоугольник 11"/>
          <p:cNvSpPr>
            <a:spLocks noChangeArrowheads="1"/>
          </p:cNvSpPr>
          <p:nvPr/>
        </p:nvSpPr>
        <p:spPr bwMode="auto">
          <a:xfrm>
            <a:off x="6019800" y="2667000"/>
            <a:ext cx="2667000" cy="533400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25400" algn="ctr">
            <a:solidFill>
              <a:srgbClr val="6633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Georgia" pitchFamily="18" charset="0"/>
              </a:rPr>
              <a:t>романтизм</a:t>
            </a:r>
            <a:endParaRPr lang="ru-RU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  <p:bldP spid="29" grpId="0" animBg="1"/>
      <p:bldP spid="32" grpId="0" animBg="1"/>
      <p:bldP spid="34" grpId="0" animBg="1"/>
      <p:bldP spid="36" grpId="0" animBg="1"/>
      <p:bldP spid="41" grpId="0" animBg="1"/>
      <p:bldP spid="44" grpId="0" animBg="1"/>
      <p:bldP spid="46" grpId="0" animBg="1"/>
      <p:bldP spid="48" grpId="0" animBg="1"/>
      <p:bldP spid="51" grpId="0" animBg="1"/>
      <p:bldP spid="53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0" y="2971800"/>
            <a:ext cx="3799397" cy="73183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prstClr val="black"/>
                </a:solidFill>
                <a:latin typeface="Georgia" pitchFamily="18" charset="0"/>
              </a:rPr>
              <a:t>БУДЬТЕ ВНИМАТЕЛЬНЫ!</a:t>
            </a:r>
          </a:p>
        </p:txBody>
      </p:sp>
      <p:sp>
        <p:nvSpPr>
          <p:cNvPr id="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1676400"/>
            <a:ext cx="3799397" cy="914400"/>
          </a:xfrm>
          <a:prstGeom prst="round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defRPr/>
            </a:pPr>
            <a:r>
              <a:rPr lang="ru-RU" sz="2000" b="1" kern="1200" dirty="0">
                <a:solidFill>
                  <a:prstClr val="black"/>
                </a:solidFill>
                <a:latin typeface="Georgia" pitchFamily="18" charset="0"/>
              </a:rPr>
              <a:t>Было много </a:t>
            </a:r>
            <a:r>
              <a:rPr lang="ru-RU" sz="2000" b="1" kern="1200" dirty="0" smtClean="0">
                <a:solidFill>
                  <a:prstClr val="black"/>
                </a:solidFill>
                <a:latin typeface="Georgia" pitchFamily="18" charset="0"/>
              </a:rPr>
              <a:t>ошибок, </a:t>
            </a:r>
            <a:endParaRPr lang="ru-RU" sz="2000" b="1" kern="1200" dirty="0">
              <a:solidFill>
                <a:prstClr val="black"/>
              </a:solidFill>
              <a:latin typeface="Georgia" pitchFamily="18" charset="0"/>
            </a:endParaRPr>
          </a:p>
          <a:p>
            <a:pPr marL="342900" indent="-342900" algn="ctr" rtl="0">
              <a:defRPr/>
            </a:pPr>
            <a:r>
              <a:rPr lang="ru-RU" sz="2000" b="1" kern="1200" dirty="0" smtClean="0">
                <a:solidFill>
                  <a:prstClr val="black"/>
                </a:solidFill>
                <a:latin typeface="Georgia" pitchFamily="18" charset="0"/>
              </a:rPr>
              <a:t>нужно быть внимательнее:</a:t>
            </a:r>
            <a:endParaRPr lang="ru-RU" sz="2000" kern="1200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61911" y="2971800"/>
            <a:ext cx="3658679" cy="73183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МОЛОДЦЫ!</a:t>
            </a:r>
          </a:p>
        </p:txBody>
      </p:sp>
      <p:sp>
        <p:nvSpPr>
          <p:cNvPr id="1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7751" y="1676400"/>
            <a:ext cx="3729038" cy="914400"/>
          </a:xfrm>
          <a:prstGeom prst="round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rtl="0">
              <a:defRPr/>
            </a:pPr>
            <a:r>
              <a:rPr lang="ru-RU" sz="2000" b="1" kern="1200" dirty="0">
                <a:solidFill>
                  <a:prstClr val="black"/>
                </a:solidFill>
                <a:latin typeface="Georgia" pitchFamily="18" charset="0"/>
              </a:rPr>
              <a:t>Знания прочные: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Как вы оцениваете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свою работу на уроке?</a:t>
            </a:r>
            <a:endParaRPr lang="ru-RU" sz="3200" b="1" kern="1200" dirty="0">
              <a:solidFill>
                <a:srgbClr val="663300"/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нига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752600"/>
            <a:ext cx="6960880" cy="396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948008">
            <a:off x="5130874" y="3034492"/>
            <a:ext cx="1145909" cy="9058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4114800" y="6172200"/>
            <a:ext cx="1113789" cy="289869"/>
          </a:xfrm>
          <a:prstGeom prst="actionButtonBlank">
            <a:avLst/>
          </a:prstGeom>
          <a:solidFill>
            <a:srgbClr val="FFFFFF"/>
          </a:solidFill>
          <a:ln w="127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ВЫХОД</a:t>
            </a:r>
            <a:endParaRPr lang="ru-RU" sz="1400" i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381000"/>
            <a:ext cx="8650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3300"/>
                </a:solidFill>
                <a:latin typeface="Georgia" pitchFamily="18" charset="0"/>
              </a:rPr>
              <a:t>Всем 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663300"/>
                </a:solidFill>
                <a:latin typeface="Georgia" pitchFamily="18" charset="0"/>
              </a:rPr>
              <a:t>за работу на уроке!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" y="381000"/>
            <a:ext cx="8497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kern="1200" dirty="0">
                <a:solidFill>
                  <a:srgbClr val="663300"/>
                </a:solidFill>
                <a:latin typeface="Georgia" pitchFamily="18" charset="0"/>
                <a:ea typeface="+mn-ea"/>
                <a:cs typeface="+mn-cs"/>
              </a:rPr>
              <a:t>Цель урока: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670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Georgia" pitchFamily="18" charset="0"/>
              </a:rPr>
              <a:t>помочь учащимся проанализировать 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произведение </a:t>
            </a:r>
            <a:r>
              <a:rPr lang="ru-RU" dirty="0" smtClean="0">
                <a:latin typeface="Georgia" pitchFamily="18" charset="0"/>
              </a:rPr>
              <a:t>И.А.Бунина «Лапти», </a:t>
            </a:r>
            <a:endParaRPr lang="ru-RU" dirty="0" smtClean="0">
              <a:latin typeface="Georgia" pitchFamily="18" charset="0"/>
            </a:endParaRPr>
          </a:p>
          <a:p>
            <a:pPr algn="ctr"/>
            <a:r>
              <a:rPr lang="ru-RU" dirty="0" smtClean="0">
                <a:latin typeface="Georgia" pitchFamily="18" charset="0"/>
              </a:rPr>
              <a:t>его тему, идею, особенности</a:t>
            </a:r>
          </a:p>
          <a:p>
            <a:pPr algn="ctr"/>
            <a:r>
              <a:rPr lang="ru-RU" dirty="0" smtClean="0">
                <a:latin typeface="Georgia" pitchFamily="18" charset="0"/>
              </a:rPr>
              <a:t>изобразительно-выразительных средств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14375" t="29688" r="36250" b="37500"/>
          <a:stretch>
            <a:fillRect/>
          </a:stretch>
        </p:blipFill>
        <p:spPr bwMode="auto">
          <a:xfrm>
            <a:off x="1524000" y="3200400"/>
            <a:ext cx="6019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8600" y="381000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663300"/>
                </a:solidFill>
                <a:latin typeface="Georgia" pitchFamily="18" charset="0"/>
              </a:rPr>
              <a:t>В произведении «Лапти» </a:t>
            </a:r>
            <a:r>
              <a:rPr lang="ru-RU" sz="2400" dirty="0" smtClean="0">
                <a:solidFill>
                  <a:srgbClr val="663300"/>
                </a:solidFill>
                <a:latin typeface="Georgia" pitchFamily="18" charset="0"/>
              </a:rPr>
              <a:t>(1924 г.) </a:t>
            </a:r>
            <a:r>
              <a:rPr lang="ru-RU" sz="2800" dirty="0" smtClean="0">
                <a:solidFill>
                  <a:srgbClr val="663300"/>
                </a:solidFill>
                <a:latin typeface="Georgia" pitchFamily="18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663300"/>
                </a:solidFill>
                <a:latin typeface="Georgia" pitchFamily="18" charset="0"/>
              </a:rPr>
              <a:t>небольшом классическом рассказе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 smtClean="0">
                <a:solidFill>
                  <a:srgbClr val="663300"/>
                </a:solidFill>
                <a:latin typeface="Georgia" pitchFamily="18" charset="0"/>
              </a:rPr>
              <a:t>с одной сюжетной линией </a:t>
            </a:r>
            <a:r>
              <a:rPr lang="ru-RU" sz="2800" dirty="0" smtClean="0">
                <a:solidFill>
                  <a:srgbClr val="663300"/>
                </a:solidFill>
                <a:latin typeface="Georgia" pitchFamily="18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663300"/>
                </a:solidFill>
                <a:latin typeface="Georgia" pitchFamily="18" charset="0"/>
              </a:rPr>
              <a:t>Иван Алексеевич Бунин выразил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663300"/>
                </a:solidFill>
                <a:latin typeface="Georgia" pitchFamily="18" charset="0"/>
              </a:rPr>
              <a:t>своё видение русского национального характера.</a:t>
            </a:r>
            <a:r>
              <a:rPr lang="ru-RU" sz="2800" dirty="0" smtClean="0">
                <a:solidFill>
                  <a:srgbClr val="663300"/>
                </a:solidFill>
                <a:latin typeface="Georgia" pitchFamily="18" charset="0"/>
              </a:rPr>
              <a:t> </a:t>
            </a:r>
          </a:p>
        </p:txBody>
      </p:sp>
      <p:pic>
        <p:nvPicPr>
          <p:cNvPr id="3074" name="Picture 2" descr="D:\Презентации\Бунин\Лапти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590800"/>
            <a:ext cx="2867234" cy="3919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</a:rPr>
              <a:t> </a:t>
            </a: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Рассказ «Лапти» И.А.Бунина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1447800"/>
            <a:ext cx="8001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Georgia" pitchFamily="18" charset="0"/>
              </a:rPr>
              <a:t>Год написания </a:t>
            </a:r>
            <a:r>
              <a:rPr lang="ru-RU" dirty="0" smtClean="0">
                <a:latin typeface="Georgia" pitchFamily="18" charset="0"/>
              </a:rPr>
              <a:t>– </a:t>
            </a:r>
            <a:r>
              <a:rPr lang="ru-RU" dirty="0" smtClean="0">
                <a:latin typeface="Georgia" pitchFamily="18" charset="0"/>
              </a:rPr>
              <a:t>1924 </a:t>
            </a:r>
            <a:r>
              <a:rPr lang="ru-RU" dirty="0" smtClean="0">
                <a:latin typeface="Georgia" pitchFamily="18" charset="0"/>
              </a:rPr>
              <a:t>г.</a:t>
            </a:r>
          </a:p>
          <a:p>
            <a:pPr algn="just"/>
            <a:endParaRPr lang="ru-RU" sz="800" b="1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latin typeface="Georgia" pitchFamily="18" charset="0"/>
              </a:rPr>
              <a:t>История создания </a:t>
            </a:r>
            <a:r>
              <a:rPr lang="ru-RU" dirty="0" smtClean="0">
                <a:latin typeface="Georgia" pitchFamily="18" charset="0"/>
              </a:rPr>
              <a:t>– п</a:t>
            </a:r>
            <a:r>
              <a:rPr lang="ru-RU" dirty="0" smtClean="0">
                <a:latin typeface="Georgia" pitchFamily="18" charset="0"/>
              </a:rPr>
              <a:t>роизведение было </a:t>
            </a:r>
            <a:r>
              <a:rPr lang="ru-RU" dirty="0" smtClean="0">
                <a:latin typeface="Georgia" pitchFamily="18" charset="0"/>
              </a:rPr>
              <a:t>написано </a:t>
            </a:r>
            <a:r>
              <a:rPr lang="ru-RU" dirty="0" smtClean="0">
                <a:latin typeface="Georgia" pitchFamily="18" charset="0"/>
              </a:rPr>
              <a:t>после </a:t>
            </a:r>
            <a:r>
              <a:rPr lang="ru-RU" dirty="0" smtClean="0">
                <a:latin typeface="Georgia" pitchFamily="18" charset="0"/>
              </a:rPr>
              <a:t>переезда писателя во </a:t>
            </a:r>
            <a:r>
              <a:rPr lang="ru-RU" dirty="0" smtClean="0">
                <a:latin typeface="Georgia" pitchFamily="18" charset="0"/>
              </a:rPr>
              <a:t>Францию, в </a:t>
            </a:r>
            <a:r>
              <a:rPr lang="ru-RU" dirty="0" smtClean="0">
                <a:latin typeface="Georgia" pitchFamily="18" charset="0"/>
              </a:rPr>
              <a:t>нём </a:t>
            </a:r>
            <a:r>
              <a:rPr lang="ru-RU" dirty="0" smtClean="0">
                <a:latin typeface="Georgia" pitchFamily="18" charset="0"/>
              </a:rPr>
              <a:t>И.А.Бунин ос </a:t>
            </a:r>
            <a:r>
              <a:rPr lang="ru-RU" dirty="0" smtClean="0">
                <a:latin typeface="Georgia" pitchFamily="18" charset="0"/>
              </a:rPr>
              <a:t>большой любовью раскрыл самобытный характер русского народа. </a:t>
            </a:r>
            <a:endParaRPr lang="ru-RU" dirty="0" smtClean="0">
              <a:latin typeface="Georgia" pitchFamily="18" charset="0"/>
            </a:endParaRPr>
          </a:p>
          <a:p>
            <a:pPr algn="just"/>
            <a:endParaRPr lang="ru-RU" sz="800" b="1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latin typeface="Georgia" pitchFamily="18" charset="0"/>
              </a:rPr>
              <a:t>Тема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ru-RU" dirty="0" smtClean="0">
                <a:latin typeface="Georgia" pitchFamily="18" charset="0"/>
              </a:rPr>
              <a:t>человечность, способность пожертвовать собой ради </a:t>
            </a:r>
            <a:r>
              <a:rPr lang="ru-RU" dirty="0" smtClean="0">
                <a:latin typeface="Georgia" pitchFamily="18" charset="0"/>
              </a:rPr>
              <a:t>других,</a:t>
            </a:r>
            <a:endParaRPr lang="ru-RU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доброта, сострадание, милосердие.</a:t>
            </a:r>
            <a:endParaRPr lang="ru-RU" dirty="0" smtClean="0">
              <a:latin typeface="Georgia" pitchFamily="18" charset="0"/>
            </a:endParaRPr>
          </a:p>
          <a:p>
            <a:pPr algn="just"/>
            <a:endParaRPr lang="ru-RU" sz="800" dirty="0" smtClean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К</a:t>
            </a:r>
            <a:r>
              <a:rPr lang="ru-RU" b="1" dirty="0" smtClean="0">
                <a:latin typeface="Georgia" pitchFamily="18" charset="0"/>
              </a:rPr>
              <a:t>омпозиция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ru-RU" dirty="0" smtClean="0">
                <a:latin typeface="Georgia" pitchFamily="18" charset="0"/>
              </a:rPr>
              <a:t>небольшой </a:t>
            </a:r>
            <a:r>
              <a:rPr lang="ru-RU" dirty="0" smtClean="0">
                <a:latin typeface="Georgia" pitchFamily="18" charset="0"/>
              </a:rPr>
              <a:t>рассказ </a:t>
            </a:r>
            <a:r>
              <a:rPr lang="ru-RU" dirty="0" smtClean="0">
                <a:latin typeface="Georgia" pitchFamily="18" charset="0"/>
              </a:rPr>
              <a:t>с одной сюжетной линией.</a:t>
            </a:r>
            <a:endParaRPr lang="ru-RU" dirty="0" smtClean="0">
              <a:latin typeface="Georgia" pitchFamily="18" charset="0"/>
            </a:endParaRPr>
          </a:p>
          <a:p>
            <a:pPr algn="just"/>
            <a:endParaRPr lang="ru-RU" sz="800" b="1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latin typeface="Georgia" pitchFamily="18" charset="0"/>
              </a:rPr>
              <a:t>Жанр</a:t>
            </a:r>
            <a:r>
              <a:rPr lang="ru-RU" dirty="0" smtClean="0">
                <a:latin typeface="Georgia" pitchFamily="18" charset="0"/>
              </a:rPr>
              <a:t> – </a:t>
            </a:r>
            <a:r>
              <a:rPr lang="ru-RU" dirty="0" smtClean="0">
                <a:latin typeface="Georgia" pitchFamily="18" charset="0"/>
              </a:rPr>
              <a:t>рассказ.</a:t>
            </a:r>
            <a:endParaRPr lang="ru-RU" dirty="0" smtClean="0">
              <a:latin typeface="Georgia" pitchFamily="18" charset="0"/>
            </a:endParaRPr>
          </a:p>
          <a:p>
            <a:pPr algn="just"/>
            <a:endParaRPr lang="ru-RU" sz="800" b="1" dirty="0" smtClean="0">
              <a:latin typeface="Georgia" pitchFamily="18" charset="0"/>
            </a:endParaRPr>
          </a:p>
          <a:p>
            <a:pPr algn="just"/>
            <a:r>
              <a:rPr lang="ru-RU" b="1" dirty="0" smtClean="0">
                <a:latin typeface="Georgia" pitchFamily="18" charset="0"/>
              </a:rPr>
              <a:t>Направление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–реализм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История создания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6600" y="1143000"/>
            <a:ext cx="5410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atin typeface="Georgia" pitchFamily="18" charset="0"/>
              </a:rPr>
              <a:t>И. А. Бунин написал рассказ «Лапти» в 1924 году, когда находился в эмиграции. Русскую литературу начала XX века интересовала тема русского народа, осмысление его характера и особенностей. Изображение национального характера и его необыкновенной жертвенности стало одной из основных задач И. А. Бунина. </a:t>
            </a:r>
          </a:p>
          <a:p>
            <a:pPr indent="539750" algn="just"/>
            <a:r>
              <a:rPr lang="ru-RU" dirty="0" smtClean="0">
                <a:latin typeface="Georgia" pitchFamily="18" charset="0"/>
              </a:rPr>
              <a:t>Главным героем его повествования предстает простой мужик </a:t>
            </a:r>
            <a:r>
              <a:rPr lang="ru-RU" dirty="0" smtClean="0">
                <a:latin typeface="Georgia" pitchFamily="18" charset="0"/>
              </a:rPr>
              <a:t>Нефёд</a:t>
            </a:r>
            <a:r>
              <a:rPr lang="ru-RU" dirty="0" smtClean="0">
                <a:latin typeface="Georgia" pitchFamily="18" charset="0"/>
              </a:rPr>
              <a:t>, в </a:t>
            </a:r>
            <a:r>
              <a:rPr lang="ru-RU" dirty="0" smtClean="0">
                <a:latin typeface="Georgia" pitchFamily="18" charset="0"/>
              </a:rPr>
              <a:t>своём </a:t>
            </a:r>
            <a:r>
              <a:rPr lang="ru-RU" dirty="0" smtClean="0">
                <a:latin typeface="Georgia" pitchFamily="18" charset="0"/>
              </a:rPr>
              <a:t>желании помочь тяжело больному ребенку решившийся на самоотверженный поступок: ценой собственной жизни он добывает красные лапти, которые мальчик постоянно просит в </a:t>
            </a:r>
            <a:r>
              <a:rPr lang="ru-RU" dirty="0" smtClean="0">
                <a:latin typeface="Georgia" pitchFamily="18" charset="0"/>
              </a:rPr>
              <a:t>болезненном бреду.</a:t>
            </a: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3340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atin typeface="Georgia" pitchFamily="18" charset="0"/>
              </a:rPr>
              <a:t>История Нефеда стала ностальгией </a:t>
            </a:r>
            <a:r>
              <a:rPr lang="ru-RU" dirty="0" smtClean="0">
                <a:latin typeface="Georgia" pitchFamily="18" charset="0"/>
              </a:rPr>
              <a:t>И.А.Бунина </a:t>
            </a:r>
            <a:r>
              <a:rPr lang="ru-RU" dirty="0" smtClean="0">
                <a:latin typeface="Georgia" pitchFamily="18" charset="0"/>
              </a:rPr>
              <a:t>по родине, прошлое которой он идеализировал в своей прозе. Тоска по родным местам, людям, языку стала лейтмотивом всей </a:t>
            </a:r>
            <a:r>
              <a:rPr lang="ru-RU" dirty="0" err="1" smtClean="0">
                <a:latin typeface="Georgia" pitchFamily="18" charset="0"/>
              </a:rPr>
              <a:t>бунинской</a:t>
            </a:r>
            <a:r>
              <a:rPr lang="ru-RU" dirty="0" smtClean="0">
                <a:latin typeface="Georgia" pitchFamily="18" charset="0"/>
              </a:rPr>
              <a:t> прозы в эмиграции.</a:t>
            </a:r>
            <a:endParaRPr lang="ru-RU" dirty="0" smtClean="0">
              <a:latin typeface="Georgia" pitchFamily="18" charset="0"/>
            </a:endParaRPr>
          </a:p>
        </p:txBody>
      </p:sp>
      <p:pic>
        <p:nvPicPr>
          <p:cNvPr id="4099" name="Picture 3" descr="D:\Презентации\Бунин\Новая папка\bunin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2971800" cy="437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00" y="1143000"/>
            <a:ext cx="838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dirty="0" smtClean="0">
                <a:latin typeface="Georgia" pitchFamily="18" charset="0"/>
              </a:rPr>
              <a:t>Творчество </a:t>
            </a:r>
            <a:r>
              <a:rPr lang="ru-RU" dirty="0" smtClean="0">
                <a:latin typeface="Georgia" pitchFamily="18" charset="0"/>
              </a:rPr>
              <a:t>Ивана Алексеевича Бунина </a:t>
            </a:r>
            <a:r>
              <a:rPr lang="ru-RU" dirty="0" smtClean="0">
                <a:latin typeface="Georgia" pitchFamily="18" charset="0"/>
              </a:rPr>
              <a:t>отражает основные принципы </a:t>
            </a:r>
            <a:r>
              <a:rPr lang="ru-RU" dirty="0" smtClean="0">
                <a:latin typeface="Georgia" pitchFamily="18" charset="0"/>
              </a:rPr>
              <a:t>реализма</a:t>
            </a:r>
            <a:r>
              <a:rPr lang="ru-RU" dirty="0" smtClean="0">
                <a:latin typeface="Georgia" pitchFamily="18" charset="0"/>
              </a:rPr>
              <a:t>. Писатель мастерски замечает и передает те детали и особенности, которые позволяют развернуть перед читателем живую картину и, одновременно, затронуть волнующие автора вопросы.</a:t>
            </a:r>
          </a:p>
          <a:p>
            <a:pPr indent="358775" algn="just"/>
            <a:r>
              <a:rPr lang="ru-RU" dirty="0" smtClean="0">
                <a:latin typeface="Georgia" pitchFamily="18" charset="0"/>
              </a:rPr>
              <a:t>По жанровой принадлежности «Лапти» представляют собой рассказ. </a:t>
            </a:r>
            <a:r>
              <a:rPr lang="ru-RU" dirty="0" smtClean="0">
                <a:latin typeface="Georgia" pitchFamily="18" charset="0"/>
              </a:rPr>
              <a:t>Бунин </a:t>
            </a:r>
            <a:r>
              <a:rPr lang="ru-RU" dirty="0" smtClean="0">
                <a:latin typeface="Georgia" pitchFamily="18" charset="0"/>
              </a:rPr>
              <a:t>особенно любил этот жанр, так как небольшой </a:t>
            </a:r>
            <a:r>
              <a:rPr lang="ru-RU" dirty="0" smtClean="0">
                <a:latin typeface="Georgia" pitchFamily="18" charset="0"/>
              </a:rPr>
              <a:t>объём</a:t>
            </a:r>
            <a:r>
              <a:rPr lang="ru-RU" dirty="0" smtClean="0">
                <a:latin typeface="Georgia" pitchFamily="18" charset="0"/>
              </a:rPr>
              <a:t>, одна сюжетная линия и ограниченное количество действующих лиц позволяли писателю </a:t>
            </a:r>
            <a:r>
              <a:rPr lang="ru-RU" dirty="0" smtClean="0">
                <a:latin typeface="Georgia" pitchFamily="18" charset="0"/>
              </a:rPr>
              <a:t>ёмко </a:t>
            </a:r>
            <a:r>
              <a:rPr lang="ru-RU" dirty="0" smtClean="0">
                <a:latin typeface="Georgia" pitchFamily="18" charset="0"/>
              </a:rPr>
              <a:t>и точно передать желаемую мысль или идею. </a:t>
            </a:r>
            <a:endParaRPr lang="ru-RU" dirty="0" smtClean="0">
              <a:latin typeface="Georgia" pitchFamily="18" charset="0"/>
            </a:endParaRPr>
          </a:p>
          <a:p>
            <a:pPr indent="358775" algn="just"/>
            <a:r>
              <a:rPr lang="ru-RU" dirty="0" smtClean="0">
                <a:latin typeface="Georgia" pitchFamily="18" charset="0"/>
              </a:rPr>
              <a:t>Писатель </a:t>
            </a:r>
            <a:r>
              <a:rPr lang="ru-RU" dirty="0" smtClean="0">
                <a:latin typeface="Georgia" pitchFamily="18" charset="0"/>
              </a:rPr>
              <a:t>передает сюжет короткими всполохами, как будто это увиденные в промежутках лихорадочного бреда картинки или отдельные эпизоды, вырванные из мрака неровным тревожным пламенем свечи.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Жанр произведения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287" t="21887" r="31143" b="27604"/>
          <a:stretch>
            <a:fillRect/>
          </a:stretch>
        </p:blipFill>
        <p:spPr bwMode="auto">
          <a:xfrm>
            <a:off x="2895600" y="4267200"/>
            <a:ext cx="3200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3810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Краткое содержание рассказа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1" y="1066800"/>
            <a:ext cx="5333999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700" dirty="0" smtClean="0">
                <a:latin typeface="Georgia" pitchFamily="18" charset="0"/>
              </a:rPr>
              <a:t>В центре повествования оказывается история тяжело заболевшего мальчика. В жару и в бреду он постоянно плачет и просит принести ему какие-то красные лапти. Мать </a:t>
            </a:r>
            <a:r>
              <a:rPr lang="ru-RU" sz="1700" dirty="0" smtClean="0">
                <a:latin typeface="Georgia" pitchFamily="18" charset="0"/>
              </a:rPr>
              <a:t>ребёнка </a:t>
            </a:r>
            <a:r>
              <a:rPr lang="ru-RU" sz="1700" dirty="0" smtClean="0">
                <a:latin typeface="Georgia" pitchFamily="18" charset="0"/>
              </a:rPr>
              <a:t>не находит себе места от отчаяния: за окном пятый день непроглядная вьюга, муж в отъезде, лошади плохие, а до больницы, до доктора </a:t>
            </a:r>
            <a:r>
              <a:rPr lang="ru-RU" sz="1700" dirty="0" smtClean="0">
                <a:latin typeface="Georgia" pitchFamily="18" charset="0"/>
              </a:rPr>
              <a:t>тридцать вёрст.</a:t>
            </a:r>
            <a:endParaRPr lang="ru-RU" sz="1700" dirty="0" smtClean="0">
              <a:latin typeface="Georgia" pitchFamily="18" charset="0"/>
            </a:endParaRPr>
          </a:p>
          <a:p>
            <a:pPr indent="355600" algn="just"/>
            <a:r>
              <a:rPr lang="ru-RU" sz="1700" dirty="0" smtClean="0">
                <a:latin typeface="Georgia" pitchFamily="18" charset="0"/>
              </a:rPr>
              <a:t>Деревенский мужик </a:t>
            </a:r>
            <a:r>
              <a:rPr lang="ru-RU" sz="1700" dirty="0" smtClean="0">
                <a:latin typeface="Georgia" pitchFamily="18" charset="0"/>
              </a:rPr>
              <a:t>Нефёд</a:t>
            </a:r>
            <a:r>
              <a:rPr lang="ru-RU" sz="1700" dirty="0" smtClean="0">
                <a:latin typeface="Georgia" pitchFamily="18" charset="0"/>
              </a:rPr>
              <a:t>, который приносит дрова для растопки, слышит о странном желании мальчика и неожиданно твердо заявляет: «Значит, надо добывать. Значит, душа желает». </a:t>
            </a:r>
            <a:endParaRPr lang="ru-RU" sz="1700" dirty="0" smtClean="0">
              <a:latin typeface="Georgia" pitchFamily="18" charset="0"/>
            </a:endParaRPr>
          </a:p>
          <a:p>
            <a:pPr indent="355600" algn="just"/>
            <a:r>
              <a:rPr lang="ru-RU" sz="1700" dirty="0" smtClean="0">
                <a:latin typeface="Georgia" pitchFamily="18" charset="0"/>
              </a:rPr>
              <a:t>Его </a:t>
            </a:r>
            <a:r>
              <a:rPr lang="ru-RU" sz="1700" dirty="0" smtClean="0">
                <a:latin typeface="Georgia" pitchFamily="18" charset="0"/>
              </a:rPr>
              <a:t>не пугает ни метель, ни то, что до </a:t>
            </a:r>
            <a:r>
              <a:rPr lang="ru-RU" sz="1700" dirty="0" smtClean="0">
                <a:latin typeface="Georgia" pitchFamily="18" charset="0"/>
              </a:rPr>
              <a:t>Новосёлок</a:t>
            </a:r>
            <a:r>
              <a:rPr lang="ru-RU" sz="1700" dirty="0" smtClean="0">
                <a:latin typeface="Georgia" pitchFamily="18" charset="0"/>
              </a:rPr>
              <a:t>, где можно раздобыть лапти и фуксин для их покраски, шесть </a:t>
            </a:r>
            <a:r>
              <a:rPr lang="ru-RU" sz="1700" dirty="0" smtClean="0">
                <a:latin typeface="Georgia" pitchFamily="18" charset="0"/>
              </a:rPr>
              <a:t>вёрст</a:t>
            </a:r>
            <a:r>
              <a:rPr lang="ru-RU" sz="1700" dirty="0" smtClean="0">
                <a:latin typeface="Georgia" pitchFamily="18" charset="0"/>
              </a:rPr>
              <a:t>. Нефед одевается </a:t>
            </a:r>
            <a:r>
              <a:rPr lang="ru-RU" sz="1700" dirty="0" smtClean="0">
                <a:latin typeface="Georgia" pitchFamily="18" charset="0"/>
              </a:rPr>
              <a:t>теплее </a:t>
            </a:r>
            <a:r>
              <a:rPr lang="ru-RU" sz="1700" dirty="0" smtClean="0">
                <a:latin typeface="Georgia" pitchFamily="18" charset="0"/>
              </a:rPr>
              <a:t>и, не дожидаясь утра, отправляется в путь</a:t>
            </a:r>
            <a:r>
              <a:rPr lang="ru-RU" sz="1700" dirty="0" smtClean="0">
                <a:latin typeface="Georgia" pitchFamily="18" charset="0"/>
              </a:rPr>
              <a:t>.</a:t>
            </a:r>
            <a:endParaRPr lang="ru-RU" sz="1700" dirty="0" smtClean="0">
              <a:latin typeface="Georgia" pitchFamily="18" charset="0"/>
            </a:endParaRPr>
          </a:p>
        </p:txBody>
      </p:sp>
      <p:pic>
        <p:nvPicPr>
          <p:cNvPr id="20482" name="Picture 2" descr="https://cdn.fishki.net/upload/post/2020/06/16/3346191/8a09dd0f280024657a24c9045db02177.jpg"/>
          <p:cNvPicPr>
            <a:picLocks noChangeAspect="1" noChangeArrowheads="1"/>
          </p:cNvPicPr>
          <p:nvPr/>
        </p:nvPicPr>
        <p:blipFill>
          <a:blip r:embed="rId2"/>
          <a:srcRect l="30130" t="6932" r="24156" b="22357"/>
          <a:stretch>
            <a:fillRect/>
          </a:stretch>
        </p:blipFill>
        <p:spPr bwMode="auto">
          <a:xfrm>
            <a:off x="5549153" y="1066800"/>
            <a:ext cx="3352801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4800" y="5029200"/>
            <a:ext cx="8382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700" dirty="0" smtClean="0">
                <a:latin typeface="Georgia" pitchFamily="18" charset="0"/>
              </a:rPr>
              <a:t>Целая ночь проходит для обитателей дома в томительном и тревожном ожидании. Только когда рассветает, наконец слышатся под окнами шаги и голоса: это </a:t>
            </a:r>
            <a:r>
              <a:rPr lang="ru-RU" sz="1700" dirty="0" err="1" smtClean="0">
                <a:latin typeface="Georgia" pitchFamily="18" charset="0"/>
              </a:rPr>
              <a:t>новосельские</a:t>
            </a:r>
            <a:r>
              <a:rPr lang="ru-RU" sz="1700" dirty="0" smtClean="0">
                <a:latin typeface="Georgia" pitchFamily="18" charset="0"/>
              </a:rPr>
              <a:t> мужики привозят тело </a:t>
            </a:r>
            <a:r>
              <a:rPr lang="ru-RU" sz="1700" dirty="0" smtClean="0">
                <a:latin typeface="Georgia" pitchFamily="18" charset="0"/>
              </a:rPr>
              <a:t>замёрзшего </a:t>
            </a:r>
            <a:r>
              <a:rPr lang="ru-RU" sz="1700" dirty="0" smtClean="0">
                <a:latin typeface="Georgia" pitchFamily="18" charset="0"/>
              </a:rPr>
              <a:t>насмерть </a:t>
            </a:r>
            <a:r>
              <a:rPr lang="ru-RU" sz="1700" dirty="0" smtClean="0">
                <a:latin typeface="Georgia" pitchFamily="18" charset="0"/>
              </a:rPr>
              <a:t>Нефёда</a:t>
            </a:r>
            <a:r>
              <a:rPr lang="ru-RU" sz="1700" dirty="0" smtClean="0">
                <a:latin typeface="Georgia" pitchFamily="18" charset="0"/>
              </a:rPr>
              <a:t>, за пазухой у которого лежат новенькие детские лапти и пузырёк с фуксином.</a:t>
            </a:r>
            <a:endParaRPr lang="ru-RU" sz="17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" y="1295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Бред –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Словарная работа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5240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расстройство мышления.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1336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Верста –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8600" y="23622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русская единица измерения расстояния, равная 1066,8 м.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2971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Зипун </a:t>
            </a: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–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3200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dirty="0" smtClean="0">
                <a:latin typeface="Georgia" pitchFamily="18" charset="0"/>
              </a:rPr>
              <a:t>верхняя одежда у </a:t>
            </a:r>
            <a:r>
              <a:rPr lang="ru-RU" dirty="0" smtClean="0">
                <a:latin typeface="Georgia" pitchFamily="18" charset="0"/>
              </a:rPr>
              <a:t>крестьян.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28600" y="3810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Лапти –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411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низкая </a:t>
            </a:r>
            <a:r>
              <a:rPr lang="ru-RU" dirty="0" smtClean="0">
                <a:latin typeface="Georgia" pitchFamily="18" charset="0"/>
              </a:rPr>
              <a:t>обувь, распространённая на Руси в старину, сплетённая </a:t>
            </a:r>
            <a:r>
              <a:rPr lang="ru-RU" dirty="0" smtClean="0">
                <a:latin typeface="Georgia" pitchFamily="18" charset="0"/>
              </a:rPr>
              <a:t>из</a:t>
            </a:r>
          </a:p>
          <a:p>
            <a:pPr indent="360363" algn="just"/>
            <a:r>
              <a:rPr lang="ru-RU" dirty="0" smtClean="0">
                <a:latin typeface="Georgia" pitchFamily="18" charset="0"/>
              </a:rPr>
              <a:t>древесного </a:t>
            </a:r>
            <a:r>
              <a:rPr lang="ru-RU" dirty="0" smtClean="0">
                <a:latin typeface="Georgia" pitchFamily="18" charset="0"/>
              </a:rPr>
              <a:t>лыка, бересты или пеньки.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8600" y="57150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Фуксин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8600" y="5943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 smtClean="0">
                <a:latin typeface="Georgia" pitchFamily="18" charset="0"/>
              </a:rPr>
              <a:t>водный раствор пурпурно-красного цвета.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4800" y="51816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dirty="0" smtClean="0">
                <a:latin typeface="Georgia" pitchFamily="18" charset="0"/>
              </a:rPr>
              <a:t>низкие широкие сани с расходящимися врозь от передка боками.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28600" y="49530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Розвальни </a:t>
            </a:r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cf2.ppt-online.org/files2/slide/p/pnz7VPWoOiuyAEBYZb4XakDemUJK3RFwd2vlsC0h8G/slide-5.jpg"/>
          <p:cNvPicPr>
            <a:picLocks noChangeAspect="1" noChangeArrowheads="1"/>
          </p:cNvPicPr>
          <p:nvPr/>
        </p:nvPicPr>
        <p:blipFill>
          <a:blip r:embed="rId2"/>
          <a:srcRect r="50065"/>
          <a:stretch>
            <a:fillRect/>
          </a:stretch>
        </p:blipFill>
        <p:spPr bwMode="auto">
          <a:xfrm>
            <a:off x="6477000" y="1143000"/>
            <a:ext cx="1828800" cy="2743201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663300"/>
                </a:solidFill>
                <a:latin typeface="Georgia" pitchFamily="18" charset="0"/>
              </a:rPr>
              <a:t>Словарная работа</a:t>
            </a:r>
            <a:endParaRPr lang="ru-RU" sz="3200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1200" y="3810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Зипун</a:t>
            </a:r>
            <a:endParaRPr lang="ru-RU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4600" y="6172200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Розвальни</a:t>
            </a:r>
            <a:endParaRPr lang="ru-RU" b="1" dirty="0" smtClean="0"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1000" y="39624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ctr"/>
            <a:r>
              <a:rPr lang="ru-RU" b="1" dirty="0" smtClean="0">
                <a:solidFill>
                  <a:srgbClr val="663300"/>
                </a:solidFill>
                <a:latin typeface="Georgia" pitchFamily="18" charset="0"/>
              </a:rPr>
              <a:t>Лапти</a:t>
            </a:r>
          </a:p>
        </p:txBody>
      </p:sp>
      <p:pic>
        <p:nvPicPr>
          <p:cNvPr id="19458" name="Picture 2" descr="http://club.tigra-spb.ru/lib/objects_very_big_images/11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3124200" cy="2603500"/>
          </a:xfrm>
          <a:prstGeom prst="rect">
            <a:avLst/>
          </a:prstGeom>
          <a:noFill/>
        </p:spPr>
      </p:pic>
      <p:pic>
        <p:nvPicPr>
          <p:cNvPr id="19462" name="Picture 6" descr="https://sun9-8.userapi.com/impf/U3VROQvFaWLmUrMl8mUolsRqUpmAPhbtrsB4Ww/PVPnrtCJSvM.jpg?size=604x423&amp;quality=96&amp;sign=094185fb6b30f157ccce21b07c35fc51&amp;type=album"/>
          <p:cNvPicPr>
            <a:picLocks noChangeAspect="1" noChangeArrowheads="1"/>
          </p:cNvPicPr>
          <p:nvPr/>
        </p:nvPicPr>
        <p:blipFill>
          <a:blip r:embed="rId4"/>
          <a:srcRect l="10596" t="3783" r="11258"/>
          <a:stretch>
            <a:fillRect/>
          </a:stretch>
        </p:blipFill>
        <p:spPr bwMode="auto">
          <a:xfrm>
            <a:off x="3048000" y="3200400"/>
            <a:ext cx="3429000" cy="295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1210</Words>
  <PresentationFormat>Экран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1_colormaster</vt:lpstr>
      <vt:lpstr>10_Office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128</cp:revision>
  <dcterms:created xsi:type="dcterms:W3CDTF">2017-11-01T12:43:22Z</dcterms:created>
  <dcterms:modified xsi:type="dcterms:W3CDTF">2022-07-21T16:17:05Z</dcterms:modified>
</cp:coreProperties>
</file>