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387" y="4005064"/>
            <a:ext cx="5934613" cy="282183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Детский </a:t>
            </a:r>
            <a:r>
              <a:rPr lang="ru-RU" sz="1600" dirty="0"/>
              <a:t>сад – новый период в жизни ребёнка. Для малыша это, прежде всего, первый опыт коллективного общения. Новую обстановку, незнакомых людей не все дети принимают сразу и без проблем. Большинство из них реагируют на детский сад плачем. Одни легко входят в группу, но плачут вечеров дома, другие соглашаются идти в детский сад с утра, а перед входом в группу начинают капризничать и плакать. Чем старше ребёнок, тем быстрее он способен адаптироваться</a:t>
            </a:r>
            <a:r>
              <a:rPr lang="ru-RU" sz="1600" dirty="0" smtClean="0"/>
              <a:t>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800" dirty="0"/>
              <a:t>Существуют определённые причины, которые вызывают слёзы у ребёнка: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64137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Тревога, связанная со сменой обстановки (ребёнок до 3 лет ещё нуждается в усиленном внимании). При этом из привычной, спокойной домашней атмосферы, где мама рядом и в любой момент может прийти на помощь, он перемещается в незнакомое пространство (встречает, пусть и доброжелательных, но чужих людей, и режима (ребёнку бывает сложно принять нормы и правила жизни группы, в которую он попал). В детском саду приучают к определённой дисциплине, а в домашних условиях она не была так важна. К тому же, личный режим дня ребёнка нарушается, это может спровоцировать истерики и нежелание идти в ДОУ</a:t>
            </a:r>
            <a:r>
              <a:rPr lang="ru-RU" dirty="0" smtClean="0"/>
              <a:t>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Избыток впечатлений. В ДОУ малыш испытывает много новых позитивных и негативных переживаний, он может переутомиться и, вследствие этого – нервничать, плакать, капризничать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Отсутствие навыков самообслуживания. Это сильно осложняет пребывание ребёнка в детском саду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Психологическая неготовность ребёнка к детскому саду. Эта проблема наиболее трудная и может быть связана с индивидуальными особенностями развития. Чаще всего это происходит, когда ребёнку не хватает эмоционального общения с мамой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Отрицательное первое впечатление от посещения детского сада. Оно может иметь решающее значение для дальнейшего пребывания ребёнка в дошкольном учреждении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Users\Marina\AppData\Local\Microsoft\Windows\INetCache\IE\D69LYX1I\openwork-frame-1502906_960_720[1]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387424"/>
            <a:ext cx="9721080" cy="8064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8540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Marina\AppData\Local\Microsoft\Windows\INetCache\IE\D69LYX1I\openwork-frame-1502906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552" y="-243408"/>
            <a:ext cx="10369152" cy="87129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p:sp>
        <p:nvSpPr>
          <p:cNvPr id="5" name="Прямоугольник 4"/>
          <p:cNvSpPr/>
          <p:nvPr/>
        </p:nvSpPr>
        <p:spPr>
          <a:xfrm>
            <a:off x="503039" y="-99392"/>
            <a:ext cx="882148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 smtClean="0">
              <a:solidFill>
                <a:srgbClr val="111111"/>
              </a:solidFill>
              <a:latin typeface="Arial"/>
            </a:endParaRPr>
          </a:p>
          <a:p>
            <a:endParaRPr lang="ru-RU" sz="1600" dirty="0" smtClean="0">
              <a:solidFill>
                <a:srgbClr val="111111"/>
              </a:solidFill>
              <a:latin typeface="Arial"/>
            </a:endParaRPr>
          </a:p>
          <a:p>
            <a:r>
              <a:rPr lang="ru-RU" sz="1600" dirty="0" smtClean="0">
                <a:solidFill>
                  <a:srgbClr val="111111"/>
                </a:solidFill>
                <a:latin typeface="Arial"/>
              </a:rPr>
              <a:t>Несложные </a:t>
            </a:r>
            <a:r>
              <a:rPr lang="ru-RU" sz="1600" dirty="0">
                <a:solidFill>
                  <a:srgbClr val="111111"/>
                </a:solidFill>
                <a:latin typeface="Arial"/>
              </a:rPr>
              <a:t>действия способны уменьшить тревожность и положительно повлиять на </a:t>
            </a:r>
            <a:r>
              <a:rPr lang="ru-RU" sz="1600" b="1" dirty="0">
                <a:solidFill>
                  <a:srgbClr val="111111"/>
                </a:solidFill>
                <a:latin typeface="Arial"/>
              </a:rPr>
              <a:t>адаптацию ребёнка</a:t>
            </a:r>
            <a:r>
              <a:rPr lang="ru-RU" sz="1600" dirty="0">
                <a:solidFill>
                  <a:srgbClr val="111111"/>
                </a:solidFill>
                <a:latin typeface="Arial"/>
              </a:rPr>
              <a:t> к новым жизненным условиям. Так, рекомендуется приучать </a:t>
            </a:r>
            <a:r>
              <a:rPr lang="ru-RU" sz="1600" b="1" dirty="0">
                <a:solidFill>
                  <a:srgbClr val="111111"/>
                </a:solidFill>
                <a:latin typeface="Arial"/>
              </a:rPr>
              <a:t>ребёнка к детскому саду постепенно</a:t>
            </a:r>
            <a:r>
              <a:rPr lang="ru-RU" sz="1600" dirty="0">
                <a:solidFill>
                  <a:srgbClr val="111111"/>
                </a:solidFill>
                <a:latin typeface="Arial"/>
              </a:rPr>
              <a:t>. Родителям стоит заранее подготовить себя и малыша к первому дню посещения дошкольного учреждения. Необходимо заранее создавать дома для </a:t>
            </a:r>
            <a:r>
              <a:rPr lang="ru-RU" sz="1600" b="1" dirty="0">
                <a:solidFill>
                  <a:srgbClr val="111111"/>
                </a:solidFill>
                <a:latin typeface="Arial"/>
              </a:rPr>
              <a:t>ребёнка режим дня </a:t>
            </a:r>
            <a:r>
              <a:rPr lang="ru-RU" sz="1600" dirty="0">
                <a:solidFill>
                  <a:srgbClr val="111111"/>
                </a:solidFill>
                <a:latin typeface="Arial"/>
              </a:rPr>
              <a:t>(сон, игры и приём пищи, соответствующий режиму ДОУ</a:t>
            </a:r>
            <a:r>
              <a:rPr lang="ru-RU" sz="1600" dirty="0" smtClean="0">
                <a:solidFill>
                  <a:srgbClr val="111111"/>
                </a:solidFill>
                <a:latin typeface="Arial"/>
              </a:rPr>
              <a:t>.</a:t>
            </a:r>
          </a:p>
          <a:p>
            <a:endParaRPr lang="ru-RU" sz="1600" dirty="0">
              <a:solidFill>
                <a:srgbClr val="111111"/>
              </a:solidFill>
              <a:latin typeface="Arial"/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В 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выходные стоит придерживаться режима дня, принятого в ДОУ, повторять все виды деятельности, которым малыш уже обучился. Придерживаясь данного </a:t>
            </a:r>
            <a:r>
              <a:rPr lang="ru-RU" sz="1400" b="1" dirty="0">
                <a:solidFill>
                  <a:srgbClr val="111111"/>
                </a:solidFill>
                <a:latin typeface="Arial"/>
              </a:rPr>
              <a:t>совета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 все режимные моменты в группе не вызовут у вашего ребенка реакции протеста, что в свою очередь положительным образом скажется на его поведении</a:t>
            </a: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.</a:t>
            </a:r>
          </a:p>
          <a:p>
            <a:pPr marL="285750" indent="-285750">
              <a:buFontTx/>
              <a:buChar char="-"/>
            </a:pPr>
            <a:endParaRPr lang="ru-RU" sz="1400" dirty="0">
              <a:solidFill>
                <a:srgbClr val="111111"/>
              </a:solidFill>
              <a:latin typeface="Arial"/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Желательно 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дома укладывать </a:t>
            </a:r>
            <a:r>
              <a:rPr lang="ru-RU" sz="1400" b="1" dirty="0">
                <a:solidFill>
                  <a:srgbClr val="111111"/>
                </a:solidFill>
                <a:latin typeface="Arial"/>
              </a:rPr>
              <a:t>ребёнка спать пораньше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, побыть с ним подольше перед сном, поговорить о садике, рассматривая все положительные моменты</a:t>
            </a: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.</a:t>
            </a:r>
          </a:p>
          <a:p>
            <a:pPr marL="285750" indent="-285750">
              <a:buFontTx/>
              <a:buChar char="-"/>
            </a:pPr>
            <a:endParaRPr lang="ru-RU" sz="1400" dirty="0">
              <a:solidFill>
                <a:srgbClr val="111111"/>
              </a:solidFill>
              <a:latin typeface="Arial"/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В 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первые дни не следует оставлять малыша в </a:t>
            </a:r>
            <a:r>
              <a:rPr lang="ru-RU" sz="1400" b="1" dirty="0">
                <a:solidFill>
                  <a:srgbClr val="111111"/>
                </a:solidFill>
                <a:latin typeface="Arial"/>
              </a:rPr>
              <a:t>детском саду больше двух часов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. Время пребывания нужно увеличивать постепенно. По прошествии 2-3 недель (данный период индивидуален для каждого </a:t>
            </a:r>
            <a:r>
              <a:rPr lang="ru-RU" sz="1400" b="1" dirty="0">
                <a:solidFill>
                  <a:srgbClr val="111111"/>
                </a:solidFill>
                <a:latin typeface="Arial"/>
              </a:rPr>
              <a:t>ребёнка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, учитывая желание малыша и рекомендации воспитателя можно оставить его на целый день в ДОУ</a:t>
            </a: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.</a:t>
            </a:r>
          </a:p>
          <a:p>
            <a:pPr marL="285750" indent="-285750">
              <a:buFontTx/>
              <a:buChar char="-"/>
            </a:pPr>
            <a:endParaRPr lang="ru-RU" sz="1400" dirty="0">
              <a:solidFill>
                <a:srgbClr val="111111"/>
              </a:solidFill>
              <a:latin typeface="Arial"/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Если 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малыш плачет, стоит взять его на руки, успокоить – вероятно, ему не хватает прикосновений мамы, которых совсем недавно было намного больше. Но будьте внимательными – не стоит самим </a:t>
            </a:r>
            <a:r>
              <a:rPr lang="ru-RU" sz="1400" i="1" dirty="0">
                <a:solidFill>
                  <a:srgbClr val="111111"/>
                </a:solidFill>
                <a:latin typeface="Arial"/>
              </a:rPr>
              <a:t>«расчувствоваться»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, ведь дети на интуитивном уровне чувствуют какое настроение у родителей. Этим вы сами можете навредить своему </a:t>
            </a: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малышу</a:t>
            </a:r>
          </a:p>
          <a:p>
            <a:endParaRPr lang="ru-RU" sz="1400" dirty="0">
              <a:solidFill>
                <a:srgbClr val="111111"/>
              </a:solidFill>
              <a:latin typeface="Arial"/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111111"/>
                </a:solidFill>
                <a:latin typeface="Arial"/>
              </a:rPr>
              <a:t>Каждый 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раз после прихода из </a:t>
            </a:r>
            <a:r>
              <a:rPr lang="ru-RU" sz="1400" b="1" dirty="0">
                <a:solidFill>
                  <a:srgbClr val="111111"/>
                </a:solidFill>
                <a:latin typeface="Arial"/>
              </a:rPr>
              <a:t>детского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 сада необходимо спрашивать </a:t>
            </a:r>
            <a:r>
              <a:rPr lang="ru-RU" sz="1400" b="1" dirty="0">
                <a:solidFill>
                  <a:srgbClr val="111111"/>
                </a:solidFill>
                <a:latin typeface="Arial"/>
              </a:rPr>
              <a:t>ребёнка о том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, как прошёл день, какие он получил впечатления </a:t>
            </a:r>
            <a:r>
              <a:rPr lang="ru-RU" sz="1400" i="1" dirty="0">
                <a:solidFill>
                  <a:srgbClr val="111111"/>
                </a:solidFill>
                <a:latin typeface="Arial"/>
              </a:rPr>
              <a:t>(если ваш малыш сможет с вами объясниться)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. Обязательно нужно акцентировать внимание </a:t>
            </a:r>
            <a:r>
              <a:rPr lang="ru-RU" sz="1400" b="1" dirty="0">
                <a:solidFill>
                  <a:srgbClr val="111111"/>
                </a:solidFill>
                <a:latin typeface="Arial"/>
              </a:rPr>
              <a:t>ребёнка</a:t>
            </a:r>
            <a:r>
              <a:rPr lang="ru-RU" sz="1400" dirty="0">
                <a:solidFill>
                  <a:srgbClr val="111111"/>
                </a:solidFill>
                <a:latin typeface="Arial"/>
              </a:rPr>
              <a:t> на положительных моментах, так как родители такими короткими замечаниями способны сформировать у них позитивное отношение к дошкольному </a:t>
            </a:r>
            <a:r>
              <a:rPr lang="ru-RU" sz="1400">
                <a:solidFill>
                  <a:srgbClr val="111111"/>
                </a:solidFill>
                <a:latin typeface="Arial"/>
              </a:rPr>
              <a:t>учреждению</a:t>
            </a:r>
            <a:r>
              <a:rPr lang="ru-RU" sz="1400" smtClean="0">
                <a:solidFill>
                  <a:srgbClr val="111111"/>
                </a:solidFill>
                <a:latin typeface="Arial"/>
              </a:rPr>
              <a:t>.</a:t>
            </a:r>
          </a:p>
          <a:p>
            <a:pPr marL="285750" indent="-285750">
              <a:buFontTx/>
              <a:buChar char="-"/>
            </a:pPr>
            <a:endParaRPr lang="ru-RU" sz="1400" b="0" i="0" dirty="0">
              <a:solidFill>
                <a:srgbClr val="111111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39604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220</Words>
  <Application>Microsoft Office PowerPoint</Application>
  <PresentationFormat>Экран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Детский сад – новый период в жизни ребёнка. Для малыша это, прежде всего, первый опыт коллективного общения. Новую обстановку, незнакомых людей не все дети принимают сразу и без проблем. Большинство из них реагируют на детский сад плачем. Одни легко входят в группу, но плачут вечеров дома, другие соглашаются идти в детский сад с утра, а перед входом в группу начинают капризничать и плакать. Чем старше ребёнок, тем быстрее он способен адаптироваться. Существуют определённые причины, которые вызывают слёзы у ребёнка: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Детский сад – новый период в жизни ребёнка. Для малыша это, прежде всего, первый опыт коллективного общения. Новую обстановку, незнакомых людей не все дети принимают сразу и без проблем. Большинство из них реагируют на детский сад плачем. Одни легко входят в группу, но плачут вечеров дома, другие соглашаются идти в детский сад с утра, а перед входом в группу начинают капризничать и плакать. Чем старше ребёнок, тем быстрее он способен адаптироваться. Существуют определённые причины, которые вызывают слёзы у ребёнка: </dc:title>
  <dc:creator>Marina</dc:creator>
  <cp:lastModifiedBy>Marina</cp:lastModifiedBy>
  <cp:revision>3</cp:revision>
  <dcterms:created xsi:type="dcterms:W3CDTF">2021-11-17T07:35:40Z</dcterms:created>
  <dcterms:modified xsi:type="dcterms:W3CDTF">2021-11-18T07:21:01Z</dcterms:modified>
</cp:coreProperties>
</file>