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5" r:id="rId8"/>
    <p:sldId id="266" r:id="rId9"/>
    <p:sldId id="267" r:id="rId10"/>
    <p:sldId id="268" r:id="rId11"/>
    <p:sldId id="26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16C58-3DD3-4809-A922-5BF45C013FDE}" type="datetimeFigureOut">
              <a:rPr lang="ru-RU" smtClean="0"/>
              <a:t>04.09.2022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200266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16C58-3DD3-4809-A922-5BF45C013FDE}" type="datetimeFigureOut">
              <a:rPr lang="ru-RU" smtClean="0"/>
              <a:t>04.09.2022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45387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16C58-3DD3-4809-A922-5BF45C013FDE}" type="datetimeFigureOut">
              <a:rPr lang="ru-RU" smtClean="0"/>
              <a:t>04.09.2022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11519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16C58-3DD3-4809-A922-5BF45C013FDE}" type="datetimeFigureOut">
              <a:rPr lang="ru-RU" smtClean="0"/>
              <a:t>04.09.2022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367248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916C58-3DD3-4809-A922-5BF45C013FDE}" type="datetimeFigureOut">
              <a:rPr lang="ru-RU" smtClean="0"/>
              <a:t>04.09.2022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62153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916C58-3DD3-4809-A922-5BF45C013FDE}" type="datetimeFigureOut">
              <a:rPr lang="ru-RU" smtClean="0"/>
              <a:t>04.09.2022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386032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916C58-3DD3-4809-A922-5BF45C013FDE}" type="datetimeFigureOut">
              <a:rPr lang="ru-RU" smtClean="0"/>
              <a:t>04.09.2022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393691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916C58-3DD3-4809-A922-5BF45C013FDE}" type="datetimeFigureOut">
              <a:rPr lang="ru-RU" smtClean="0"/>
              <a:t>04.09.2022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345273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916C58-3DD3-4809-A922-5BF45C013FDE}" type="datetimeFigureOut">
              <a:rPr lang="ru-RU" smtClean="0"/>
              <a:t>04.09.2022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30899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B916C58-3DD3-4809-A922-5BF45C013FDE}" type="datetimeFigureOut">
              <a:rPr lang="ru-RU" smtClean="0"/>
              <a:t>04.09.2022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375236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B916C58-3DD3-4809-A922-5BF45C013FDE}" type="datetimeFigureOut">
              <a:rPr lang="ru-RU" smtClean="0"/>
              <a:t>04.09.2022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144974-A644-4A8D-9B24-7AAC358DC192}" type="slidenum">
              <a:rPr lang="ru-RU" smtClean="0"/>
              <a:t>‹#›</a:t>
            </a:fld>
            <a:endParaRPr lang="ru-RU"/>
          </a:p>
        </p:txBody>
      </p:sp>
    </p:spTree>
    <p:extLst>
      <p:ext uri="{BB962C8B-B14F-4D97-AF65-F5344CB8AC3E}">
        <p14:creationId xmlns:p14="http://schemas.microsoft.com/office/powerpoint/2010/main" val="75578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16C58-3DD3-4809-A922-5BF45C013FDE}" type="datetimeFigureOut">
              <a:rPr lang="ru-RU" smtClean="0"/>
              <a:t>04.09.2022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44974-A644-4A8D-9B24-7AAC358DC192}" type="slidenum">
              <a:rPr lang="ru-RU" smtClean="0"/>
              <a:t>‹#›</a:t>
            </a:fld>
            <a:endParaRPr lang="ru-RU"/>
          </a:p>
        </p:txBody>
      </p:sp>
    </p:spTree>
    <p:extLst>
      <p:ext uri="{BB962C8B-B14F-4D97-AF65-F5344CB8AC3E}">
        <p14:creationId xmlns:p14="http://schemas.microsoft.com/office/powerpoint/2010/main" val="193755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Использование нетрадиционных техник в рисовании натюрморта</a:t>
            </a:r>
            <a:endParaRPr lang="ru-RU" b="1" dirty="0"/>
          </a:p>
        </p:txBody>
      </p:sp>
      <p:sp>
        <p:nvSpPr>
          <p:cNvPr id="3" name="Подзаголовок 2"/>
          <p:cNvSpPr>
            <a:spLocks noGrp="1"/>
          </p:cNvSpPr>
          <p:nvPr>
            <p:ph type="subTitle" idx="1"/>
          </p:nvPr>
        </p:nvSpPr>
        <p:spPr>
          <a:xfrm>
            <a:off x="2776330" y="5094358"/>
            <a:ext cx="9144000" cy="1655762"/>
          </a:xfrm>
        </p:spPr>
        <p:txBody>
          <a:bodyPr/>
          <a:lstStyle/>
          <a:p>
            <a:pPr algn="r"/>
            <a:r>
              <a:rPr lang="ru-RU" dirty="0" smtClean="0"/>
              <a:t>Выполнила: Воспитатель МДОАУ №40 «Голубок»</a:t>
            </a:r>
          </a:p>
          <a:p>
            <a:r>
              <a:rPr lang="ru-RU" dirty="0" smtClean="0"/>
              <a:t>                                                      </a:t>
            </a:r>
            <a:r>
              <a:rPr lang="ru-RU" dirty="0" err="1" smtClean="0"/>
              <a:t>Мещанова</a:t>
            </a:r>
            <a:r>
              <a:rPr lang="ru-RU" dirty="0" smtClean="0"/>
              <a:t> Татьяна Николаевна</a:t>
            </a:r>
            <a:r>
              <a:rPr lang="ru-RU" dirty="0"/>
              <a:t> </a:t>
            </a:r>
            <a:r>
              <a:rPr lang="ru-RU" dirty="0" smtClean="0"/>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7296" y="227012"/>
            <a:ext cx="2733034" cy="179070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73" y="4405314"/>
            <a:ext cx="2817466" cy="217667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8950" y="3415966"/>
            <a:ext cx="1949407" cy="3166018"/>
          </a:xfrm>
          <a:prstGeom prst="rect">
            <a:avLst/>
          </a:prstGeom>
        </p:spPr>
      </p:pic>
    </p:spTree>
    <p:extLst>
      <p:ext uri="{BB962C8B-B14F-4D97-AF65-F5344CB8AC3E}">
        <p14:creationId xmlns:p14="http://schemas.microsoft.com/office/powerpoint/2010/main" val="146866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380498">
            <a:off x="90773" y="837875"/>
            <a:ext cx="3710042" cy="293553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89772" y="646748"/>
            <a:ext cx="4352636" cy="326447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64045">
            <a:off x="2243932" y="3775413"/>
            <a:ext cx="3295313" cy="247148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23223">
            <a:off x="7874721" y="744253"/>
            <a:ext cx="4163705" cy="3122779"/>
          </a:xfrm>
          <a:prstGeom prst="rect">
            <a:avLst/>
          </a:prstGeom>
        </p:spPr>
      </p:pic>
      <p:pic>
        <p:nvPicPr>
          <p:cNvPr id="9" name="Рисунок 8"/>
          <p:cNvPicPr>
            <a:picLocks noChangeAspect="1"/>
          </p:cNvPicPr>
          <p:nvPr/>
        </p:nvPicPr>
        <p:blipFill>
          <a:blip r:embed="rId6"/>
          <a:stretch>
            <a:fillRect/>
          </a:stretch>
        </p:blipFill>
        <p:spPr>
          <a:xfrm>
            <a:off x="5893254" y="2135576"/>
            <a:ext cx="3779848" cy="4639458"/>
          </a:xfrm>
          <a:prstGeom prst="rect">
            <a:avLst/>
          </a:prstGeom>
        </p:spPr>
      </p:pic>
    </p:spTree>
    <p:extLst>
      <p:ext uri="{BB962C8B-B14F-4D97-AF65-F5344CB8AC3E}">
        <p14:creationId xmlns:p14="http://schemas.microsoft.com/office/powerpoint/2010/main" val="226692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Arial" panose="020B0604020202020204" pitchFamily="34" charset="0"/>
                <a:cs typeface="Arial" panose="020B0604020202020204" pitchFamily="34" charset="0"/>
              </a:rPr>
              <a:t>Заключение</a:t>
            </a:r>
            <a:endParaRPr lang="ru-RU"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3909" y="1922886"/>
            <a:ext cx="10515600" cy="4351338"/>
          </a:xfrm>
        </p:spPr>
        <p:txBody>
          <a:bodyPr>
            <a:normAutofit lnSpcReduction="10000"/>
          </a:bodyPr>
          <a:lstStyle/>
          <a:p>
            <a:pPr marL="0" indent="0">
              <a:buNone/>
            </a:pPr>
            <a:r>
              <a:rPr lang="ru-RU" dirty="0" smtClean="0"/>
              <a:t>   Нетрадиционные техники рисования – это толчок к развитию воображения, творчества, проявлению самостоятельности инициативы, выражения индивидуальности. Применяя и комбинируя разные способы изображения в одном рисунке, мы учимся </a:t>
            </a:r>
            <a:r>
              <a:rPr lang="ru-RU" dirty="0"/>
              <a:t>д</a:t>
            </a:r>
            <a:r>
              <a:rPr lang="ru-RU" dirty="0" smtClean="0"/>
              <a:t>умать, самостоятельно решать , какую технику использовать. Чтобы тот или иной образ получился выразительным.</a:t>
            </a:r>
          </a:p>
          <a:p>
            <a:pPr marL="0" indent="0">
              <a:buNone/>
            </a:pPr>
            <a:r>
              <a:rPr lang="ru-RU" dirty="0" smtClean="0"/>
              <a:t>   Практика показывает, что нетрадиционные методы рисования нравятся не только детям дошкольного возраста, но и младшим школьникам. Дети с большой радостью выполняют задания с использованием нетрадиционных техник в рисовании натюрморта.</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509" y="5541818"/>
            <a:ext cx="1572491" cy="109183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382" y="3796146"/>
            <a:ext cx="2192618" cy="174567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437735" y="937921"/>
            <a:ext cx="1754265" cy="296530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3770" y="0"/>
            <a:ext cx="2699913" cy="1875843"/>
          </a:xfrm>
          <a:prstGeom prst="rect">
            <a:avLst/>
          </a:prstGeom>
        </p:spPr>
      </p:pic>
    </p:spTree>
    <p:extLst>
      <p:ext uri="{BB962C8B-B14F-4D97-AF65-F5344CB8AC3E}">
        <p14:creationId xmlns:p14="http://schemas.microsoft.com/office/powerpoint/2010/main" val="4196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1710"/>
            <a:ext cx="10515600" cy="1325563"/>
          </a:xfrm>
        </p:spPr>
        <p:txBody>
          <a:bodyPr>
            <a:normAutofit/>
          </a:bodyPr>
          <a:lstStyle/>
          <a:p>
            <a:pPr algn="ctr"/>
            <a:r>
              <a:rPr lang="ru-RU" sz="6000" b="1" dirty="0" smtClean="0"/>
              <a:t>План:</a:t>
            </a:r>
            <a:endParaRPr lang="ru-RU" sz="6000" b="1" dirty="0"/>
          </a:p>
        </p:txBody>
      </p:sp>
      <p:sp>
        <p:nvSpPr>
          <p:cNvPr id="3" name="Объект 2"/>
          <p:cNvSpPr>
            <a:spLocks noGrp="1"/>
          </p:cNvSpPr>
          <p:nvPr>
            <p:ph idx="1"/>
          </p:nvPr>
        </p:nvSpPr>
        <p:spPr>
          <a:xfrm>
            <a:off x="838200" y="914400"/>
            <a:ext cx="10515600" cy="5262563"/>
          </a:xfrm>
        </p:spPr>
        <p:txBody>
          <a:bodyPr>
            <a:normAutofit/>
          </a:bodyPr>
          <a:lstStyle/>
          <a:p>
            <a:pPr marL="514350" indent="-514350">
              <a:buAutoNum type="arabicPeriod"/>
            </a:pPr>
            <a:r>
              <a:rPr lang="ru-RU" sz="3600" dirty="0" smtClean="0">
                <a:latin typeface="Arial" panose="020B0604020202020204" pitchFamily="34" charset="0"/>
                <a:cs typeface="Arial" panose="020B0604020202020204" pitchFamily="34" charset="0"/>
              </a:rPr>
              <a:t>Введение</a:t>
            </a:r>
          </a:p>
          <a:p>
            <a:pPr marL="514350" indent="-514350">
              <a:buAutoNum type="arabicPeriod"/>
            </a:pPr>
            <a:r>
              <a:rPr lang="ru-RU" sz="3600" dirty="0" smtClean="0">
                <a:latin typeface="Arial" panose="020B0604020202020204" pitchFamily="34" charset="0"/>
                <a:cs typeface="Arial" panose="020B0604020202020204" pitchFamily="34" charset="0"/>
              </a:rPr>
              <a:t>Виды нетрадиционных техник рисования</a:t>
            </a:r>
          </a:p>
          <a:p>
            <a:pPr marL="514350" indent="-514350">
              <a:buAutoNum type="arabicPeriod"/>
            </a:pPr>
            <a:r>
              <a:rPr lang="ru-RU" sz="3600" dirty="0" smtClean="0">
                <a:latin typeface="Arial" panose="020B0604020202020204" pitchFamily="34" charset="0"/>
                <a:cs typeface="Arial" panose="020B0604020202020204" pitchFamily="34" charset="0"/>
              </a:rPr>
              <a:t>Понятие натюрморт</a:t>
            </a:r>
          </a:p>
          <a:p>
            <a:pPr marL="514350" indent="-514350">
              <a:buAutoNum type="arabicPeriod"/>
            </a:pPr>
            <a:r>
              <a:rPr lang="ru-RU" sz="3600" dirty="0" smtClean="0">
                <a:latin typeface="Arial" panose="020B0604020202020204" pitchFamily="34" charset="0"/>
                <a:cs typeface="Arial" panose="020B0604020202020204" pitchFamily="34" charset="0"/>
              </a:rPr>
              <a:t>Использование нетрадиционных техник в рисование натюрморта</a:t>
            </a:r>
          </a:p>
          <a:p>
            <a:pPr marL="514350" indent="-514350">
              <a:buAutoNum type="arabicPeriod"/>
            </a:pPr>
            <a:r>
              <a:rPr lang="ru-RU" sz="3600" dirty="0" smtClean="0">
                <a:latin typeface="Arial" panose="020B0604020202020204" pitchFamily="34" charset="0"/>
                <a:cs typeface="Arial" panose="020B0604020202020204" pitchFamily="34" charset="0"/>
              </a:rPr>
              <a:t>Занятие по рисованию натюрморта в нетрадиционной технике «Фруктовая корзина»</a:t>
            </a:r>
          </a:p>
          <a:p>
            <a:pPr marL="514350" indent="-514350">
              <a:buAutoNum type="arabicPeriod"/>
            </a:pPr>
            <a:r>
              <a:rPr lang="ru-RU" sz="3600" dirty="0" smtClean="0">
                <a:latin typeface="Arial" panose="020B0604020202020204" pitchFamily="34" charset="0"/>
                <a:cs typeface="Arial" panose="020B0604020202020204" pitchFamily="34" charset="0"/>
              </a:rPr>
              <a:t>Заключение</a:t>
            </a:r>
            <a:endParaRPr lang="ru-RU" sz="36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0962" y="4939522"/>
            <a:ext cx="2500017" cy="177003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427" y="3394581"/>
            <a:ext cx="1703784" cy="227171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8550" y="1173853"/>
            <a:ext cx="1673450" cy="2232369"/>
          </a:xfrm>
          <a:prstGeom prst="rect">
            <a:avLst/>
          </a:prstGeom>
        </p:spPr>
      </p:pic>
    </p:spTree>
    <p:extLst>
      <p:ext uri="{BB962C8B-B14F-4D97-AF65-F5344CB8AC3E}">
        <p14:creationId xmlns:p14="http://schemas.microsoft.com/office/powerpoint/2010/main" val="100494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463" y="0"/>
            <a:ext cx="10515600" cy="1325563"/>
          </a:xfrm>
        </p:spPr>
        <p:txBody>
          <a:bodyPr/>
          <a:lstStyle/>
          <a:p>
            <a:pPr algn="ctr"/>
            <a:r>
              <a:rPr lang="ru-RU" b="1" dirty="0" smtClean="0">
                <a:latin typeface="Arial" panose="020B0604020202020204" pitchFamily="34" charset="0"/>
                <a:cs typeface="Arial" panose="020B0604020202020204" pitchFamily="34" charset="0"/>
              </a:rPr>
              <a:t>Введение</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59026" y="1108212"/>
            <a:ext cx="12032974" cy="5585791"/>
          </a:xfrm>
        </p:spPr>
        <p:txBody>
          <a:bodyPr>
            <a:normAutofit fontScale="77500" lnSpcReduction="20000"/>
          </a:bodyPr>
          <a:lstStyle/>
          <a:p>
            <a:pPr marL="0" indent="0">
              <a:buNone/>
            </a:pPr>
            <a:r>
              <a:rPr lang="ru-RU" dirty="0"/>
              <a:t>Традиционная техника рисования требует определенные навыки и умения. Если юный художник не имеет таких навыков, то задуманный рисунок может не получится и ребенок потеряет интерес к рисованию.</a:t>
            </a:r>
          </a:p>
          <a:p>
            <a:pPr marL="0" indent="0">
              <a:buNone/>
            </a:pPr>
            <a:r>
              <a:rPr lang="ru-RU" dirty="0"/>
              <a:t>Нетрадиционная техника рисования открывает широкий простор для детской фантазии, дает ребенку возможность увлечься творчеством, развить воображение, проявить самостоятельность и инициативу, выразить свою индивидуальность. В этой технике не надо вырисовывать сложные элементы, не надо виртуозно владеть кисточкой. Нетрадиционные техники потому и созданы, потому что они упрощают труд ребенка, облегчают задачу педагога в методическом плане и дают ребенку потрясающий творческий опыт с превосходным итоговым результатом.</a:t>
            </a:r>
          </a:p>
          <a:p>
            <a:pPr marL="0" indent="0">
              <a:buNone/>
            </a:pPr>
            <a:r>
              <a:rPr lang="ru-RU" dirty="0"/>
              <a:t>Поэтому рисование с использованием нетрадиционных техник так актуально в педагогической деятельности.</a:t>
            </a:r>
          </a:p>
          <a:p>
            <a:pPr marL="0" indent="0">
              <a:buNone/>
            </a:pPr>
            <a:r>
              <a:rPr lang="ru-RU" dirty="0"/>
              <a:t>Цель: вызвать интерес у ребенка к изобразительной деятельности при помощи нетрадиционных техник рисования.</a:t>
            </a:r>
          </a:p>
          <a:p>
            <a:pPr marL="0" indent="0">
              <a:buNone/>
            </a:pPr>
            <a:r>
              <a:rPr lang="ru-RU" dirty="0"/>
              <a:t>Задачи:</a:t>
            </a:r>
          </a:p>
          <a:p>
            <a:pPr marL="0" indent="0">
              <a:buNone/>
            </a:pPr>
            <a:r>
              <a:rPr lang="ru-RU" dirty="0"/>
              <a:t>- развитие творческих способностей детей;</a:t>
            </a:r>
          </a:p>
          <a:p>
            <a:pPr marL="0" indent="0">
              <a:buNone/>
            </a:pPr>
            <a:r>
              <a:rPr lang="ru-RU" dirty="0"/>
              <a:t>- развитие мелкой моторики рук;</a:t>
            </a:r>
          </a:p>
          <a:p>
            <a:pPr marL="0" indent="0">
              <a:buNone/>
            </a:pPr>
            <a:r>
              <a:rPr lang="ru-RU" dirty="0"/>
              <a:t>- освоение различными техническими навыками при работе с нетрадиционными техниками.</a:t>
            </a:r>
          </a:p>
          <a:p>
            <a:pPr marL="0" indent="0">
              <a:buNone/>
            </a:pPr>
            <a:r>
              <a:rPr lang="ru-RU" dirty="0"/>
              <a:t>Новизной и отличительной особенностью данной методической разработки является соединение нескольких нетрадиционных техник рисования в одной творческой работе</a:t>
            </a:r>
            <a:r>
              <a:rPr lang="ru-RU" dirty="0" smtClean="0"/>
              <a:t>.</a:t>
            </a:r>
            <a:r>
              <a:rPr lang="ru-RU" dirty="0"/>
              <a:t> </a:t>
            </a:r>
          </a:p>
          <a:p>
            <a:pPr marL="0" indent="0">
              <a:buNone/>
            </a:pPr>
            <a:endParaRPr lang="ru-RU" dirty="0"/>
          </a:p>
        </p:txBody>
      </p:sp>
    </p:spTree>
    <p:extLst>
      <p:ext uri="{BB962C8B-B14F-4D97-AF65-F5344CB8AC3E}">
        <p14:creationId xmlns:p14="http://schemas.microsoft.com/office/powerpoint/2010/main" val="154584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678" y="-38517"/>
            <a:ext cx="10515600" cy="1325563"/>
          </a:xfrm>
        </p:spPr>
        <p:txBody>
          <a:bodyPr>
            <a:normAutofit fontScale="90000"/>
          </a:bodyPr>
          <a:lstStyle/>
          <a:p>
            <a:pPr algn="ctr"/>
            <a:r>
              <a:rPr lang="ru-RU" dirty="0">
                <a:latin typeface="Arial" panose="020B0604020202020204" pitchFamily="34" charset="0"/>
                <a:cs typeface="Arial" panose="020B0604020202020204" pitchFamily="34" charset="0"/>
              </a:rPr>
              <a:t>Виды нетрадиционных техник рисования</a:t>
            </a:r>
            <a:br>
              <a:rPr lang="ru-RU"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2" y="653590"/>
            <a:ext cx="10670279" cy="6204410"/>
          </a:xfrm>
        </p:spPr>
        <p:txBody>
          <a:bodyPr>
            <a:normAutofit fontScale="70000" lnSpcReduction="20000"/>
          </a:bodyPr>
          <a:lstStyle/>
          <a:p>
            <a:pPr marL="0" indent="0" algn="ctr">
              <a:buNone/>
            </a:pPr>
            <a:r>
              <a:rPr lang="ru-RU" sz="2600" b="1" dirty="0" err="1" smtClean="0">
                <a:latin typeface="Arial" panose="020B0604020202020204" pitchFamily="34" charset="0"/>
                <a:cs typeface="Arial" panose="020B0604020202020204" pitchFamily="34" charset="0"/>
              </a:rPr>
              <a:t>Кляксография</a:t>
            </a:r>
            <a:endParaRPr lang="ru-RU" sz="2600" b="1" dirty="0">
              <a:latin typeface="Arial" panose="020B0604020202020204" pitchFamily="34" charset="0"/>
              <a:cs typeface="Arial" panose="020B0604020202020204" pitchFamily="34" charset="0"/>
            </a:endParaRPr>
          </a:p>
          <a:p>
            <a:pPr marL="0" indent="0">
              <a:buNone/>
            </a:pPr>
            <a:r>
              <a:rPr lang="ru-RU" sz="2600" dirty="0" err="1">
                <a:latin typeface="Arial" panose="020B0604020202020204" pitchFamily="34" charset="0"/>
                <a:cs typeface="Arial" panose="020B0604020202020204" pitchFamily="34" charset="0"/>
              </a:rPr>
              <a:t>Кляксографией</a:t>
            </a:r>
            <a:r>
              <a:rPr lang="ru-RU" sz="2600" dirty="0">
                <a:latin typeface="Arial" panose="020B0604020202020204" pitchFamily="34" charset="0"/>
                <a:cs typeface="Arial" panose="020B0604020202020204" pitchFamily="34" charset="0"/>
              </a:rPr>
              <a:t> называется рисование кляксами, пятнами, каплями, в которых необходимо разглядеть определенный образ, подключив фантазию. Эта техника идеально подходит для детей, так как не требует особых навыков, задатков и талантов. Ее можно сочетать с другими методиками, дополнять картины с помощью красок, бумаги, пластилина, раздувать кляксы через трубочку или позволять им свободно растекаться</a:t>
            </a:r>
            <a:r>
              <a:rPr lang="ru-RU" sz="2600" dirty="0" smtClean="0">
                <a:latin typeface="Arial" panose="020B0604020202020204" pitchFamily="34" charset="0"/>
                <a:cs typeface="Arial" panose="020B0604020202020204" pitchFamily="34" charset="0"/>
              </a:rPr>
              <a:t>. </a:t>
            </a:r>
            <a:r>
              <a:rPr lang="ru-RU" sz="2600" dirty="0">
                <a:latin typeface="Arial" panose="020B0604020202020204" pitchFamily="34" charset="0"/>
                <a:cs typeface="Arial" panose="020B0604020202020204" pitchFamily="34" charset="0"/>
              </a:rPr>
              <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Работа с трубочкой развивает легкие, что является лучшей профилактикой кашля и бронхита</a:t>
            </a:r>
            <a:r>
              <a:rPr lang="ru-RU" sz="2600" dirty="0" smtClean="0">
                <a:latin typeface="Arial" panose="020B0604020202020204" pitchFamily="34" charset="0"/>
                <a:cs typeface="Arial" panose="020B0604020202020204" pitchFamily="34" charset="0"/>
              </a:rPr>
              <a:t>.</a:t>
            </a:r>
          </a:p>
          <a:p>
            <a:pPr marL="0" indent="0" algn="ctr">
              <a:buNone/>
            </a:pPr>
            <a:r>
              <a:rPr lang="ru-RU" sz="2600" b="1" dirty="0">
                <a:latin typeface="Arial" panose="020B0604020202020204" pitchFamily="34" charset="0"/>
                <a:cs typeface="Arial" panose="020B0604020202020204" pitchFamily="34" charset="0"/>
              </a:rPr>
              <a:t> </a:t>
            </a:r>
            <a:r>
              <a:rPr lang="ru-RU" sz="2600" b="1" dirty="0" err="1" smtClean="0">
                <a:latin typeface="Arial" panose="020B0604020202020204" pitchFamily="34" charset="0"/>
                <a:cs typeface="Arial" panose="020B0604020202020204" pitchFamily="34" charset="0"/>
              </a:rPr>
              <a:t>Пластилинография</a:t>
            </a:r>
            <a:r>
              <a:rPr lang="ru-RU" sz="2600" b="1"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0" indent="0" fontAlgn="base">
              <a:buNone/>
            </a:pPr>
            <a:r>
              <a:rPr lang="ru-RU" sz="2600" dirty="0">
                <a:latin typeface="Arial" panose="020B0604020202020204" pitchFamily="34" charset="0"/>
                <a:cs typeface="Arial" panose="020B0604020202020204" pitchFamily="34" charset="0"/>
              </a:rPr>
              <a:t>Техника, в которой используется пластилин для создания картин с изображением </a:t>
            </a:r>
            <a:r>
              <a:rPr lang="ru-RU" sz="2600" dirty="0" err="1">
                <a:latin typeface="Arial" panose="020B0604020202020204" pitchFamily="34" charset="0"/>
                <a:cs typeface="Arial" panose="020B0604020202020204" pitchFamily="34" charset="0"/>
              </a:rPr>
              <a:t>полуобъемных</a:t>
            </a:r>
            <a:r>
              <a:rPr lang="ru-RU" sz="2600" dirty="0">
                <a:latin typeface="Arial" panose="020B0604020202020204" pitchFamily="34" charset="0"/>
                <a:cs typeface="Arial" panose="020B0604020202020204" pitchFamily="34" charset="0"/>
              </a:rPr>
              <a:t> объектов на горизонтальной поверхности. Для поверхности (основы) используются плотная бумага, картон, дерево. Для декорирования изображения можно использовать бисер, бусины, природные материалы и прочее</a:t>
            </a:r>
            <a:r>
              <a:rPr lang="ru-RU" sz="2600" dirty="0" smtClean="0">
                <a:latin typeface="Arial" panose="020B0604020202020204" pitchFamily="34" charset="0"/>
                <a:cs typeface="Arial" panose="020B0604020202020204" pitchFamily="34" charset="0"/>
              </a:rPr>
              <a:t>.</a:t>
            </a:r>
          </a:p>
          <a:p>
            <a:pPr marL="0" indent="0" algn="ctr" fontAlgn="base">
              <a:buNone/>
            </a:pPr>
            <a:r>
              <a:rPr lang="ru-RU" sz="2600" b="1" dirty="0">
                <a:latin typeface="Arial" panose="020B0604020202020204" pitchFamily="34" charset="0"/>
                <a:cs typeface="Arial" panose="020B0604020202020204" pitchFamily="34" charset="0"/>
              </a:rPr>
              <a:t>Рисование мыльными пузырями</a:t>
            </a:r>
            <a:endParaRPr lang="ru-RU" sz="2600" dirty="0">
              <a:latin typeface="Arial" panose="020B0604020202020204" pitchFamily="34" charset="0"/>
              <a:cs typeface="Arial" panose="020B0604020202020204" pitchFamily="34" charset="0"/>
            </a:endParaRPr>
          </a:p>
          <a:p>
            <a:pPr marL="0" indent="0" fontAlgn="base">
              <a:buNone/>
            </a:pPr>
            <a:r>
              <a:rPr lang="ru-RU" sz="2600" dirty="0">
                <a:latin typeface="Arial" panose="020B0604020202020204" pitchFamily="34" charset="0"/>
                <a:cs typeface="Arial" panose="020B0604020202020204" pitchFamily="34" charset="0"/>
              </a:rPr>
              <a:t>   Рисовать можно и мыльными пузырями. Для этого в стакан с водой надо добавить любой мыльный раствор и краску. С помощью трубочки </a:t>
            </a:r>
            <a:r>
              <a:rPr lang="ru-RU" sz="2600" dirty="0" err="1">
                <a:latin typeface="Arial" panose="020B0604020202020204" pitchFamily="34" charset="0"/>
                <a:cs typeface="Arial" panose="020B0604020202020204" pitchFamily="34" charset="0"/>
              </a:rPr>
              <a:t>набулькать</a:t>
            </a:r>
            <a:r>
              <a:rPr lang="ru-RU" sz="2600" dirty="0">
                <a:latin typeface="Arial" panose="020B0604020202020204" pitchFamily="34" charset="0"/>
                <a:cs typeface="Arial" panose="020B0604020202020204" pitchFamily="34" charset="0"/>
              </a:rPr>
              <a:t> много пены. На пузыри прислонить бумагу. Когда станут проявляться первые узоры, можно поднимать бумагу. Пузырчатые узоры готовы.</a:t>
            </a:r>
          </a:p>
          <a:p>
            <a:pPr marL="0" indent="0" algn="ctr">
              <a:buNone/>
            </a:pPr>
            <a:r>
              <a:rPr lang="ru-RU" sz="2600" b="1" dirty="0">
                <a:latin typeface="Arial" panose="020B0604020202020204" pitchFamily="34" charset="0"/>
                <a:cs typeface="Arial" panose="020B0604020202020204" pitchFamily="34" charset="0"/>
              </a:rPr>
              <a:t>Отпечатки листьев.</a:t>
            </a:r>
            <a:endParaRPr lang="ru-RU" sz="2600" dirty="0">
              <a:latin typeface="Arial" panose="020B0604020202020204" pitchFamily="34" charset="0"/>
              <a:cs typeface="Arial" panose="020B0604020202020204" pitchFamily="34" charset="0"/>
            </a:endParaRPr>
          </a:p>
          <a:p>
            <a:pPr marL="0" indent="0">
              <a:buNone/>
            </a:pPr>
            <a:r>
              <a:rPr lang="ru-RU" sz="2600" dirty="0">
                <a:latin typeface="Arial" panose="020B0604020202020204" pitchFamily="34" charset="0"/>
                <a:cs typeface="Arial" panose="020B0604020202020204" pitchFamily="34" charset="0"/>
              </a:rPr>
              <a:t>   Ребенок покрывает листок дерева красками разных цветов, затем прикладывает его окрашенной стороной к бумаге для получения отпечатка. Каждый раз берется новый листок. Черешки у листьев можно дорисовать кистью.  Проводя цикл занятий с использованием разнообразных техник для выявления способностей детей за пройденное время, видно, что у детей, имеются способности к работе красками с использованием нетрадиционных техник. У детей со слабо развитыми художественно-творческими способностями показатели находятся чуть выше, чем в начале учебного года, но за счет применения нетрадиционных материалов улучшился уровень увлеченности темой и техникой и способность к </a:t>
            </a:r>
            <a:r>
              <a:rPr lang="ru-RU" sz="2600" dirty="0" err="1">
                <a:latin typeface="Arial" panose="020B0604020202020204" pitchFamily="34" charset="0"/>
                <a:cs typeface="Arial" panose="020B0604020202020204" pitchFamily="34" charset="0"/>
              </a:rPr>
              <a:t>цветовосприятию</a:t>
            </a:r>
            <a:r>
              <a:rPr lang="ru-RU" sz="2600" dirty="0">
                <a:latin typeface="Arial" panose="020B0604020202020204" pitchFamily="34" charset="0"/>
                <a:cs typeface="Arial" panose="020B0604020202020204" pitchFamily="34" charset="0"/>
              </a:rPr>
              <a:t>.</a:t>
            </a:r>
          </a:p>
          <a:p>
            <a:pPr marL="0" indent="0" fontAlgn="base">
              <a:buNone/>
            </a:pPr>
            <a:endParaRPr lang="ru-RU" sz="2600" dirty="0" smtClean="0">
              <a:latin typeface="Arial" panose="020B0604020202020204" pitchFamily="34" charset="0"/>
              <a:cs typeface="Arial" panose="020B0604020202020204" pitchFamily="34" charset="0"/>
            </a:endParaRPr>
          </a:p>
          <a:p>
            <a:pPr marL="0" indent="0" fontAlgn="base">
              <a:buNone/>
            </a:pPr>
            <a:endParaRPr lang="ru-RU" sz="2600" dirty="0">
              <a:latin typeface="Arial" panose="020B0604020202020204" pitchFamily="34" charset="0"/>
              <a:cs typeface="Arial" panose="020B0604020202020204" pitchFamily="34" charset="0"/>
            </a:endParaRPr>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1"/>
            <a:ext cx="1664701" cy="124852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054" y="5347854"/>
            <a:ext cx="1099672" cy="1510145"/>
          </a:xfrm>
          <a:prstGeom prst="rect">
            <a:avLst/>
          </a:prstGeom>
        </p:spPr>
      </p:pic>
      <p:pic>
        <p:nvPicPr>
          <p:cNvPr id="6" name="Рисунок 5"/>
          <p:cNvPicPr>
            <a:picLocks noChangeAspect="1"/>
          </p:cNvPicPr>
          <p:nvPr/>
        </p:nvPicPr>
        <p:blipFill>
          <a:blip r:embed="rId4"/>
          <a:stretch>
            <a:fillRect/>
          </a:stretch>
        </p:blipFill>
        <p:spPr>
          <a:xfrm>
            <a:off x="10853530" y="3424210"/>
            <a:ext cx="1359526" cy="1810669"/>
          </a:xfrm>
          <a:prstGeom prst="rect">
            <a:avLst/>
          </a:prstGeom>
        </p:spPr>
      </p:pic>
    </p:spTree>
    <p:extLst>
      <p:ext uri="{BB962C8B-B14F-4D97-AF65-F5344CB8AC3E}">
        <p14:creationId xmlns:p14="http://schemas.microsoft.com/office/powerpoint/2010/main" val="284726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9148"/>
            <a:ext cx="10956235" cy="6718852"/>
          </a:xfrm>
        </p:spPr>
        <p:txBody>
          <a:bodyPr>
            <a:normAutofit fontScale="32500" lnSpcReduction="20000"/>
          </a:bodyPr>
          <a:lstStyle/>
          <a:p>
            <a:pPr marL="0" indent="0" algn="ctr">
              <a:buNone/>
            </a:pPr>
            <a:r>
              <a:rPr lang="ru-RU" sz="4500" b="1" dirty="0">
                <a:latin typeface="Arial" panose="020B0604020202020204" pitchFamily="34" charset="0"/>
                <a:cs typeface="Arial" panose="020B0604020202020204" pitchFamily="34" charset="0"/>
              </a:rPr>
              <a:t>Пуантилизм</a:t>
            </a:r>
          </a:p>
          <a:p>
            <a:pPr marL="0" indent="0">
              <a:buNone/>
            </a:pPr>
            <a:r>
              <a:rPr lang="ru-RU" sz="4500" dirty="0">
                <a:latin typeface="Arial" panose="020B0604020202020204" pitchFamily="34" charset="0"/>
                <a:cs typeface="Arial" panose="020B0604020202020204" pitchFamily="34" charset="0"/>
              </a:rPr>
              <a:t>Одним из видов нетрадиционных техник рисование является рисование ватными </a:t>
            </a:r>
            <a:r>
              <a:rPr lang="ru-RU" sz="4500" dirty="0" smtClean="0">
                <a:latin typeface="Arial" panose="020B0604020202020204" pitchFamily="34" charset="0"/>
                <a:cs typeface="Arial" panose="020B0604020202020204" pitchFamily="34" charset="0"/>
              </a:rPr>
              <a:t>палочками. </a:t>
            </a:r>
            <a:r>
              <a:rPr lang="ru-RU" sz="4500" dirty="0">
                <a:latin typeface="Arial" panose="020B0604020202020204" pitchFamily="34" charset="0"/>
                <a:cs typeface="Arial" panose="020B0604020202020204" pitchFamily="34" charset="0"/>
              </a:rPr>
              <a:t>Этот метод очень прост. Нужно всего лишь макнуть ватную палочку в гуашь и сделать оттиск на бумаге. Можно придумать любой узор и методом «тычка» создать необычайно красивую картину. </a:t>
            </a:r>
            <a:r>
              <a:rPr lang="ru-RU" sz="4500" dirty="0" smtClean="0">
                <a:latin typeface="Arial" panose="020B0604020202020204" pitchFamily="34" charset="0"/>
                <a:cs typeface="Arial" panose="020B0604020202020204" pitchFamily="34" charset="0"/>
              </a:rPr>
              <a:t>Рисование </a:t>
            </a:r>
            <a:r>
              <a:rPr lang="ru-RU" sz="4500" dirty="0">
                <a:latin typeface="Arial" panose="020B0604020202020204" pitchFamily="34" charset="0"/>
                <a:cs typeface="Arial" panose="020B0604020202020204" pitchFamily="34" charset="0"/>
              </a:rPr>
              <a:t>ватными палочками можно назвать одним из видов пуантилизма</a:t>
            </a:r>
            <a:r>
              <a:rPr lang="ru-RU" sz="4500" dirty="0" smtClean="0">
                <a:latin typeface="Arial" panose="020B0604020202020204" pitchFamily="34" charset="0"/>
                <a:cs typeface="Arial" panose="020B0604020202020204" pitchFamily="34" charset="0"/>
              </a:rPr>
              <a:t>.</a:t>
            </a:r>
          </a:p>
          <a:p>
            <a:pPr marL="0" indent="0">
              <a:buNone/>
            </a:pPr>
            <a:r>
              <a:rPr lang="ru-RU" sz="4500" dirty="0" smtClean="0">
                <a:latin typeface="Arial" panose="020B0604020202020204" pitchFamily="34" charset="0"/>
                <a:cs typeface="Arial" panose="020B0604020202020204" pitchFamily="34" charset="0"/>
              </a:rPr>
              <a:t> </a:t>
            </a:r>
            <a:r>
              <a:rPr lang="ru-RU" sz="4500" dirty="0">
                <a:latin typeface="Arial" panose="020B0604020202020204" pitchFamily="34" charset="0"/>
                <a:cs typeface="Arial" panose="020B0604020202020204" pitchFamily="34" charset="0"/>
              </a:rPr>
              <a:t>Пуантилизм – это уникальное течение в живописи, которое в переводе с французского языка означает «писать по точкам». Картины такого плана писали многие </a:t>
            </a:r>
            <a:r>
              <a:rPr lang="ru-RU" sz="4500" dirty="0" smtClean="0">
                <a:latin typeface="Arial" panose="020B0604020202020204" pitchFamily="34" charset="0"/>
                <a:cs typeface="Arial" panose="020B0604020202020204" pitchFamily="34" charset="0"/>
              </a:rPr>
              <a:t>художники. </a:t>
            </a:r>
          </a:p>
          <a:p>
            <a:pPr marL="0" indent="0">
              <a:buNone/>
            </a:pPr>
            <a:r>
              <a:rPr lang="ru-RU" sz="4500" dirty="0" smtClean="0">
                <a:latin typeface="Arial" panose="020B0604020202020204" pitchFamily="34" charset="0"/>
                <a:cs typeface="Arial" panose="020B0604020202020204" pitchFamily="34" charset="0"/>
              </a:rPr>
              <a:t>Рисование </a:t>
            </a:r>
            <a:r>
              <a:rPr lang="ru-RU" sz="4500" dirty="0">
                <a:latin typeface="Arial" panose="020B0604020202020204" pitchFamily="34" charset="0"/>
                <a:cs typeface="Arial" panose="020B0604020202020204" pitchFamily="34" charset="0"/>
              </a:rPr>
              <a:t>ватными палочками – весьма необычная и интересная техника, Важно, что при создании картинки краски нельзя смешивать между собой. При этом расстояние от одной точки до другой может быть большим, а можно, наоборот, располагать точки близко друг к другу.</a:t>
            </a:r>
          </a:p>
          <a:p>
            <a:pPr marL="0" indent="0" algn="ctr">
              <a:buNone/>
            </a:pPr>
            <a:r>
              <a:rPr lang="ru-RU" sz="4500" b="1" dirty="0">
                <a:latin typeface="Arial" panose="020B0604020202020204" pitchFamily="34" charset="0"/>
                <a:cs typeface="Arial" panose="020B0604020202020204" pitchFamily="34" charset="0"/>
              </a:rPr>
              <a:t>Штамповка</a:t>
            </a:r>
          </a:p>
          <a:p>
            <a:pPr marL="0" indent="0">
              <a:buNone/>
            </a:pPr>
            <a:r>
              <a:rPr lang="ru-RU" sz="4500" dirty="0">
                <a:latin typeface="Arial" panose="020B0604020202020204" pitchFamily="34" charset="0"/>
                <a:cs typeface="Arial" panose="020B0604020202020204" pitchFamily="34" charset="0"/>
              </a:rPr>
              <a:t>Штамповка — нанесение оттисков при помощи губки, ваты или даже скомканного листа бумаги. . Особенно удачно при этом можно имитировать грубую землю, густую траву или листву.</a:t>
            </a:r>
          </a:p>
          <a:p>
            <a:pPr marL="0" indent="0">
              <a:buNone/>
            </a:pPr>
            <a:r>
              <a:rPr lang="ru-RU" sz="4500" dirty="0">
                <a:latin typeface="Arial" panose="020B0604020202020204" pitchFamily="34" charset="0"/>
                <a:cs typeface="Arial" panose="020B0604020202020204" pitchFamily="34" charset="0"/>
              </a:rPr>
              <a:t>Кроме губки, фактуру можно создавать также полоской гофрированной бумаги или сложенного несколько раз картона, — при этом возникают очень необычные и неожиданные эффекты.</a:t>
            </a:r>
          </a:p>
          <a:p>
            <a:pPr marL="0" indent="0">
              <a:buNone/>
            </a:pPr>
            <a:r>
              <a:rPr lang="ru-RU" sz="4500" dirty="0">
                <a:latin typeface="Arial" panose="020B0604020202020204" pitchFamily="34" charset="0"/>
                <a:cs typeface="Arial" panose="020B0604020202020204" pitchFamily="34" charset="0"/>
              </a:rPr>
              <a:t>Рисование поролоновой губкой доступно даже малышам, так как позволяет быстро получить изображение, широкими мазками. </a:t>
            </a:r>
            <a:r>
              <a:rPr lang="ru-RU" sz="4500" dirty="0" smtClean="0">
                <a:latin typeface="Arial" panose="020B0604020202020204" pitchFamily="34" charset="0"/>
                <a:cs typeface="Arial" panose="020B0604020202020204" pitchFamily="34" charset="0"/>
              </a:rPr>
              <a:t>Использование </a:t>
            </a:r>
            <a:r>
              <a:rPr lang="ru-RU" sz="4500" dirty="0">
                <a:latin typeface="Arial" panose="020B0604020202020204" pitchFamily="34" charset="0"/>
                <a:cs typeface="Arial" panose="020B0604020202020204" pitchFamily="34" charset="0"/>
              </a:rPr>
              <a:t>при рисовании губки позволяет передать шероховатость изображаемого, пушистость шкурки зверя, объёмность.</a:t>
            </a:r>
          </a:p>
          <a:p>
            <a:pPr marL="0" indent="0">
              <a:buNone/>
            </a:pPr>
            <a:r>
              <a:rPr lang="ru-RU" sz="4500" dirty="0">
                <a:latin typeface="Arial" panose="020B0604020202020204" pitchFamily="34" charset="0"/>
                <a:cs typeface="Arial" panose="020B0604020202020204" pitchFamily="34" charset="0"/>
              </a:rPr>
              <a:t>Для рисования поролоном особенно хороши гуашевые краски. Если гуашь густая, то контур будет резкий, чёткий. Если гуашь более водянистая, то получатся предметы с мягкими контурами, расплывчатые</a:t>
            </a:r>
            <a:r>
              <a:rPr lang="ru-RU" sz="4500" dirty="0" smtClean="0">
                <a:latin typeface="Arial" panose="020B0604020202020204" pitchFamily="34" charset="0"/>
                <a:cs typeface="Arial" panose="020B0604020202020204" pitchFamily="34" charset="0"/>
              </a:rPr>
              <a:t>.</a:t>
            </a:r>
          </a:p>
          <a:p>
            <a:pPr marL="0" indent="0" algn="ctr">
              <a:buNone/>
            </a:pPr>
            <a:r>
              <a:rPr lang="ru-RU" sz="4500" b="1" dirty="0" err="1">
                <a:latin typeface="Arial" panose="020B0604020202020204" pitchFamily="34" charset="0"/>
                <a:cs typeface="Arial" panose="020B0604020202020204" pitchFamily="34" charset="0"/>
              </a:rPr>
              <a:t>Ниткография</a:t>
            </a:r>
            <a:r>
              <a:rPr lang="ru-RU" sz="4500" b="1" dirty="0">
                <a:latin typeface="Arial" panose="020B0604020202020204" pitchFamily="34" charset="0"/>
                <a:cs typeface="Arial" panose="020B0604020202020204" pitchFamily="34" charset="0"/>
              </a:rPr>
              <a:t>.</a:t>
            </a:r>
            <a:endParaRPr lang="ru-RU" sz="4500" dirty="0">
              <a:latin typeface="Arial" panose="020B0604020202020204" pitchFamily="34" charset="0"/>
              <a:cs typeface="Arial" panose="020B0604020202020204" pitchFamily="34" charset="0"/>
            </a:endParaRPr>
          </a:p>
          <a:p>
            <a:pPr marL="0" indent="0" fontAlgn="base">
              <a:buNone/>
            </a:pPr>
            <a:r>
              <a:rPr lang="ru-RU" sz="4500" dirty="0">
                <a:latin typeface="Arial" panose="020B0604020202020204" pitchFamily="34" charset="0"/>
                <a:cs typeface="Arial" panose="020B0604020202020204" pitchFamily="34" charset="0"/>
              </a:rPr>
              <a:t>Техники рисования при помощи «волшебной ниточки». Необходимо опустить ниточки в краску так, чтобы они хорошо пропитались краской. Затем их нужно положить на бумагу так, чтобы с двух сторон листа бумаги выступали кончики нитки по 5-10см. Ниточки накрываются другим листом бумаги. Верхний лист придерживается руками. Нитки разводятся в разные направления. Верхний лист поднимается. Необычная картинка готова</a:t>
            </a:r>
            <a:r>
              <a:rPr lang="ru-RU" sz="4500" dirty="0" smtClean="0">
                <a:latin typeface="Arial" panose="020B0604020202020204" pitchFamily="34" charset="0"/>
                <a:cs typeface="Arial" panose="020B0604020202020204" pitchFamily="34" charset="0"/>
              </a:rPr>
              <a:t>.</a:t>
            </a:r>
          </a:p>
          <a:p>
            <a:pPr marL="0" indent="0" algn="ctr">
              <a:buNone/>
            </a:pPr>
            <a:r>
              <a:rPr lang="ru-RU" sz="4800" b="1" dirty="0">
                <a:latin typeface="Arial" panose="020B0604020202020204" pitchFamily="34" charset="0"/>
                <a:cs typeface="Arial" panose="020B0604020202020204" pitchFamily="34" charset="0"/>
              </a:rPr>
              <a:t>Набрызг</a:t>
            </a:r>
            <a:endParaRPr lang="ru-RU" sz="4800" dirty="0">
              <a:latin typeface="Arial" panose="020B0604020202020204" pitchFamily="34" charset="0"/>
              <a:cs typeface="Arial" panose="020B0604020202020204" pitchFamily="34" charset="0"/>
            </a:endParaRPr>
          </a:p>
          <a:p>
            <a:pPr marL="0" indent="0">
              <a:buNone/>
            </a:pPr>
            <a:r>
              <a:rPr lang="ru-RU" sz="4800" dirty="0">
                <a:latin typeface="Arial" panose="020B0604020202020204" pitchFamily="34" charset="0"/>
                <a:cs typeface="Arial" panose="020B0604020202020204" pitchFamily="34" charset="0"/>
              </a:rPr>
              <a:t>    Ребенок  набирает краску на кисть и ударяет кистью о картон, который держит над бумагой. Затем закрашивает лист акварелью в один или несколько цветов. Краска разбрызгивается на бумагу. При таком методе рисования используют шаблоны, которые накладывают на чистый лист, затем сбрызгивают краской. После снятия шаблона рисунок остаётся белым. А фон  с эффектом </a:t>
            </a:r>
            <a:r>
              <a:rPr lang="ru-RU" sz="4800" dirty="0" err="1">
                <a:latin typeface="Arial" panose="020B0604020202020204" pitchFamily="34" charset="0"/>
                <a:cs typeface="Arial" panose="020B0604020202020204" pitchFamily="34" charset="0"/>
              </a:rPr>
              <a:t>набрызга</a:t>
            </a:r>
            <a:r>
              <a:rPr lang="ru-RU" sz="4800" dirty="0">
                <a:latin typeface="Arial" panose="020B0604020202020204" pitchFamily="34" charset="0"/>
                <a:cs typeface="Arial" panose="020B0604020202020204" pitchFamily="34" charset="0"/>
              </a:rPr>
              <a:t>.</a:t>
            </a:r>
          </a:p>
          <a:p>
            <a:pPr marL="0" indent="0" fontAlgn="base">
              <a:buNone/>
            </a:pPr>
            <a:endParaRPr lang="ru-RU" sz="4500" dirty="0" smtClean="0">
              <a:latin typeface="Arial" panose="020B0604020202020204" pitchFamily="34" charset="0"/>
              <a:cs typeface="Arial" panose="020B0604020202020204" pitchFamily="34" charset="0"/>
            </a:endParaRPr>
          </a:p>
          <a:p>
            <a:pPr marL="0" indent="0" fontAlgn="base">
              <a:buNone/>
            </a:pPr>
            <a:endParaRPr lang="ru-RU" sz="4500" dirty="0">
              <a:latin typeface="Arial" panose="020B0604020202020204" pitchFamily="34" charset="0"/>
              <a:cs typeface="Arial" panose="020B0604020202020204" pitchFamily="34" charset="0"/>
            </a:endParaRPr>
          </a:p>
          <a:p>
            <a:pPr marL="0" indent="0">
              <a:buNone/>
            </a:pPr>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1300" y="5514975"/>
            <a:ext cx="1790700" cy="134302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8506" y="827751"/>
            <a:ext cx="1663494" cy="133287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36088" y="4613666"/>
            <a:ext cx="1355912" cy="1015610"/>
          </a:xfrm>
          <a:prstGeom prst="rect">
            <a:avLst/>
          </a:prstGeom>
        </p:spPr>
      </p:pic>
    </p:spTree>
    <p:extLst>
      <p:ext uri="{BB962C8B-B14F-4D97-AF65-F5344CB8AC3E}">
        <p14:creationId xmlns:p14="http://schemas.microsoft.com/office/powerpoint/2010/main" val="359287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0109"/>
            <a:ext cx="11263745" cy="5666509"/>
          </a:xfrm>
        </p:spPr>
        <p:txBody>
          <a:bodyPr>
            <a:normAutofit fontScale="47500" lnSpcReduction="20000"/>
          </a:bodyPr>
          <a:lstStyle/>
          <a:p>
            <a:pPr marL="0" indent="0" algn="ctr">
              <a:buNone/>
            </a:pPr>
            <a:r>
              <a:rPr lang="ru-RU" sz="3800" b="1" dirty="0">
                <a:latin typeface="Arial" panose="020B0604020202020204" pitchFamily="34" charset="0"/>
                <a:cs typeface="Arial" panose="020B0604020202020204" pitchFamily="34" charset="0"/>
              </a:rPr>
              <a:t>Рисование пальчиками.</a:t>
            </a:r>
            <a:endParaRPr lang="ru-RU" sz="3800" dirty="0">
              <a:latin typeface="Arial" panose="020B0604020202020204" pitchFamily="34" charset="0"/>
              <a:cs typeface="Arial" panose="020B0604020202020204" pitchFamily="34" charset="0"/>
            </a:endParaRPr>
          </a:p>
          <a:p>
            <a:pPr marL="0" indent="0">
              <a:buNone/>
            </a:pPr>
            <a:r>
              <a:rPr lang="ru-RU" sz="3800" dirty="0" smtClean="0">
                <a:latin typeface="Arial" panose="020B0604020202020204" pitchFamily="34" charset="0"/>
                <a:cs typeface="Arial" panose="020B0604020202020204" pitchFamily="34" charset="0"/>
              </a:rPr>
              <a:t>Ребенок </a:t>
            </a:r>
            <a:r>
              <a:rPr lang="ru-RU" sz="3800" dirty="0">
                <a:latin typeface="Arial" panose="020B0604020202020204" pitchFamily="34" charset="0"/>
                <a:cs typeface="Arial" panose="020B0604020202020204" pitchFamily="34" charset="0"/>
              </a:rPr>
              <a:t>опускает в гуашь пальчик и наносит точки, пятнышки на бумагу. На каждый пальчик набирается краска разного цвета. </a:t>
            </a:r>
            <a:r>
              <a:rPr lang="ru-RU" sz="3800" dirty="0" smtClean="0">
                <a:latin typeface="Arial" panose="020B0604020202020204" pitchFamily="34" charset="0"/>
                <a:cs typeface="Arial" panose="020B0604020202020204" pitchFamily="34" charset="0"/>
              </a:rPr>
              <a:t>С таким методом рисования начинают работать в младших группах</a:t>
            </a:r>
          </a:p>
          <a:p>
            <a:pPr marL="0" indent="0" algn="ctr">
              <a:buNone/>
            </a:pPr>
            <a:r>
              <a:rPr lang="ru-RU" sz="3800" b="1" dirty="0" smtClean="0">
                <a:latin typeface="Arial" panose="020B0604020202020204" pitchFamily="34" charset="0"/>
                <a:cs typeface="Arial" panose="020B0604020202020204" pitchFamily="34" charset="0"/>
              </a:rPr>
              <a:t>Рисование </a:t>
            </a:r>
            <a:r>
              <a:rPr lang="ru-RU" sz="3800" b="1" dirty="0">
                <a:latin typeface="Arial" panose="020B0604020202020204" pitchFamily="34" charset="0"/>
                <a:cs typeface="Arial" panose="020B0604020202020204" pitchFamily="34" charset="0"/>
              </a:rPr>
              <a:t>ладошкой.</a:t>
            </a:r>
            <a:endParaRPr lang="ru-RU" sz="3800" dirty="0">
              <a:latin typeface="Arial" panose="020B0604020202020204" pitchFamily="34" charset="0"/>
              <a:cs typeface="Arial" panose="020B0604020202020204" pitchFamily="34" charset="0"/>
            </a:endParaRPr>
          </a:p>
          <a:p>
            <a:pPr marL="0" indent="0">
              <a:buNone/>
            </a:pPr>
            <a:r>
              <a:rPr lang="ru-RU" sz="3800" dirty="0" smtClean="0">
                <a:latin typeface="Arial" panose="020B0604020202020204" pitchFamily="34" charset="0"/>
                <a:cs typeface="Arial" panose="020B0604020202020204" pitchFamily="34" charset="0"/>
              </a:rPr>
              <a:t> </a:t>
            </a:r>
            <a:r>
              <a:rPr lang="ru-RU" sz="3800" dirty="0">
                <a:latin typeface="Arial" panose="020B0604020202020204" pitchFamily="34" charset="0"/>
                <a:cs typeface="Arial" panose="020B0604020202020204" pitchFamily="34" charset="0"/>
              </a:rPr>
              <a:t> Р</a:t>
            </a:r>
            <a:r>
              <a:rPr lang="ru-RU" sz="3800" dirty="0" smtClean="0">
                <a:latin typeface="Arial" panose="020B0604020202020204" pitchFamily="34" charset="0"/>
                <a:cs typeface="Arial" panose="020B0604020202020204" pitchFamily="34" charset="0"/>
              </a:rPr>
              <a:t>ебенок </a:t>
            </a:r>
            <a:r>
              <a:rPr lang="ru-RU" sz="3800" dirty="0">
                <a:latin typeface="Arial" panose="020B0604020202020204" pitchFamily="34" charset="0"/>
                <a:cs typeface="Arial" panose="020B0604020202020204" pitchFamily="34" charset="0"/>
              </a:rPr>
              <a:t>опускает в гуашь ладошку (всю кисть) или окрашивает ее с помощью кисточки (с 5ти лет) и делает отпечаток на бумаге. Рисуют и правой и левой руками, окрашенными разными цветами. </a:t>
            </a:r>
            <a:r>
              <a:rPr lang="ru-RU" sz="3800" dirty="0" smtClean="0">
                <a:latin typeface="Arial" panose="020B0604020202020204" pitchFamily="34" charset="0"/>
                <a:cs typeface="Arial" panose="020B0604020202020204" pitchFamily="34" charset="0"/>
              </a:rPr>
              <a:t>После отпечатка ладошки дорисовываем детали.</a:t>
            </a:r>
          </a:p>
          <a:p>
            <a:pPr marL="0" indent="0" algn="ctr">
              <a:buNone/>
            </a:pPr>
            <a:r>
              <a:rPr lang="ru-RU" sz="3800" b="1" dirty="0">
                <a:latin typeface="Arial" panose="020B0604020202020204" pitchFamily="34" charset="0"/>
                <a:cs typeface="Arial" panose="020B0604020202020204" pitchFamily="34" charset="0"/>
              </a:rPr>
              <a:t>Оттиск смятой бумагой.</a:t>
            </a:r>
            <a:endParaRPr lang="ru-RU" sz="3800" dirty="0">
              <a:latin typeface="Arial" panose="020B0604020202020204" pitchFamily="34" charset="0"/>
              <a:cs typeface="Arial" panose="020B0604020202020204" pitchFamily="34" charset="0"/>
            </a:endParaRPr>
          </a:p>
          <a:p>
            <a:pPr marL="0" indent="0">
              <a:buNone/>
            </a:pPr>
            <a:r>
              <a:rPr lang="ru-RU" sz="3800" dirty="0">
                <a:latin typeface="Arial" panose="020B0604020202020204" pitchFamily="34" charset="0"/>
                <a:cs typeface="Arial" panose="020B0604020202020204" pitchFamily="34" charset="0"/>
              </a:rPr>
              <a:t>  Р</a:t>
            </a:r>
            <a:r>
              <a:rPr lang="ru-RU" sz="3800" dirty="0" smtClean="0">
                <a:latin typeface="Arial" panose="020B0604020202020204" pitchFamily="34" charset="0"/>
                <a:cs typeface="Arial" panose="020B0604020202020204" pitchFamily="34" charset="0"/>
              </a:rPr>
              <a:t>ебенок </a:t>
            </a:r>
            <a:r>
              <a:rPr lang="ru-RU" sz="3800" dirty="0">
                <a:latin typeface="Arial" panose="020B0604020202020204" pitchFamily="34" charset="0"/>
                <a:cs typeface="Arial" panose="020B0604020202020204" pitchFamily="34" charset="0"/>
              </a:rPr>
              <a:t>прижимает смятую бумагу к штемпельной подушке с краской и наносит оттиск на бумагу. Чтобы получить другой цвет, меняются и блюдце, и смятая бумага</a:t>
            </a:r>
            <a:r>
              <a:rPr lang="ru-RU" sz="3800" dirty="0" smtClean="0">
                <a:latin typeface="Arial" panose="020B0604020202020204" pitchFamily="34" charset="0"/>
                <a:cs typeface="Arial" panose="020B0604020202020204" pitchFamily="34" charset="0"/>
              </a:rPr>
              <a:t>.</a:t>
            </a:r>
            <a:r>
              <a:rPr lang="ru-RU" sz="3800" dirty="0">
                <a:latin typeface="Arial" panose="020B0604020202020204" pitchFamily="34" charset="0"/>
                <a:cs typeface="Arial" panose="020B0604020202020204" pitchFamily="34" charset="0"/>
              </a:rPr>
              <a:t> Рисование мятой бумагой — это интересное, необычное занятие, которое способно максимально раскрыть творческие способности ребенка. Оно также прекрасно развивает мелкую моторику. Это замечательные упражнения для детских пальцев. Рисование мятой бумагой способствует и развитию воображения у малышей</a:t>
            </a:r>
            <a:r>
              <a:rPr lang="ru-RU" sz="3800" dirty="0" smtClean="0">
                <a:latin typeface="Arial" panose="020B0604020202020204" pitchFamily="34" charset="0"/>
                <a:cs typeface="Arial" panose="020B0604020202020204" pitchFamily="34" charset="0"/>
              </a:rPr>
              <a:t>.</a:t>
            </a:r>
          </a:p>
          <a:p>
            <a:pPr marL="0" indent="0" algn="ctr">
              <a:buNone/>
            </a:pPr>
            <a:r>
              <a:rPr lang="ru-RU" sz="3800" b="1" dirty="0" err="1" smtClean="0">
                <a:latin typeface="Arial" panose="020B0604020202020204" pitchFamily="34" charset="0"/>
                <a:cs typeface="Arial" panose="020B0604020202020204" pitchFamily="34" charset="0"/>
              </a:rPr>
              <a:t>Граттаж</a:t>
            </a:r>
            <a:endParaRPr lang="ru-RU" sz="3800" b="1" dirty="0">
              <a:latin typeface="Arial" panose="020B0604020202020204" pitchFamily="34" charset="0"/>
              <a:cs typeface="Arial" panose="020B0604020202020204" pitchFamily="34" charset="0"/>
            </a:endParaRPr>
          </a:p>
          <a:p>
            <a:pPr marL="0" indent="0" algn="ctr">
              <a:buNone/>
            </a:pPr>
            <a:r>
              <a:rPr lang="ru-RU" sz="3800" dirty="0" smtClean="0">
                <a:latin typeface="Arial" panose="020B0604020202020204" pitchFamily="34" charset="0"/>
                <a:cs typeface="Arial" panose="020B0604020202020204" pitchFamily="34" charset="0"/>
              </a:rPr>
              <a:t>Слово </a:t>
            </a:r>
            <a:r>
              <a:rPr lang="ru-RU" sz="3800" dirty="0">
                <a:latin typeface="Arial" panose="020B0604020202020204" pitchFamily="34" charset="0"/>
                <a:cs typeface="Arial" panose="020B0604020202020204" pitchFamily="34" charset="0"/>
              </a:rPr>
              <a:t>“</a:t>
            </a:r>
            <a:r>
              <a:rPr lang="ru-RU" sz="3800" dirty="0" err="1">
                <a:latin typeface="Arial" panose="020B0604020202020204" pitchFamily="34" charset="0"/>
                <a:cs typeface="Arial" panose="020B0604020202020204" pitchFamily="34" charset="0"/>
              </a:rPr>
              <a:t>граттаж</a:t>
            </a:r>
            <a:r>
              <a:rPr lang="ru-RU" sz="3800" dirty="0">
                <a:latin typeface="Arial" panose="020B0604020202020204" pitchFamily="34" charset="0"/>
                <a:cs typeface="Arial" panose="020B0604020202020204" pitchFamily="34" charset="0"/>
              </a:rPr>
              <a:t>” произошло от французского «</a:t>
            </a:r>
            <a:r>
              <a:rPr lang="ru-RU" sz="3800" dirty="0" err="1">
                <a:latin typeface="Arial" panose="020B0604020202020204" pitchFamily="34" charset="0"/>
                <a:cs typeface="Arial" panose="020B0604020202020204" pitchFamily="34" charset="0"/>
              </a:rPr>
              <a:t>gratter</a:t>
            </a:r>
            <a:r>
              <a:rPr lang="ru-RU" sz="3800" dirty="0">
                <a:latin typeface="Arial" panose="020B0604020202020204" pitchFamily="34" charset="0"/>
                <a:cs typeface="Arial" panose="020B0604020202020204" pitchFamily="34" charset="0"/>
              </a:rPr>
              <a:t>» (скрести, царапать).</a:t>
            </a:r>
          </a:p>
          <a:p>
            <a:pPr marL="0" indent="0" fontAlgn="base">
              <a:buNone/>
            </a:pPr>
            <a:r>
              <a:rPr lang="ru-RU" sz="3800" dirty="0">
                <a:latin typeface="Arial" panose="020B0604020202020204" pitchFamily="34" charset="0"/>
                <a:cs typeface="Arial" panose="020B0604020202020204" pitchFamily="34" charset="0"/>
              </a:rPr>
              <a:t>Для начала работы в этой технике необходимо подготовить картон. Картон необходимо покрыть толстым слоем воска или разноцветной масляной пастели. Затем широкой кистью или губкой нужно нанести на поверхность картона темный слой краски. Когда краска высохнет, острым предметом (зубочистка, спица) процарапывается рисунок. На темном фоне появляются тонкие однотонные или разноцветные штрихи</a:t>
            </a:r>
            <a:r>
              <a:rPr lang="ru-RU" sz="3800" dirty="0" smtClean="0">
                <a:latin typeface="Arial" panose="020B0604020202020204" pitchFamily="34" charset="0"/>
                <a:cs typeface="Arial" panose="020B0604020202020204" pitchFamily="34" charset="0"/>
              </a:rPr>
              <a:t>.</a:t>
            </a:r>
          </a:p>
          <a:p>
            <a:pPr marL="0" indent="0" fontAlgn="base">
              <a:buNone/>
            </a:pPr>
            <a:endParaRPr lang="ru-RU" dirty="0"/>
          </a:p>
          <a:p>
            <a:pPr marL="0" indent="0">
              <a:buNone/>
            </a:pPr>
            <a:endParaRPr lang="ru-RU" dirty="0" smtClean="0"/>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3152" y="4915605"/>
            <a:ext cx="1338847" cy="193460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332" y="4915605"/>
            <a:ext cx="3114675" cy="194239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007" y="3911469"/>
            <a:ext cx="1338847" cy="1004136"/>
          </a:xfrm>
          <a:prstGeom prst="rect">
            <a:avLst/>
          </a:prstGeom>
        </p:spPr>
      </p:pic>
      <p:sp>
        <p:nvSpPr>
          <p:cNvPr id="2" name="Прямоугольник 1"/>
          <p:cNvSpPr/>
          <p:nvPr/>
        </p:nvSpPr>
        <p:spPr>
          <a:xfrm>
            <a:off x="165388" y="5095880"/>
            <a:ext cx="6830292" cy="1754326"/>
          </a:xfrm>
          <a:prstGeom prst="rect">
            <a:avLst/>
          </a:prstGeom>
        </p:spPr>
        <p:txBody>
          <a:bodyPr wrap="square">
            <a:spAutoFit/>
          </a:bodyPr>
          <a:lstStyle/>
          <a:p>
            <a:pPr algn="ctr"/>
            <a:r>
              <a:rPr lang="ru-RU" b="1" dirty="0">
                <a:latin typeface="Arial" panose="020B0604020202020204" pitchFamily="34" charset="0"/>
                <a:cs typeface="Arial" panose="020B0604020202020204" pitchFamily="34" charset="0"/>
              </a:rPr>
              <a:t>Свеча + акварель</a:t>
            </a: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Ребенок рисует свечой на бумаге. Затем закрашивает лист акварелью в один или несколько цветов. Рисунок свечой остается белым. Для детей такой метод рисования действует как магия, они завораживающе смотрят на исчезающую краску в районе свечного рисунка.</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72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Arial" panose="020B0604020202020204" pitchFamily="34" charset="0"/>
                <a:cs typeface="Arial" panose="020B0604020202020204" pitchFamily="34" charset="0"/>
              </a:rPr>
              <a:t>Понятие натюрморт</a:t>
            </a:r>
            <a:br>
              <a:rPr lang="ru-RU" dirty="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6900863" y="1359297"/>
            <a:ext cx="4652962" cy="1800929"/>
          </a:xfrm>
        </p:spPr>
        <p:txBody>
          <a:bodyPr>
            <a:normAutofit fontScale="47500" lnSpcReduction="20000"/>
          </a:bodyPr>
          <a:lstStyle/>
          <a:p>
            <a:pPr marL="0" indent="0" algn="just">
              <a:buNone/>
            </a:pPr>
            <a:r>
              <a:rPr lang="ru-RU" sz="3300" dirty="0"/>
              <a:t>«Если видишь на картине чашку кофе на столе,</a:t>
            </a:r>
          </a:p>
          <a:p>
            <a:pPr marL="0" indent="0" algn="just">
              <a:buNone/>
            </a:pPr>
            <a:r>
              <a:rPr lang="ru-RU" sz="3300" dirty="0"/>
              <a:t>Или морс в большом графине, или розу в хрустале,</a:t>
            </a:r>
          </a:p>
          <a:p>
            <a:pPr marL="0" indent="0" algn="just">
              <a:buNone/>
            </a:pPr>
            <a:r>
              <a:rPr lang="ru-RU" sz="3300" dirty="0"/>
              <a:t>Или бронзовую вазу, или грушу, или торт,</a:t>
            </a:r>
          </a:p>
          <a:p>
            <a:pPr marL="0" indent="0" algn="just">
              <a:buNone/>
            </a:pPr>
            <a:r>
              <a:rPr lang="ru-RU" sz="3300" dirty="0"/>
              <a:t>Или все предметы сразу, знай, что это - натюрморт</a:t>
            </a:r>
            <a:r>
              <a:rPr lang="ru-RU" sz="3300" dirty="0" smtClean="0"/>
              <a:t>»</a:t>
            </a:r>
            <a:endParaRPr lang="ru-RU" sz="3300" dirty="0"/>
          </a:p>
          <a:p>
            <a:endParaRPr lang="ru-RU" dirty="0"/>
          </a:p>
        </p:txBody>
      </p:sp>
      <p:sp>
        <p:nvSpPr>
          <p:cNvPr id="6" name="Прямоугольник 5"/>
          <p:cNvSpPr/>
          <p:nvPr/>
        </p:nvSpPr>
        <p:spPr>
          <a:xfrm>
            <a:off x="211931" y="3000285"/>
            <a:ext cx="11510963" cy="1754326"/>
          </a:xfrm>
          <a:prstGeom prst="rect">
            <a:avLst/>
          </a:prstGeom>
        </p:spPr>
        <p:txBody>
          <a:bodyPr wrap="square">
            <a:spAutoFit/>
          </a:bodyPr>
          <a:lstStyle/>
          <a:p>
            <a:r>
              <a:rPr lang="ru-RU" b="1" dirty="0" smtClean="0">
                <a:solidFill>
                  <a:srgbClr val="181818"/>
                </a:solidFill>
                <a:latin typeface="Arial" panose="020B0604020202020204" pitchFamily="34" charset="0"/>
                <a:cs typeface="Arial" panose="020B0604020202020204" pitchFamily="34" charset="0"/>
              </a:rPr>
              <a:t>    Натюрморт</a:t>
            </a:r>
            <a:r>
              <a:rPr lang="ru-RU" dirty="0">
                <a:solidFill>
                  <a:srgbClr val="181818"/>
                </a:solidFill>
                <a:latin typeface="Arial" panose="020B0604020202020204" pitchFamily="34" charset="0"/>
                <a:cs typeface="Arial" panose="020B0604020202020204" pitchFamily="34" charset="0"/>
              </a:rPr>
              <a:t> – это один из жанров живописи, изображение неодушевлённых предметов: предметов быта, музыкальных инструментов, мебели. В натюрмортах также изображают объекты живой природы: рыба на столе, цветы в букете, праздничный торт или любые другие угощения, изображают фрукты, ягоды, овощи, грибы и много чего другого.</a:t>
            </a:r>
          </a:p>
          <a:p>
            <a:r>
              <a:rPr lang="ru-RU" dirty="0" smtClean="0">
                <a:solidFill>
                  <a:srgbClr val="181818"/>
                </a:solidFill>
                <a:latin typeface="Arial" panose="020B0604020202020204" pitchFamily="34" charset="0"/>
                <a:cs typeface="Arial" panose="020B0604020202020204" pitchFamily="34" charset="0"/>
              </a:rPr>
              <a:t>    Художник</a:t>
            </a:r>
            <a:r>
              <a:rPr lang="ru-RU" dirty="0">
                <a:solidFill>
                  <a:srgbClr val="181818"/>
                </a:solidFill>
                <a:latin typeface="Arial" panose="020B0604020202020204" pitchFamily="34" charset="0"/>
                <a:cs typeface="Arial" panose="020B0604020202020204" pitchFamily="34" charset="0"/>
              </a:rPr>
              <a:t>, прежде чем написать натюрморт, продумывает, как красиво расположить предметы, чтобы они были видны и украшали друг друга</a:t>
            </a:r>
            <a:r>
              <a:rPr lang="ru-RU" dirty="0" smtClean="0">
                <a:solidFill>
                  <a:srgbClr val="181818"/>
                </a:solidFill>
                <a:latin typeface="Arial" panose="020B0604020202020204" pitchFamily="34" charset="0"/>
                <a:cs typeface="Arial" panose="020B0604020202020204" pitchFamily="34" charset="0"/>
              </a:rPr>
              <a:t>.</a:t>
            </a:r>
            <a:endParaRPr lang="ru-RU" dirty="0">
              <a:solidFill>
                <a:srgbClr val="18181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11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85750"/>
            <a:ext cx="10896600" cy="5891213"/>
          </a:xfrm>
        </p:spPr>
        <p:txBody>
          <a:bodyPr>
            <a:normAutofit fontScale="92500" lnSpcReduction="20000"/>
          </a:bodyPr>
          <a:lstStyle/>
          <a:p>
            <a:pPr marL="0" indent="0">
              <a:buNone/>
            </a:pPr>
            <a:r>
              <a:rPr lang="ru-RU" dirty="0">
                <a:solidFill>
                  <a:srgbClr val="181818"/>
                </a:solidFill>
                <a:latin typeface="Times New Roman" panose="02020603050405020304" pitchFamily="18" charset="0"/>
              </a:rPr>
              <a:t>Существует 4 основных вида натюрмортов:</a:t>
            </a:r>
            <a:endParaRPr lang="ru-RU" dirty="0">
              <a:solidFill>
                <a:srgbClr val="181818"/>
              </a:solidFill>
              <a:latin typeface="Open Sans"/>
            </a:endParaRPr>
          </a:p>
          <a:p>
            <a:pPr marL="0" indent="0">
              <a:buNone/>
            </a:pPr>
            <a:r>
              <a:rPr lang="ru-RU" sz="1600" dirty="0">
                <a:solidFill>
                  <a:srgbClr val="181818"/>
                </a:solidFill>
                <a:latin typeface="Times New Roman" panose="02020603050405020304" pitchFamily="18" charset="0"/>
              </a:rPr>
              <a:t>1.</a:t>
            </a:r>
            <a:r>
              <a:rPr lang="ru-RU" sz="1050" dirty="0">
                <a:solidFill>
                  <a:srgbClr val="181818"/>
                </a:solidFill>
                <a:latin typeface="Times New Roman" panose="02020603050405020304" pitchFamily="18" charset="0"/>
              </a:rPr>
              <a:t>       </a:t>
            </a:r>
            <a:r>
              <a:rPr lang="ru-RU" b="1" dirty="0">
                <a:solidFill>
                  <a:srgbClr val="181818"/>
                </a:solidFill>
                <a:latin typeface="Times New Roman" panose="02020603050405020304" pitchFamily="18" charset="0"/>
              </a:rPr>
              <a:t>Ранний цветочный</a:t>
            </a:r>
            <a:r>
              <a:rPr lang="ru-RU" dirty="0">
                <a:solidFill>
                  <a:srgbClr val="181818"/>
                </a:solidFill>
                <a:latin typeface="Times New Roman" panose="02020603050405020304" pitchFamily="18" charset="0"/>
              </a:rPr>
              <a:t>. </a:t>
            </a:r>
            <a:r>
              <a:rPr lang="ru-RU" dirty="0" smtClean="0">
                <a:solidFill>
                  <a:srgbClr val="181818"/>
                </a:solidFill>
                <a:latin typeface="Times New Roman" panose="02020603050405020304" pitchFamily="18" charset="0"/>
              </a:rPr>
              <a:t>Картины с букетами</a:t>
            </a:r>
            <a:r>
              <a:rPr lang="ru-RU" dirty="0">
                <a:solidFill>
                  <a:srgbClr val="181818"/>
                </a:solidFill>
                <a:latin typeface="Times New Roman" panose="02020603050405020304" pitchFamily="18" charset="0"/>
              </a:rPr>
              <a:t> всегда радуют человека. Огромное разнообразие цветов отображает свое настроение и состояние души. Зритель восхищается букетами, их богатыми расцветками, формами. </a:t>
            </a:r>
            <a:endParaRPr lang="ru-RU" dirty="0">
              <a:solidFill>
                <a:srgbClr val="181818"/>
              </a:solidFill>
              <a:latin typeface="Open Sans"/>
            </a:endParaRPr>
          </a:p>
          <a:p>
            <a:pPr marL="0" indent="0">
              <a:buNone/>
            </a:pPr>
            <a:r>
              <a:rPr lang="ru-RU" sz="1600" dirty="0">
                <a:solidFill>
                  <a:srgbClr val="181818"/>
                </a:solidFill>
                <a:latin typeface="Times New Roman" panose="02020603050405020304" pitchFamily="18" charset="0"/>
              </a:rPr>
              <a:t>2.</a:t>
            </a:r>
            <a:r>
              <a:rPr lang="ru-RU" sz="1050" dirty="0">
                <a:solidFill>
                  <a:srgbClr val="181818"/>
                </a:solidFill>
                <a:latin typeface="Times New Roman" panose="02020603050405020304" pitchFamily="18" charset="0"/>
              </a:rPr>
              <a:t>       </a:t>
            </a:r>
            <a:r>
              <a:rPr lang="ru-RU" b="1" dirty="0">
                <a:solidFill>
                  <a:srgbClr val="181818"/>
                </a:solidFill>
                <a:latin typeface="Times New Roman" panose="02020603050405020304" pitchFamily="18" charset="0"/>
              </a:rPr>
              <a:t>Типа «Завтраки» и «Сервированные столы». </a:t>
            </a:r>
            <a:r>
              <a:rPr lang="ru-RU" dirty="0">
                <a:solidFill>
                  <a:srgbClr val="181818"/>
                </a:solidFill>
                <a:latin typeface="Times New Roman" panose="02020603050405020304" pitchFamily="18" charset="0"/>
              </a:rPr>
              <a:t>Такая разновидность живописи начала развиваться еще с XVII века в Голландии. Она сразу нашла своих поклонников и в скором времени приобрела статус самостоятельного жанра. В своих картинах художники изображали набор продуктов и напитков, стали использовать и красивую посуду из серебра и фарфора.</a:t>
            </a:r>
            <a:endParaRPr lang="ru-RU" dirty="0">
              <a:solidFill>
                <a:srgbClr val="181818"/>
              </a:solidFill>
              <a:latin typeface="Open Sans"/>
            </a:endParaRPr>
          </a:p>
          <a:p>
            <a:pPr marL="0" indent="0">
              <a:buNone/>
            </a:pPr>
            <a:r>
              <a:rPr lang="ru-RU" sz="1600" dirty="0">
                <a:solidFill>
                  <a:srgbClr val="181818"/>
                </a:solidFill>
                <a:latin typeface="Times New Roman" panose="02020603050405020304" pitchFamily="18" charset="0"/>
              </a:rPr>
              <a:t>3.</a:t>
            </a:r>
            <a:r>
              <a:rPr lang="ru-RU" sz="1050" dirty="0">
                <a:solidFill>
                  <a:srgbClr val="181818"/>
                </a:solidFill>
                <a:latin typeface="Times New Roman" panose="02020603050405020304" pitchFamily="18" charset="0"/>
              </a:rPr>
              <a:t>       </a:t>
            </a:r>
            <a:r>
              <a:rPr lang="ru-RU" b="1" dirty="0">
                <a:solidFill>
                  <a:srgbClr val="181818"/>
                </a:solidFill>
                <a:latin typeface="Times New Roman" panose="02020603050405020304" pitchFamily="18" charset="0"/>
              </a:rPr>
              <a:t>Ученый.</a:t>
            </a:r>
            <a:r>
              <a:rPr lang="ru-RU" dirty="0">
                <a:solidFill>
                  <a:srgbClr val="181818"/>
                </a:solidFill>
                <a:latin typeface="Times New Roman" panose="02020603050405020304" pitchFamily="18" charset="0"/>
              </a:rPr>
              <a:t> Этот интеллектуальный вид приобретает название «суета». Он требует от человека понимания Библии и культовых знаков. Часто художники используют в картинах некоторые приемы, благодаря которым создается обман зрения. </a:t>
            </a:r>
            <a:endParaRPr lang="ru-RU" dirty="0">
              <a:solidFill>
                <a:srgbClr val="181818"/>
              </a:solidFill>
              <a:latin typeface="Open Sans"/>
            </a:endParaRPr>
          </a:p>
          <a:p>
            <a:pPr marL="0" indent="0">
              <a:buNone/>
            </a:pPr>
            <a:r>
              <a:rPr lang="ru-RU" sz="1600" dirty="0">
                <a:solidFill>
                  <a:srgbClr val="181818"/>
                </a:solidFill>
                <a:latin typeface="Times New Roman" panose="02020603050405020304" pitchFamily="18" charset="0"/>
              </a:rPr>
              <a:t>4.</a:t>
            </a:r>
            <a:r>
              <a:rPr lang="ru-RU" sz="1050" dirty="0">
                <a:solidFill>
                  <a:srgbClr val="181818"/>
                </a:solidFill>
                <a:latin typeface="Times New Roman" panose="02020603050405020304" pitchFamily="18" charset="0"/>
              </a:rPr>
              <a:t>       </a:t>
            </a:r>
            <a:r>
              <a:rPr lang="ru-RU" b="1" dirty="0">
                <a:solidFill>
                  <a:srgbClr val="181818"/>
                </a:solidFill>
                <a:latin typeface="Times New Roman" panose="02020603050405020304" pitchFamily="18" charset="0"/>
              </a:rPr>
              <a:t>Роскошный.</a:t>
            </a:r>
            <a:r>
              <a:rPr lang="ru-RU" dirty="0">
                <a:solidFill>
                  <a:srgbClr val="181818"/>
                </a:solidFill>
                <a:latin typeface="Times New Roman" panose="02020603050405020304" pitchFamily="18" charset="0"/>
              </a:rPr>
              <a:t> Картина пишется маслом методом реалистичного письма. На полотнах в стиле роскошный натюрморт изображают дорогую посуду с напитками, вкусные фрукты, красивые пистолеты и шпаги. Также, отображают старинные книги в красивых переплетах, дорогие подсвечники.</a:t>
            </a:r>
            <a:endParaRPr lang="ru-RU" dirty="0">
              <a:solidFill>
                <a:srgbClr val="181818"/>
              </a:solidFill>
              <a:latin typeface="Open Sans"/>
            </a:endParaRPr>
          </a:p>
          <a:p>
            <a:endParaRPr lang="ru-RU" dirty="0"/>
          </a:p>
        </p:txBody>
      </p:sp>
    </p:spTree>
    <p:extLst>
      <p:ext uri="{BB962C8B-B14F-4D97-AF65-F5344CB8AC3E}">
        <p14:creationId xmlns:p14="http://schemas.microsoft.com/office/powerpoint/2010/main" val="42534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latin typeface="Arial" panose="020B0604020202020204" pitchFamily="34" charset="0"/>
                <a:cs typeface="Arial" panose="020B0604020202020204" pitchFamily="34" charset="0"/>
              </a:rPr>
              <a:t>Использование нетрадиционных техник в рисование натюрморта</a:t>
            </a:r>
            <a:br>
              <a:rPr lang="ru-RU" dirty="0">
                <a:latin typeface="Arial" panose="020B0604020202020204" pitchFamily="34" charset="0"/>
                <a:cs typeface="Arial" panose="020B0604020202020204" pitchFamily="34" charset="0"/>
              </a:rPr>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961140">
            <a:off x="15157" y="1946221"/>
            <a:ext cx="3781695" cy="283627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32504" y="1841923"/>
            <a:ext cx="4089648" cy="306723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49914">
            <a:off x="8290213" y="1898072"/>
            <a:ext cx="3990109" cy="299258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97899" y="3766705"/>
            <a:ext cx="3532909" cy="2649682"/>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655809">
            <a:off x="6415417" y="3899813"/>
            <a:ext cx="3336412" cy="2502309"/>
          </a:xfrm>
          <a:prstGeom prst="rect">
            <a:avLst/>
          </a:prstGeom>
        </p:spPr>
      </p:pic>
    </p:spTree>
    <p:extLst>
      <p:ext uri="{BB962C8B-B14F-4D97-AF65-F5344CB8AC3E}">
        <p14:creationId xmlns:p14="http://schemas.microsoft.com/office/powerpoint/2010/main" val="10205353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797</Words>
  <Application>Microsoft Office PowerPoint</Application>
  <PresentationFormat>Широкоэкранный</PresentationFormat>
  <Paragraphs>75</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Open Sans</vt:lpstr>
      <vt:lpstr>Times New Roman</vt:lpstr>
      <vt:lpstr>Тема Office</vt:lpstr>
      <vt:lpstr>Использование нетрадиционных техник в рисовании натюрморта</vt:lpstr>
      <vt:lpstr>План:</vt:lpstr>
      <vt:lpstr>Введение</vt:lpstr>
      <vt:lpstr>Виды нетрадиционных техник рисования </vt:lpstr>
      <vt:lpstr>Презентация PowerPoint</vt:lpstr>
      <vt:lpstr>Презентация PowerPoint</vt:lpstr>
      <vt:lpstr>Понятие натюрморт </vt:lpstr>
      <vt:lpstr>Презентация PowerPoint</vt:lpstr>
      <vt:lpstr>Использование нетрадиционных техник в рисование натюрморта </vt:lpstr>
      <vt:lpstr>Презентация PowerPoint</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23</cp:revision>
  <dcterms:created xsi:type="dcterms:W3CDTF">2022-08-22T17:20:05Z</dcterms:created>
  <dcterms:modified xsi:type="dcterms:W3CDTF">2022-09-04T04:38:08Z</dcterms:modified>
</cp:coreProperties>
</file>