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4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группа 101-с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24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группа 102-с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 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20</c:v>
                </c:pt>
                <c:pt idx="1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группа 103-ф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 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16</c:v>
                </c:pt>
                <c:pt idx="1">
                  <c:v>5</c:v>
                </c:pt>
              </c:numCache>
            </c:numRef>
          </c:val>
        </c:ser>
        <c:shape val="cylinder"/>
        <c:axId val="53524352"/>
        <c:axId val="53525888"/>
        <c:axId val="0"/>
      </c:bar3DChart>
      <c:catAx>
        <c:axId val="53524352"/>
        <c:scaling>
          <c:orientation val="minMax"/>
        </c:scaling>
        <c:axPos val="b"/>
        <c:tickLblPos val="nextTo"/>
        <c:crossAx val="53525888"/>
        <c:crosses val="autoZero"/>
        <c:auto val="1"/>
        <c:lblAlgn val="ctr"/>
        <c:lblOffset val="100"/>
      </c:catAx>
      <c:valAx>
        <c:axId val="53525888"/>
        <c:scaling>
          <c:orientation val="minMax"/>
        </c:scaling>
        <c:axPos val="l"/>
        <c:majorGridlines/>
        <c:numFmt formatCode="General" sourceLinked="1"/>
        <c:tickLblPos val="nextTo"/>
        <c:crossAx val="5352435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группа 101-с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24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группа 102-с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21</c:v>
                </c:pt>
                <c:pt idx="1">
                  <c:v>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группа 103-ф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21</c:v>
                </c:pt>
                <c:pt idx="1">
                  <c:v>0</c:v>
                </c:pt>
              </c:numCache>
            </c:numRef>
          </c:val>
        </c:ser>
        <c:shape val="cylinder"/>
        <c:axId val="70827008"/>
        <c:axId val="70832896"/>
        <c:axId val="0"/>
      </c:bar3DChart>
      <c:catAx>
        <c:axId val="70827008"/>
        <c:scaling>
          <c:orientation val="minMax"/>
        </c:scaling>
        <c:axPos val="b"/>
        <c:tickLblPos val="nextTo"/>
        <c:crossAx val="70832896"/>
        <c:crosses val="autoZero"/>
        <c:auto val="1"/>
        <c:lblAlgn val="ctr"/>
        <c:lblOffset val="100"/>
      </c:catAx>
      <c:valAx>
        <c:axId val="70832896"/>
        <c:scaling>
          <c:orientation val="minMax"/>
        </c:scaling>
        <c:axPos val="l"/>
        <c:majorGridlines/>
        <c:numFmt formatCode="General" sourceLinked="1"/>
        <c:tickLblPos val="nextTo"/>
        <c:crossAx val="7082700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группа 101-с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</c:v>
                </c:pt>
                <c:pt idx="1">
                  <c:v>23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группа 102-с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</c:v>
                </c:pt>
                <c:pt idx="1">
                  <c:v>21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группа 103-ф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2</c:v>
                </c:pt>
                <c:pt idx="1">
                  <c:v>19</c:v>
                </c:pt>
              </c:numCache>
            </c:numRef>
          </c:val>
        </c:ser>
        <c:shape val="cylinder"/>
        <c:axId val="71175552"/>
        <c:axId val="71185536"/>
        <c:axId val="0"/>
      </c:bar3DChart>
      <c:catAx>
        <c:axId val="71175552"/>
        <c:scaling>
          <c:orientation val="minMax"/>
        </c:scaling>
        <c:axPos val="b"/>
        <c:tickLblPos val="nextTo"/>
        <c:crossAx val="71185536"/>
        <c:crosses val="autoZero"/>
        <c:auto val="1"/>
        <c:lblAlgn val="ctr"/>
        <c:lblOffset val="100"/>
      </c:catAx>
      <c:valAx>
        <c:axId val="71185536"/>
        <c:scaling>
          <c:orientation val="minMax"/>
        </c:scaling>
        <c:axPos val="l"/>
        <c:majorGridlines/>
        <c:numFmt formatCode="General" sourceLinked="1"/>
        <c:tickLblPos val="nextTo"/>
        <c:crossAx val="7117555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группа 101-с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иногда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</c:v>
                </c:pt>
                <c:pt idx="1">
                  <c:v>22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группа 102-с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иногда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0</c:v>
                </c:pt>
                <c:pt idx="1">
                  <c:v>19</c:v>
                </c:pt>
                <c:pt idx="2">
                  <c:v>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группа 103-ф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иногда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0</c:v>
                </c:pt>
                <c:pt idx="1">
                  <c:v>21</c:v>
                </c:pt>
                <c:pt idx="2">
                  <c:v>0</c:v>
                </c:pt>
              </c:numCache>
            </c:numRef>
          </c:val>
        </c:ser>
        <c:shape val="cylinder"/>
        <c:axId val="71233536"/>
        <c:axId val="71235072"/>
        <c:axId val="0"/>
      </c:bar3DChart>
      <c:catAx>
        <c:axId val="71233536"/>
        <c:scaling>
          <c:orientation val="minMax"/>
        </c:scaling>
        <c:axPos val="b"/>
        <c:tickLblPos val="nextTo"/>
        <c:crossAx val="71235072"/>
        <c:crosses val="autoZero"/>
        <c:auto val="1"/>
        <c:lblAlgn val="ctr"/>
        <c:lblOffset val="100"/>
      </c:catAx>
      <c:valAx>
        <c:axId val="71235072"/>
        <c:scaling>
          <c:orientation val="minMax"/>
        </c:scaling>
        <c:axPos val="l"/>
        <c:majorGridlines/>
        <c:numFmt formatCode="General" sourceLinked="1"/>
        <c:tickLblPos val="nextTo"/>
        <c:crossAx val="7123353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группа 101-с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иногда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</c:v>
                </c:pt>
                <c:pt idx="1">
                  <c:v>18</c:v>
                </c:pt>
                <c:pt idx="2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группа 102-с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иногда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0</c:v>
                </c:pt>
                <c:pt idx="1">
                  <c:v>19</c:v>
                </c:pt>
                <c:pt idx="2">
                  <c:v>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группа 103-ф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иногда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0</c:v>
                </c:pt>
                <c:pt idx="1">
                  <c:v>19</c:v>
                </c:pt>
                <c:pt idx="2">
                  <c:v>2</c:v>
                </c:pt>
              </c:numCache>
            </c:numRef>
          </c:val>
        </c:ser>
        <c:shape val="cylinder"/>
        <c:axId val="71631232"/>
        <c:axId val="71632768"/>
        <c:axId val="0"/>
      </c:bar3DChart>
      <c:catAx>
        <c:axId val="71631232"/>
        <c:scaling>
          <c:orientation val="minMax"/>
        </c:scaling>
        <c:axPos val="b"/>
        <c:tickLblPos val="nextTo"/>
        <c:crossAx val="71632768"/>
        <c:crosses val="autoZero"/>
        <c:auto val="1"/>
        <c:lblAlgn val="ctr"/>
        <c:lblOffset val="100"/>
      </c:catAx>
      <c:valAx>
        <c:axId val="71632768"/>
        <c:scaling>
          <c:orientation val="minMax"/>
        </c:scaling>
        <c:axPos val="l"/>
        <c:majorGridlines/>
        <c:numFmt formatCode="General" sourceLinked="1"/>
        <c:tickLblPos val="nextTo"/>
        <c:crossAx val="7163123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группа 101-с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День здоровья</c:v>
                </c:pt>
                <c:pt idx="1">
                  <c:v>Посвящение в студенты</c:v>
                </c:pt>
                <c:pt idx="2">
                  <c:v>Учебная эвакуация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16</c:v>
                </c:pt>
                <c:pt idx="1">
                  <c:v>9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группа 102-с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День здоровья</c:v>
                </c:pt>
                <c:pt idx="1">
                  <c:v>Посвящение в студенты</c:v>
                </c:pt>
                <c:pt idx="2">
                  <c:v>Учебная эвакуация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15</c:v>
                </c:pt>
                <c:pt idx="1">
                  <c:v>5</c:v>
                </c:pt>
                <c:pt idx="2">
                  <c:v>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группа 103-ф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День здоровья</c:v>
                </c:pt>
                <c:pt idx="1">
                  <c:v>Посвящение в студенты</c:v>
                </c:pt>
                <c:pt idx="2">
                  <c:v>Учебная эвакуация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13</c:v>
                </c:pt>
                <c:pt idx="1">
                  <c:v>4</c:v>
                </c:pt>
                <c:pt idx="2">
                  <c:v>0</c:v>
                </c:pt>
              </c:numCache>
            </c:numRef>
          </c:val>
        </c:ser>
        <c:shape val="cylinder"/>
        <c:axId val="71664384"/>
        <c:axId val="71665920"/>
        <c:axId val="0"/>
      </c:bar3DChart>
      <c:catAx>
        <c:axId val="71664384"/>
        <c:scaling>
          <c:orientation val="minMax"/>
        </c:scaling>
        <c:axPos val="b"/>
        <c:tickLblPos val="nextTo"/>
        <c:crossAx val="71665920"/>
        <c:crosses val="autoZero"/>
        <c:auto val="1"/>
        <c:lblAlgn val="ctr"/>
        <c:lblOffset val="100"/>
      </c:catAx>
      <c:valAx>
        <c:axId val="71665920"/>
        <c:scaling>
          <c:orientation val="minMax"/>
        </c:scaling>
        <c:axPos val="l"/>
        <c:majorGridlines/>
        <c:numFmt formatCode="General" sourceLinked="1"/>
        <c:tickLblPos val="nextTo"/>
        <c:crossAx val="7166438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группа 101-с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23</c:v>
                </c:pt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группа 102-с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21</c:v>
                </c:pt>
                <c:pt idx="1">
                  <c:v>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группа 103-с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18</c:v>
                </c:pt>
                <c:pt idx="1">
                  <c:v>3</c:v>
                </c:pt>
              </c:numCache>
            </c:numRef>
          </c:val>
        </c:ser>
        <c:shape val="cylinder"/>
        <c:axId val="61815040"/>
        <c:axId val="61825024"/>
        <c:axId val="0"/>
      </c:bar3DChart>
      <c:catAx>
        <c:axId val="61815040"/>
        <c:scaling>
          <c:orientation val="minMax"/>
        </c:scaling>
        <c:axPos val="b"/>
        <c:tickLblPos val="nextTo"/>
        <c:crossAx val="61825024"/>
        <c:crosses val="autoZero"/>
        <c:auto val="1"/>
        <c:lblAlgn val="ctr"/>
        <c:lblOffset val="100"/>
      </c:catAx>
      <c:valAx>
        <c:axId val="61825024"/>
        <c:scaling>
          <c:orientation val="minMax"/>
        </c:scaling>
        <c:axPos val="l"/>
        <c:majorGridlines/>
        <c:numFmt formatCode="General" sourceLinked="1"/>
        <c:tickLblPos val="nextTo"/>
        <c:crossAx val="6181504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группа 101-с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21</c:v>
                </c:pt>
                <c:pt idx="1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группа 102-с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21</c:v>
                </c:pt>
                <c:pt idx="1">
                  <c:v>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группа 103-ф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20</c:v>
                </c:pt>
                <c:pt idx="1">
                  <c:v>1</c:v>
                </c:pt>
              </c:numCache>
            </c:numRef>
          </c:val>
        </c:ser>
        <c:shape val="cylinder"/>
        <c:axId val="64553344"/>
        <c:axId val="64554880"/>
        <c:axId val="0"/>
      </c:bar3DChart>
      <c:catAx>
        <c:axId val="64553344"/>
        <c:scaling>
          <c:orientation val="minMax"/>
        </c:scaling>
        <c:axPos val="b"/>
        <c:tickLblPos val="nextTo"/>
        <c:crossAx val="64554880"/>
        <c:crosses val="autoZero"/>
        <c:auto val="1"/>
        <c:lblAlgn val="ctr"/>
        <c:lblOffset val="100"/>
      </c:catAx>
      <c:valAx>
        <c:axId val="64554880"/>
        <c:scaling>
          <c:orientation val="minMax"/>
        </c:scaling>
        <c:axPos val="l"/>
        <c:majorGridlines/>
        <c:numFmt formatCode="General" sourceLinked="1"/>
        <c:tickLblPos val="nextTo"/>
        <c:crossAx val="6455334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группа 101-с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23</c:v>
                </c:pt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группа 102-с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20</c:v>
                </c:pt>
                <c:pt idx="1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группа 103-ф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21</c:v>
                </c:pt>
                <c:pt idx="1">
                  <c:v>0</c:v>
                </c:pt>
              </c:numCache>
            </c:numRef>
          </c:val>
        </c:ser>
        <c:shape val="cylinder"/>
        <c:axId val="70583040"/>
        <c:axId val="70584576"/>
        <c:axId val="0"/>
      </c:bar3DChart>
      <c:catAx>
        <c:axId val="70583040"/>
        <c:scaling>
          <c:orientation val="minMax"/>
        </c:scaling>
        <c:axPos val="b"/>
        <c:tickLblPos val="nextTo"/>
        <c:crossAx val="70584576"/>
        <c:crosses val="autoZero"/>
        <c:auto val="1"/>
        <c:lblAlgn val="ctr"/>
        <c:lblOffset val="100"/>
      </c:catAx>
      <c:valAx>
        <c:axId val="70584576"/>
        <c:scaling>
          <c:orientation val="minMax"/>
        </c:scaling>
        <c:axPos val="l"/>
        <c:majorGridlines/>
        <c:numFmt formatCode="General" sourceLinked="1"/>
        <c:tickLblPos val="nextTo"/>
        <c:crossAx val="7058304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группа 101-с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иду с радостью</c:v>
                </c:pt>
                <c:pt idx="1">
                  <c:v>бывает по-разному</c:v>
                </c:pt>
                <c:pt idx="2">
                  <c:v>чаще хочется остаться дома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</c:v>
                </c:pt>
                <c:pt idx="1">
                  <c:v>20</c:v>
                </c:pt>
                <c:pt idx="2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группа 102-с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иду с радостью</c:v>
                </c:pt>
                <c:pt idx="1">
                  <c:v>бывает по-разному</c:v>
                </c:pt>
                <c:pt idx="2">
                  <c:v>чаще хочется остаться дома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</c:v>
                </c:pt>
                <c:pt idx="1">
                  <c:v>17</c:v>
                </c:pt>
                <c:pt idx="2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группа 103-ф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иду с радостью</c:v>
                </c:pt>
                <c:pt idx="1">
                  <c:v>бывает по-разному</c:v>
                </c:pt>
                <c:pt idx="2">
                  <c:v>чаще хочется остаться дома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6</c:v>
                </c:pt>
                <c:pt idx="1">
                  <c:v>13</c:v>
                </c:pt>
                <c:pt idx="2">
                  <c:v>2</c:v>
                </c:pt>
              </c:numCache>
            </c:numRef>
          </c:val>
        </c:ser>
        <c:shape val="cylinder"/>
        <c:axId val="70616192"/>
        <c:axId val="70617728"/>
        <c:axId val="0"/>
      </c:bar3DChart>
      <c:catAx>
        <c:axId val="70616192"/>
        <c:scaling>
          <c:orientation val="minMax"/>
        </c:scaling>
        <c:axPos val="b"/>
        <c:tickLblPos val="nextTo"/>
        <c:crossAx val="70617728"/>
        <c:crosses val="autoZero"/>
        <c:auto val="1"/>
        <c:lblAlgn val="ctr"/>
        <c:lblOffset val="100"/>
      </c:catAx>
      <c:valAx>
        <c:axId val="70617728"/>
        <c:scaling>
          <c:orientation val="minMax"/>
        </c:scaling>
        <c:axPos val="l"/>
        <c:majorGridlines/>
        <c:numFmt formatCode="General" sourceLinked="1"/>
        <c:tickLblPos val="nextTo"/>
        <c:crossAx val="7061619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группа 101-с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обучение</c:v>
                </c:pt>
                <c:pt idx="1">
                  <c:v>вхождение в коллектив</c:v>
                </c:pt>
                <c:pt idx="2">
                  <c:v>условия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</c:v>
                </c:pt>
                <c:pt idx="1">
                  <c:v>6</c:v>
                </c:pt>
                <c:pt idx="2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группа 102-с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обучение</c:v>
                </c:pt>
                <c:pt idx="1">
                  <c:v>вхождение в коллектив</c:v>
                </c:pt>
                <c:pt idx="2">
                  <c:v>условия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9</c:v>
                </c:pt>
                <c:pt idx="1">
                  <c:v>5</c:v>
                </c:pt>
                <c:pt idx="2">
                  <c:v>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группа 103-ф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обучение</c:v>
                </c:pt>
                <c:pt idx="1">
                  <c:v>вхождение в коллектив</c:v>
                </c:pt>
                <c:pt idx="2">
                  <c:v>условия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12</c:v>
                </c:pt>
                <c:pt idx="1">
                  <c:v>2</c:v>
                </c:pt>
                <c:pt idx="2">
                  <c:v>6</c:v>
                </c:pt>
              </c:numCache>
            </c:numRef>
          </c:val>
        </c:ser>
        <c:shape val="cylinder"/>
        <c:axId val="70649344"/>
        <c:axId val="70650880"/>
        <c:axId val="0"/>
      </c:bar3DChart>
      <c:catAx>
        <c:axId val="70649344"/>
        <c:scaling>
          <c:orientation val="minMax"/>
        </c:scaling>
        <c:axPos val="b"/>
        <c:tickLblPos val="nextTo"/>
        <c:crossAx val="70650880"/>
        <c:crosses val="autoZero"/>
        <c:auto val="1"/>
        <c:lblAlgn val="ctr"/>
        <c:lblOffset val="100"/>
      </c:catAx>
      <c:valAx>
        <c:axId val="70650880"/>
        <c:scaling>
          <c:orientation val="minMax"/>
        </c:scaling>
        <c:axPos val="l"/>
        <c:majorGridlines/>
        <c:numFmt formatCode="General" sourceLinked="1"/>
        <c:tickLblPos val="nextTo"/>
        <c:crossAx val="7064934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группа 101-с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5"/>
                <c:pt idx="0">
                  <c:v>Новая обстановка</c:v>
                </c:pt>
                <c:pt idx="1">
                  <c:v>Новый коллектив, учителя</c:v>
                </c:pt>
                <c:pt idx="2">
                  <c:v>Много учить</c:v>
                </c:pt>
                <c:pt idx="3">
                  <c:v>Много уроков</c:v>
                </c:pt>
                <c:pt idx="4">
                  <c:v>Новый распорядок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</c:v>
                </c:pt>
                <c:pt idx="1">
                  <c:v>7</c:v>
                </c:pt>
                <c:pt idx="2">
                  <c:v>0</c:v>
                </c:pt>
                <c:pt idx="3">
                  <c:v>3</c:v>
                </c:pt>
                <c:pt idx="4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группа 102-с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5"/>
                <c:pt idx="0">
                  <c:v>Новая обстановка</c:v>
                </c:pt>
                <c:pt idx="1">
                  <c:v>Новый коллектив, учителя</c:v>
                </c:pt>
                <c:pt idx="2">
                  <c:v>Много учить</c:v>
                </c:pt>
                <c:pt idx="3">
                  <c:v>Много уроков</c:v>
                </c:pt>
                <c:pt idx="4">
                  <c:v>Новый распорядок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5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группа 103-ф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5"/>
                <c:pt idx="0">
                  <c:v>Новая обстановка</c:v>
                </c:pt>
                <c:pt idx="1">
                  <c:v>Новый коллектив, учителя</c:v>
                </c:pt>
                <c:pt idx="2">
                  <c:v>Много учить</c:v>
                </c:pt>
                <c:pt idx="3">
                  <c:v>Много уроков</c:v>
                </c:pt>
                <c:pt idx="4">
                  <c:v>Новый распорядок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7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hape val="cylinder"/>
        <c:axId val="70719360"/>
        <c:axId val="70720896"/>
        <c:axId val="0"/>
      </c:bar3DChart>
      <c:catAx>
        <c:axId val="70719360"/>
        <c:scaling>
          <c:orientation val="minMax"/>
        </c:scaling>
        <c:axPos val="b"/>
        <c:tickLblPos val="nextTo"/>
        <c:crossAx val="70720896"/>
        <c:crosses val="autoZero"/>
        <c:auto val="1"/>
        <c:lblAlgn val="ctr"/>
        <c:lblOffset val="100"/>
      </c:catAx>
      <c:valAx>
        <c:axId val="70720896"/>
        <c:scaling>
          <c:orientation val="minMax"/>
        </c:scaling>
        <c:axPos val="l"/>
        <c:majorGridlines/>
        <c:numFmt formatCode="General" sourceLinked="1"/>
        <c:tickLblPos val="nextTo"/>
        <c:crossAx val="7071936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группа 101-с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родители, близкие</c:v>
                </c:pt>
                <c:pt idx="1">
                  <c:v>преподаватели</c:v>
                </c:pt>
                <c:pt idx="2">
                  <c:v>друзья</c:v>
                </c:pt>
                <c:pt idx="3">
                  <c:v>справлюсь сам</c:v>
                </c:pt>
                <c:pt idx="4">
                  <c:v>материальная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11</c:v>
                </c:pt>
                <c:pt idx="1">
                  <c:v>5</c:v>
                </c:pt>
                <c:pt idx="2">
                  <c:v>7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группа 102-с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родители, близкие</c:v>
                </c:pt>
                <c:pt idx="1">
                  <c:v>преподаватели</c:v>
                </c:pt>
                <c:pt idx="2">
                  <c:v>друзья</c:v>
                </c:pt>
                <c:pt idx="3">
                  <c:v>справлюсь сам</c:v>
                </c:pt>
                <c:pt idx="4">
                  <c:v>материальная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10</c:v>
                </c:pt>
                <c:pt idx="4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группа 103-ф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родители, близкие</c:v>
                </c:pt>
                <c:pt idx="1">
                  <c:v>преподаватели</c:v>
                </c:pt>
                <c:pt idx="2">
                  <c:v>друзья</c:v>
                </c:pt>
                <c:pt idx="3">
                  <c:v>справлюсь сам</c:v>
                </c:pt>
                <c:pt idx="4">
                  <c:v>материальная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6</c:v>
                </c:pt>
                <c:pt idx="1">
                  <c:v>0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</c:ser>
        <c:shape val="cylinder"/>
        <c:axId val="70764800"/>
        <c:axId val="70516736"/>
        <c:axId val="0"/>
      </c:bar3DChart>
      <c:catAx>
        <c:axId val="70764800"/>
        <c:scaling>
          <c:orientation val="minMax"/>
        </c:scaling>
        <c:axPos val="b"/>
        <c:tickLblPos val="nextTo"/>
        <c:crossAx val="70516736"/>
        <c:crosses val="autoZero"/>
        <c:auto val="1"/>
        <c:lblAlgn val="ctr"/>
        <c:lblOffset val="100"/>
      </c:catAx>
      <c:valAx>
        <c:axId val="70516736"/>
        <c:scaling>
          <c:orientation val="minMax"/>
        </c:scaling>
        <c:axPos val="l"/>
        <c:majorGridlines/>
        <c:numFmt formatCode="General" sourceLinked="1"/>
        <c:tickLblPos val="nextTo"/>
        <c:crossAx val="7076480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группа 101-с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23</c:v>
                </c:pt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группа 102-с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19</c:v>
                </c:pt>
                <c:pt idx="1">
                  <c:v>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группа 103-ф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21</c:v>
                </c:pt>
                <c:pt idx="1">
                  <c:v>0</c:v>
                </c:pt>
              </c:numCache>
            </c:numRef>
          </c:val>
        </c:ser>
        <c:shape val="cylinder"/>
        <c:axId val="70793856"/>
        <c:axId val="70816128"/>
        <c:axId val="0"/>
      </c:bar3DChart>
      <c:catAx>
        <c:axId val="70793856"/>
        <c:scaling>
          <c:orientation val="minMax"/>
        </c:scaling>
        <c:axPos val="b"/>
        <c:tickLblPos val="nextTo"/>
        <c:crossAx val="70816128"/>
        <c:crosses val="autoZero"/>
        <c:auto val="1"/>
        <c:lblAlgn val="ctr"/>
        <c:lblOffset val="100"/>
      </c:catAx>
      <c:valAx>
        <c:axId val="70816128"/>
        <c:scaling>
          <c:orientation val="minMax"/>
        </c:scaling>
        <c:axPos val="l"/>
        <c:majorGridlines/>
        <c:numFmt formatCode="General" sourceLinked="1"/>
        <c:tickLblPos val="nextTo"/>
        <c:crossAx val="7079385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D466-9C12-4DE4-B088-CA627592F414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B61B8E-8E74-4DA2-815A-5BD8AA3886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D466-9C12-4DE4-B088-CA627592F414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61B8E-8E74-4DA2-815A-5BD8AA3886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D466-9C12-4DE4-B088-CA627592F414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61B8E-8E74-4DA2-815A-5BD8AA3886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D466-9C12-4DE4-B088-CA627592F414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B61B8E-8E74-4DA2-815A-5BD8AA3886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D466-9C12-4DE4-B088-CA627592F414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61B8E-8E74-4DA2-815A-5BD8AA3886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D466-9C12-4DE4-B088-CA627592F414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61B8E-8E74-4DA2-815A-5BD8AA3886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D466-9C12-4DE4-B088-CA627592F414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6B61B8E-8E74-4DA2-815A-5BD8AA3886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D466-9C12-4DE4-B088-CA627592F414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61B8E-8E74-4DA2-815A-5BD8AA3886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D466-9C12-4DE4-B088-CA627592F414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61B8E-8E74-4DA2-815A-5BD8AA3886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D466-9C12-4DE4-B088-CA627592F414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61B8E-8E74-4DA2-815A-5BD8AA3886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2D466-9C12-4DE4-B088-CA627592F414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61B8E-8E74-4DA2-815A-5BD8AA3886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862D466-9C12-4DE4-B088-CA627592F414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6B61B8E-8E74-4DA2-815A-5BD8AA3886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92824" y="5435350"/>
            <a:ext cx="4051176" cy="1422650"/>
          </a:xfrm>
        </p:spPr>
        <p:txBody>
          <a:bodyPr>
            <a:normAutofit/>
          </a:bodyPr>
          <a:lstStyle/>
          <a:p>
            <a:r>
              <a:rPr lang="ru-RU" sz="1800" cap="none" dirty="0" smtClean="0">
                <a:latin typeface="Times New Roman" pitchFamily="18" charset="0"/>
                <a:cs typeface="Times New Roman" pitchFamily="18" charset="0"/>
              </a:rPr>
              <a:t>Заведующая производственной практикой   Шестакова М.А.</a:t>
            </a:r>
            <a:endParaRPr lang="ru-RU" sz="1800" cap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924944"/>
            <a:ext cx="7486600" cy="108012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Особенности адаптации студентов первокурсников в условиях медицинского колледжа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Какая помощь и с чьей стороны вам нужна, чтобы справиться с трудностями?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вас в группе есть друзья?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Хорошие ли у вас отношения с группой?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 делите группу на хороших и плохих?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Старшекурсники конфликтуют с вами?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Чувствуете ли вы давление со стороны кого-либо, находясь в колледже?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Какие мероприятия, проводимые в колледже, вам заполнились больше всего?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Рекомендации родителям первокурсников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445224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ru-RU" sz="6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Настроить своего первокурсника на серьезный лад. </a:t>
            </a:r>
          </a:p>
          <a:p>
            <a:pPr algn="just">
              <a:buNone/>
            </a:pPr>
            <a:r>
              <a:rPr lang="ru-RU" sz="6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Объясните ему важность обучения в колледже, степень ответственности. </a:t>
            </a:r>
          </a:p>
          <a:p>
            <a:pPr algn="just"/>
            <a:r>
              <a:rPr lang="ru-RU" sz="6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Деликатно интересуйтесь его жизнью. Проявляйте интерес к тому, что нового он узнал на лекциях, какие отношения с преподавателями.</a:t>
            </a:r>
          </a:p>
          <a:p>
            <a:pPr algn="just"/>
            <a:r>
              <a:rPr lang="ru-RU" sz="6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Предлагайте помощь в решении возникающих вопросов, но не переусердствуйте. </a:t>
            </a:r>
            <a:r>
              <a:rPr lang="ru-RU" sz="6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Развивайте </a:t>
            </a:r>
            <a:r>
              <a:rPr lang="ru-RU" sz="6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своем ребенке ответственность, самоконтроль и </a:t>
            </a:r>
            <a:r>
              <a:rPr lang="ru-RU" sz="6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самоорганизованность</a:t>
            </a:r>
            <a:r>
              <a:rPr lang="ru-RU" sz="6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6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Поддерживайте связь с куратором и учебной частью. Взаимодействуя с колледжем, вы будете знать, какие успехи делает ваш ребенок, какие трудности у него есть.</a:t>
            </a:r>
          </a:p>
          <a:p>
            <a:pPr algn="just"/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100" dirty="0" smtClean="0">
                <a:latin typeface="Times New Roman" pitchFamily="18" charset="0"/>
                <a:cs typeface="Times New Roman" pitchFamily="18" charset="0"/>
              </a:rPr>
            </a:br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686800" cy="532859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ru-RU" sz="4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Самое важное и необходимое - это поддержка, верьте в своего ребенка, верьте в его успехи и победы! </a:t>
            </a:r>
          </a:p>
          <a:p>
            <a:pPr algn="ctr">
              <a:buNone/>
            </a:pP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у него обязательно все получится.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686800" cy="5675461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sz="7000" b="1" dirty="0" smtClean="0">
                <a:latin typeface="Times New Roman" pitchFamily="18" charset="0"/>
                <a:cs typeface="Times New Roman" pitchFamily="18" charset="0"/>
              </a:rPr>
              <a:t>Анкета «Адаптация первокурсников»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1. Изменился ли ваш образ жизни с началом учебы в колледже? 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-да -нет</a:t>
            </a:r>
            <a:br>
              <a:rPr lang="ru-RU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Удовлетворяет ли Вас студенческая жизнь? 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-да -нет</a:t>
            </a:r>
            <a:br>
              <a:rPr lang="ru-RU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3. Комфортно ли Вы чувствуете себя в новой обстановке? 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-да -нет</a:t>
            </a:r>
            <a:br>
              <a:rPr lang="ru-RU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4. Вы хорошо осведомлены о специальности, на которой Вы учитесь? 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-да -нет</a:t>
            </a:r>
            <a:br>
              <a:rPr lang="ru-RU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5. Вы всегда с радостью идете в колледж или Вам часто хочется остаться дома?</a:t>
            </a:r>
            <a:br>
              <a:rPr lang="ru-RU" sz="5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- иду с радостью</a:t>
            </a:r>
            <a:br>
              <a:rPr lang="ru-RU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- бывает по-разному</a:t>
            </a:r>
            <a:br>
              <a:rPr lang="ru-RU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- чаще хочется остаться дома</a:t>
            </a:r>
            <a:br>
              <a:rPr lang="ru-RU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6. Что Вам показалось наиболее сложным в течение этого периода?</a:t>
            </a:r>
            <a:br>
              <a:rPr lang="ru-RU" sz="5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- обучение</a:t>
            </a:r>
            <a:br>
              <a:rPr lang="ru-RU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- вхождение в коллектив</a:t>
            </a:r>
            <a:br>
              <a:rPr lang="ru-RU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- условия</a:t>
            </a:r>
            <a:br>
              <a:rPr lang="ru-RU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7. Как Вы думаете, почему это для Вас оказалось трудным?</a:t>
            </a:r>
            <a:br>
              <a:rPr lang="ru-RU" sz="5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_____________________________________________________________________________________</a:t>
            </a:r>
            <a:br>
              <a:rPr lang="ru-RU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_____________________________________________________________________________________</a:t>
            </a:r>
            <a:br>
              <a:rPr lang="ru-RU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8. Какая помощь и с чьей стороны Вам нужна, чтобы справиться с трудностями?</a:t>
            </a:r>
            <a:br>
              <a:rPr lang="ru-RU" sz="5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____________________________________________________________________________________</a:t>
            </a:r>
            <a:br>
              <a:rPr lang="ru-RU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_____________________________________________________________________________________</a:t>
            </a:r>
            <a:br>
              <a:rPr lang="ru-RU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У Вас в группе есть друзья? 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-да -нет</a:t>
            </a:r>
            <a:br>
              <a:rPr lang="ru-RU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Хорошие ли у Вас отношения с группой? 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-да -нет</a:t>
            </a:r>
            <a:br>
              <a:rPr lang="ru-RU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11. Вы делите группу на хороших и плохих? 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-да -нет</a:t>
            </a:r>
            <a:br>
              <a:rPr lang="ru-RU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12. Старшекурсники конфликтуют с Вами?</a:t>
            </a:r>
            <a:br>
              <a:rPr lang="ru-RU" sz="5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-да -нет - иногда</a:t>
            </a:r>
            <a:br>
              <a:rPr lang="ru-RU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13. Чувствуете ли Вы давление со стороны кого-либо, находясь в колледже?</a:t>
            </a:r>
            <a:br>
              <a:rPr lang="ru-RU" sz="5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-да -нет - иногда</a:t>
            </a:r>
            <a:br>
              <a:rPr lang="ru-RU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14. Какие мероприятия, проводимые в колледже, Вам запомнились больше всего?</a:t>
            </a:r>
            <a:br>
              <a:rPr lang="ru-RU" sz="5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______________________________________________________________________________ </a:t>
            </a:r>
            <a:br>
              <a:rPr lang="ru-RU" sz="5600" dirty="0" smtClean="0">
                <a:latin typeface="Times New Roman" pitchFamily="18" charset="0"/>
                <a:cs typeface="Times New Roman" pitchFamily="18" charset="0"/>
              </a:rPr>
            </a:br>
            <a:endParaRPr lang="ru-RU" sz="5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Изменился ли ваш образ жизни с началом учебы в колледже?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Удовлетворяет ли Вас студенческая жизнь?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Комфортно ли Вы чувствуете себя в новой обстановке?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 хорошо осведомлены о специальности, на которой Вы учитесь?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 всегда с радостью идете в колледж или Вам часто хочется остаться дома?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Вам показалось наиболее сложным в течение этого периода?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вы думаете, почему это для Вас оказалось трудным?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725</TotalTime>
  <Words>295</Words>
  <Application>Microsoft Office PowerPoint</Application>
  <PresentationFormat>Экран (4:3)</PresentationFormat>
  <Paragraphs>31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Трек</vt:lpstr>
      <vt:lpstr>Заведующая производственной практикой   Шестакова М.А.</vt:lpstr>
      <vt:lpstr>Слайд 2</vt:lpstr>
      <vt:lpstr>Изменился ли ваш образ жизни с началом учебы в колледже?</vt:lpstr>
      <vt:lpstr>Удовлетворяет ли Вас студенческая жизнь?</vt:lpstr>
      <vt:lpstr>Комфортно ли Вы чувствуете себя в новой обстановке?</vt:lpstr>
      <vt:lpstr>Вы хорошо осведомлены о специальности, на которой Вы учитесь?</vt:lpstr>
      <vt:lpstr>Вы всегда с радостью идете в колледж или Вам часто хочется остаться дома?</vt:lpstr>
      <vt:lpstr>Что Вам показалось наиболее сложным в течение этого периода?</vt:lpstr>
      <vt:lpstr>Как вы думаете, почему это для Вас оказалось трудным?</vt:lpstr>
      <vt:lpstr>Какая помощь и с чьей стороны вам нужна, чтобы справиться с трудностями?</vt:lpstr>
      <vt:lpstr>У вас в группе есть друзья?</vt:lpstr>
      <vt:lpstr>Хорошие ли у вас отношения с группой?</vt:lpstr>
      <vt:lpstr>Вы делите группу на хороших и плохих?</vt:lpstr>
      <vt:lpstr>Старшекурсники конфликтуют с вами?</vt:lpstr>
      <vt:lpstr>Чувствуете ли вы давление со стороны кого-либо, находясь в колледже?</vt:lpstr>
      <vt:lpstr>Какие мероприятия, проводимые в колледже, вам заполнились больше всего?</vt:lpstr>
      <vt:lpstr>Рекомендации родителям первокурсников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Заведующая производственной практикой   Шестакова М.А.</dc:title>
  <dc:creator>121</dc:creator>
  <cp:lastModifiedBy>121</cp:lastModifiedBy>
  <cp:revision>3</cp:revision>
  <dcterms:created xsi:type="dcterms:W3CDTF">2019-10-07T05:10:04Z</dcterms:created>
  <dcterms:modified xsi:type="dcterms:W3CDTF">2019-10-26T09:00:55Z</dcterms:modified>
</cp:coreProperties>
</file>