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6" r:id="rId3"/>
    <p:sldId id="257" r:id="rId4"/>
    <p:sldId id="259" r:id="rId5"/>
    <p:sldId id="262" r:id="rId6"/>
    <p:sldId id="268" r:id="rId7"/>
    <p:sldId id="267" r:id="rId8"/>
    <p:sldId id="269" r:id="rId9"/>
    <p:sldId id="272" r:id="rId10"/>
    <p:sldId id="270" r:id="rId11"/>
    <p:sldId id="271" r:id="rId12"/>
    <p:sldId id="273" r:id="rId13"/>
    <p:sldId id="274" r:id="rId14"/>
    <p:sldId id="275" r:id="rId15"/>
    <p:sldId id="266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F099B"/>
    <a:srgbClr val="F5800B"/>
    <a:srgbClr val="FF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6" d="100"/>
          <a:sy n="66" d="100"/>
        </p:scale>
        <p:origin x="150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07.12.2021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07.12.2021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07.12.2021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07.12.2021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07.12.2021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07.12.2021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07.12.2021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07.12.2021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07.12.2021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07.12.2021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07.12.2021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07.12.2021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0001-002-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0" y="0"/>
            <a:ext cx="9144000" cy="6848941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79512" y="282863"/>
            <a:ext cx="8568952" cy="25237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S</a:t>
            </a:r>
            <a:r>
              <a:rPr lang="en-US" sz="4400" b="1" dirty="0" smtClean="0">
                <a:solidFill>
                  <a:srgbClr val="F5800B"/>
                </a:solidFill>
                <a:latin typeface="Times New Roman" pitchFamily="18" charset="0"/>
                <a:cs typeface="Times New Roman" pitchFamily="18" charset="0"/>
              </a:rPr>
              <a:t>T</a:t>
            </a:r>
            <a:r>
              <a:rPr lang="en-US" sz="44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E</a:t>
            </a:r>
            <a:r>
              <a:rPr lang="en-US" sz="4400" b="1" dirty="0" smtClean="0">
                <a:solidFill>
                  <a:srgbClr val="AF099B"/>
                </a:solidFill>
                <a:latin typeface="Times New Roman" pitchFamily="18" charset="0"/>
                <a:cs typeface="Times New Roman" pitchFamily="18" charset="0"/>
              </a:rPr>
              <a:t>M</a:t>
            </a:r>
            <a:r>
              <a:rPr lang="en-US" sz="4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–</a:t>
            </a:r>
            <a:r>
              <a:rPr lang="ru-RU" sz="4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технологии в образовательной деятельности дошкольного учреждения для формирования математической грамотности у детей.</a:t>
            </a:r>
            <a:endParaRPr lang="ru-RU" sz="44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  <p:pic>
        <p:nvPicPr>
          <p:cNvPr id="5" name="Рисунок 4" descr="product_image_197407_411110.jpg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>
          <a:xfrm>
            <a:off x="2339752" y="2348880"/>
            <a:ext cx="5571906" cy="369592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0001-002-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0" y="9059"/>
            <a:ext cx="9144000" cy="6848941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79512" y="260648"/>
            <a:ext cx="671267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>
                <a:solidFill>
                  <a:srgbClr val="002060"/>
                </a:solidFill>
              </a:rPr>
              <a:t>5</a:t>
            </a:r>
            <a:r>
              <a:rPr lang="ru-RU" sz="3200" b="1" dirty="0" smtClean="0">
                <a:solidFill>
                  <a:srgbClr val="002060"/>
                </a:solidFill>
              </a:rPr>
              <a:t> направление – развивающие игры</a:t>
            </a:r>
            <a:endParaRPr lang="ru-RU" sz="3200" b="1" dirty="0">
              <a:solidFill>
                <a:srgbClr val="002060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23528" y="1268760"/>
            <a:ext cx="8064896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Развивающие игры </a:t>
            </a:r>
            <a:r>
              <a:rPr lang="en-US" sz="2400" dirty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STEM</a:t>
            </a:r>
            <a:r>
              <a:rPr lang="ru-RU" sz="2400" dirty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образования математический модуль </a:t>
            </a:r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- это в первую очередь игры творческие. В работе с такими играми следует предоставлять детям больше самостоятельности. При выполнении заданий ребенок может допускать ошибки, поэтому лучше дать возможность отыскать их самостоятельно. При необходимости, воспитатель может помочь в исправлении ошибки. Начинать любую игру необходимо с посильных для ребенка задач. 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20043473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0001-002-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0" y="9059"/>
            <a:ext cx="9144000" cy="6848941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50" t="13460" b="26061"/>
          <a:stretch/>
        </p:blipFill>
        <p:spPr>
          <a:xfrm>
            <a:off x="107504" y="476672"/>
            <a:ext cx="3705200" cy="3456384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920208" y="764704"/>
            <a:ext cx="4756247" cy="45858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dirty="0" err="1" smtClean="0">
                <a:solidFill>
                  <a:srgbClr val="C00000"/>
                </a:solidFill>
              </a:rPr>
              <a:t>Уникуб</a:t>
            </a:r>
            <a:r>
              <a:rPr lang="ru-RU" sz="4000" dirty="0" smtClean="0">
                <a:solidFill>
                  <a:srgbClr val="C00000"/>
                </a:solidFill>
              </a:rPr>
              <a:t>- Никитина- </a:t>
            </a:r>
            <a:r>
              <a:rPr lang="ru-RU" sz="3600" dirty="0" smtClean="0">
                <a:solidFill>
                  <a:srgbClr val="002060"/>
                </a:solidFill>
              </a:rPr>
              <a:t>это игра на развитие пространственного воображения. Игра состоит из 27 кубиков с гранями 3 цветов(</a:t>
            </a:r>
            <a:r>
              <a:rPr lang="ru-RU" sz="3600" dirty="0" smtClean="0">
                <a:solidFill>
                  <a:srgbClr val="FF0000"/>
                </a:solidFill>
              </a:rPr>
              <a:t>красный</a:t>
            </a:r>
            <a:r>
              <a:rPr lang="ru-RU" sz="3600" dirty="0" smtClean="0">
                <a:solidFill>
                  <a:srgbClr val="002060"/>
                </a:solidFill>
              </a:rPr>
              <a:t>, синий, </a:t>
            </a:r>
            <a:r>
              <a:rPr lang="ru-RU" sz="3600" dirty="0" smtClean="0">
                <a:solidFill>
                  <a:srgbClr val="FFC000"/>
                </a:solidFill>
              </a:rPr>
              <a:t>желтый</a:t>
            </a:r>
            <a:r>
              <a:rPr lang="ru-RU" sz="3600" dirty="0" smtClean="0">
                <a:solidFill>
                  <a:srgbClr val="002060"/>
                </a:solidFill>
              </a:rPr>
              <a:t>).</a:t>
            </a:r>
            <a:endParaRPr lang="ru-RU" sz="36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20814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0001-002-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0" y="9059"/>
            <a:ext cx="9144000" cy="6848941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300" r="16401"/>
          <a:stretch/>
        </p:blipFill>
        <p:spPr>
          <a:xfrm rot="5400000">
            <a:off x="-543317" y="983477"/>
            <a:ext cx="4392488" cy="309084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601" r="25850"/>
          <a:stretch/>
        </p:blipFill>
        <p:spPr>
          <a:xfrm rot="5400000">
            <a:off x="5361339" y="658910"/>
            <a:ext cx="3672408" cy="309084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02" t="5901" r="5902" b="5901"/>
          <a:stretch/>
        </p:blipFill>
        <p:spPr>
          <a:xfrm>
            <a:off x="2801213" y="2696750"/>
            <a:ext cx="3243536" cy="340571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419545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0001-002-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0" y="9059"/>
            <a:ext cx="9144000" cy="6848941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323528" y="515895"/>
            <a:ext cx="8352928" cy="43396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Трудности при формирование базовых компетенций  математического развития у дошкольников, использования оборудования </a:t>
            </a:r>
            <a:r>
              <a:rPr lang="ru-RU" sz="24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SТЕМ-технологии </a:t>
            </a:r>
            <a: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как фактора преодоления трудностей.</a:t>
            </a:r>
            <a:endParaRPr lang="ru-RU" sz="2400" dirty="0">
              <a:solidFill>
                <a:srgbClr val="00206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</a:t>
            </a:r>
            <a:r>
              <a:rPr lang="ru-RU" sz="24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4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отсутствие устойчивых навыков счета</a:t>
            </a:r>
            <a:endParaRPr lang="ru-RU" sz="2400" dirty="0">
              <a:solidFill>
                <a:srgbClr val="FF000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</a:t>
            </a:r>
            <a:r>
              <a:rPr lang="ru-RU" sz="2400" dirty="0">
                <a:solidFill>
                  <a:srgbClr val="FFC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незнание отношений между смежными числами</a:t>
            </a:r>
            <a:endParaRPr lang="ru-RU" sz="2400" dirty="0">
              <a:solidFill>
                <a:srgbClr val="FFC00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</a:t>
            </a:r>
            <a:r>
              <a:rPr lang="ru-RU" sz="240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неспособность перехода из конкретного плана в абстрактный</a:t>
            </a:r>
            <a:endParaRPr lang="ru-RU" sz="2400" dirty="0">
              <a:solidFill>
                <a:schemeClr val="accent2">
                  <a:lumMod val="75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</a:t>
            </a:r>
            <a:r>
              <a:rPr lang="ru-RU" sz="2400" dirty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нестабильность графических форм</a:t>
            </a:r>
            <a:endParaRPr lang="ru-RU" sz="2400" dirty="0">
              <a:solidFill>
                <a:schemeClr val="accent4">
                  <a:lumMod val="75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</a:t>
            </a:r>
            <a:r>
              <a:rPr lang="ru-RU" sz="24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неумение решать арифметические задачи</a:t>
            </a:r>
            <a:endParaRPr lang="ru-RU" sz="2400" dirty="0">
              <a:solidFill>
                <a:schemeClr val="accent6">
                  <a:lumMod val="50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</a:t>
            </a:r>
            <a:r>
              <a:rPr lang="ru-RU" sz="2400" dirty="0">
                <a:solidFill>
                  <a:srgbClr val="AF099B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интеллектуальная пассивность </a:t>
            </a:r>
            <a:endParaRPr lang="ru-RU" sz="2400" dirty="0">
              <a:solidFill>
                <a:srgbClr val="AF099B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352596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0001-002-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0" y="9059"/>
            <a:ext cx="9144000" cy="6848941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179512" y="476672"/>
            <a:ext cx="8424936" cy="43042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Исходя из выше сказанного, можно сделать вывод об успешности использования </a:t>
            </a:r>
            <a:r>
              <a:rPr lang="en-US" sz="2800" b="1" dirty="0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S</a:t>
            </a:r>
            <a:r>
              <a:rPr lang="en-US" sz="2800" b="1" dirty="0" smtClean="0">
                <a:solidFill>
                  <a:srgbClr val="F5800B"/>
                </a:solidFill>
                <a:latin typeface="Times New Roman" pitchFamily="18" charset="0"/>
                <a:cs typeface="Times New Roman" pitchFamily="18" charset="0"/>
              </a:rPr>
              <a:t>T</a:t>
            </a:r>
            <a:r>
              <a:rPr lang="en-US" sz="28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E</a:t>
            </a:r>
            <a:r>
              <a:rPr lang="en-US" sz="2800" b="1" dirty="0" smtClean="0">
                <a:solidFill>
                  <a:srgbClr val="AF099B"/>
                </a:solidFill>
                <a:latin typeface="Times New Roman" pitchFamily="18" charset="0"/>
                <a:cs typeface="Times New Roman" pitchFamily="18" charset="0"/>
              </a:rPr>
              <a:t>M</a:t>
            </a:r>
            <a:r>
              <a:rPr lang="en-US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</a:t>
            </a:r>
            <a:r>
              <a:rPr lang="ru-RU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технологии в образовательной деятельности дошкольной образовательной организации и о необходимости дальнейшего совершенствования направления работы, нацеленного на формирование элементарных математических представлений у детей дошкольного возраст</a:t>
            </a:r>
            <a:r>
              <a:rPr lang="ru-RU" sz="28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ru-RU" sz="2800" dirty="0" smtClean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1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ru-RU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404928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0001-002-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0" y="0"/>
            <a:ext cx="9144000" cy="6848941"/>
          </a:xfrm>
          <a:prstGeom prst="rect">
            <a:avLst/>
          </a:prstGeom>
        </p:spPr>
      </p:pic>
      <p:pic>
        <p:nvPicPr>
          <p:cNvPr id="5" name="Рисунок 4" descr="skrinshot_ot_2019-11-11_15-59-02.pn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467544" y="548680"/>
            <a:ext cx="8064896" cy="433010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Прямоугольник 5"/>
          <p:cNvSpPr/>
          <p:nvPr/>
        </p:nvSpPr>
        <p:spPr>
          <a:xfrm>
            <a:off x="3059832" y="5085184"/>
            <a:ext cx="345638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7200" b="1" dirty="0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S</a:t>
            </a:r>
            <a:r>
              <a:rPr lang="en-US" sz="7200" b="1" dirty="0" smtClean="0">
                <a:solidFill>
                  <a:srgbClr val="F5800B"/>
                </a:solidFill>
                <a:latin typeface="Times New Roman" pitchFamily="18" charset="0"/>
                <a:cs typeface="Times New Roman" pitchFamily="18" charset="0"/>
              </a:rPr>
              <a:t>T</a:t>
            </a:r>
            <a:r>
              <a:rPr lang="en-US" sz="72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E</a:t>
            </a:r>
            <a:r>
              <a:rPr lang="en-US" sz="7200" b="1" dirty="0" smtClean="0">
                <a:solidFill>
                  <a:srgbClr val="AF099B"/>
                </a:solidFill>
                <a:latin typeface="Times New Roman" pitchFamily="18" charset="0"/>
                <a:cs typeface="Times New Roman" pitchFamily="18" charset="0"/>
              </a:rPr>
              <a:t>M</a:t>
            </a:r>
            <a:endParaRPr lang="ru-RU" sz="7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0001-002-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0" y="9059"/>
            <a:ext cx="9144000" cy="6848941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179512" y="980728"/>
            <a:ext cx="4572000" cy="1599733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«</a:t>
            </a:r>
            <a:r>
              <a:rPr lang="en-US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science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» - 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наука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;</a:t>
            </a:r>
            <a:endParaRPr lang="ru-RU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- «</a:t>
            </a:r>
            <a:r>
              <a:rPr lang="en-US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technology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» -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технология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;</a:t>
            </a:r>
            <a:endParaRPr lang="ru-RU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- «</a:t>
            </a:r>
            <a:r>
              <a:rPr lang="en-US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engineering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» - 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инженерия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;</a:t>
            </a:r>
            <a:endParaRPr lang="ru-RU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«</a:t>
            </a:r>
            <a:r>
              <a:rPr lang="ru-RU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math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»- математика</a:t>
            </a:r>
            <a:r>
              <a:rPr lang="ru-RU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endParaRPr lang="ru-RU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23528" y="611396"/>
            <a:ext cx="165618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S</a:t>
            </a:r>
            <a:r>
              <a:rPr lang="en-US" sz="2800" b="1" dirty="0" smtClean="0">
                <a:solidFill>
                  <a:srgbClr val="F5800B"/>
                </a:solidFill>
                <a:latin typeface="Times New Roman" pitchFamily="18" charset="0"/>
                <a:cs typeface="Times New Roman" pitchFamily="18" charset="0"/>
              </a:rPr>
              <a:t>T</a:t>
            </a:r>
            <a:r>
              <a:rPr lang="en-US" sz="28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E</a:t>
            </a:r>
            <a:r>
              <a:rPr lang="en-US" sz="2800" b="1" dirty="0" smtClean="0">
                <a:solidFill>
                  <a:srgbClr val="AF099B"/>
                </a:solidFill>
                <a:latin typeface="Times New Roman" pitchFamily="18" charset="0"/>
                <a:cs typeface="Times New Roman" pitchFamily="18" charset="0"/>
              </a:rPr>
              <a:t>M</a:t>
            </a:r>
            <a:endParaRPr lang="ru-RU" sz="28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323528" y="2391043"/>
            <a:ext cx="8280920" cy="23221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Данные дисциплины становятся самыми востребованными в современном мире. Поэтому сегодня </a:t>
            </a:r>
            <a:r>
              <a:rPr lang="ru-RU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STEM-технология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развивается, как один из основных трендов, сочетая в себе естественные науки с технологиями, инженерией и математикой.</a:t>
            </a:r>
            <a:endParaRPr lang="ru-RU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STЕM-технология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создает условия для переживания детьми реальных жизненных ситуаций. Именно это свойство </a:t>
            </a:r>
            <a:r>
              <a:rPr lang="ru-RU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STEM–технологии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создает эффективную среду для организации работы по развитию математических способностей детей дошкольного возраста.</a:t>
            </a:r>
            <a:endParaRPr lang="ru-RU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257897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0001-002-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0" y="9059"/>
            <a:ext cx="9144000" cy="6848941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23528" y="404664"/>
            <a:ext cx="8280920" cy="20005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Образовательный модуль «Математическое развитие» -</a:t>
            </a:r>
          </a:p>
          <a:p>
            <a:pPr algn="ctr"/>
            <a:endParaRPr lang="ru-RU" sz="10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1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осуществляет комплексное решение задач математического развития с учетом возрастных и индивидуальных особенностей детей по направлениям :</a:t>
            </a:r>
          </a:p>
          <a:p>
            <a:pPr algn="ctr">
              <a:buFontTx/>
              <a:buChar char="-"/>
            </a:pPr>
            <a:r>
              <a:rPr lang="ru-RU" sz="16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величина; форма; пространство; время; количество и счет.</a:t>
            </a:r>
          </a:p>
          <a:p>
            <a:pPr algn="ctr"/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40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4644008" y="5301208"/>
            <a:ext cx="2375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179512" y="1916832"/>
            <a:ext cx="842493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Цель</a:t>
            </a: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данного направления  является использование </a:t>
            </a:r>
            <a:r>
              <a:rPr lang="en-US" b="1" dirty="0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S</a:t>
            </a:r>
            <a:r>
              <a:rPr lang="en-US" b="1" dirty="0" smtClean="0">
                <a:solidFill>
                  <a:srgbClr val="F5800B"/>
                </a:solidFill>
                <a:latin typeface="Times New Roman" pitchFamily="18" charset="0"/>
                <a:cs typeface="Times New Roman" pitchFamily="18" charset="0"/>
              </a:rPr>
              <a:t>T</a:t>
            </a:r>
            <a:r>
              <a:rPr lang="en-US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E</a:t>
            </a:r>
            <a:r>
              <a:rPr lang="en-US" b="1" dirty="0" smtClean="0">
                <a:solidFill>
                  <a:srgbClr val="AF099B"/>
                </a:solidFill>
                <a:latin typeface="Times New Roman" pitchFamily="18" charset="0"/>
                <a:cs typeface="Times New Roman" pitchFamily="18" charset="0"/>
              </a:rPr>
              <a:t>M</a:t>
            </a:r>
            <a:r>
              <a:rPr lang="ru-RU" b="1" dirty="0" smtClean="0">
                <a:solidFill>
                  <a:srgbClr val="AF099B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–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технологии для повышения сформированных элементарных математических представлений у детей дошкольного возраста.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251520" y="2996952"/>
            <a:ext cx="7992888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Направления:</a:t>
            </a:r>
          </a:p>
          <a:p>
            <a:pPr>
              <a:buFontTx/>
              <a:buChar char="-"/>
            </a:pPr>
            <a:r>
              <a:rPr lang="ru-RU" dirty="0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знакомство с геометрическими фигурами ;</a:t>
            </a:r>
          </a:p>
          <a:p>
            <a:pPr>
              <a:buFontTx/>
              <a:buChar char="-"/>
            </a:pPr>
            <a:r>
              <a:rPr lang="ru-RU" dirty="0" smtClean="0">
                <a:solidFill>
                  <a:srgbClr val="F5800B"/>
                </a:solidFill>
                <a:latin typeface="Times New Roman" pitchFamily="18" charset="0"/>
                <a:cs typeface="Times New Roman" pitchFamily="18" charset="0"/>
              </a:rPr>
              <a:t> знакомство с величинами;</a:t>
            </a:r>
          </a:p>
          <a:p>
            <a:pPr>
              <a:buFontTx/>
              <a:buChar char="-"/>
            </a:pPr>
            <a:r>
              <a:rPr lang="ru-RU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знакомство с числами;</a:t>
            </a:r>
          </a:p>
          <a:p>
            <a:pPr>
              <a:buFontTx/>
              <a:buChar char="-"/>
            </a:pPr>
            <a:r>
              <a:rPr lang="ru-RU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 знакомство со сложением вычитанием;</a:t>
            </a:r>
          </a:p>
          <a:p>
            <a:pPr>
              <a:buFontTx/>
              <a:buChar char="-"/>
            </a:pPr>
            <a:r>
              <a:rPr lang="ru-RU" dirty="0" smtClean="0">
                <a:solidFill>
                  <a:srgbClr val="AF099B"/>
                </a:solidFill>
                <a:latin typeface="Times New Roman" pitchFamily="18" charset="0"/>
                <a:cs typeface="Times New Roman" pitchFamily="18" charset="0"/>
              </a:rPr>
              <a:t> развивающие игры.  </a:t>
            </a:r>
            <a:endParaRPr lang="ru-RU" dirty="0">
              <a:solidFill>
                <a:srgbClr val="AF099B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0001-002-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0" y="14558"/>
            <a:ext cx="9144000" cy="6848941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827584" y="1412776"/>
            <a:ext cx="78488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4644008" y="530120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1852038" y="2380315"/>
            <a:ext cx="499221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000" dirty="0" smtClean="0"/>
              <a:t>       </a:t>
            </a:r>
            <a:r>
              <a:rPr lang="ru-RU" sz="1200" b="1" dirty="0" smtClean="0"/>
              <a:t>Логический пазл</a:t>
            </a:r>
          </a:p>
          <a:p>
            <a:pPr algn="ctr"/>
            <a:r>
              <a:rPr lang="ru-RU" sz="1200" b="1" dirty="0" smtClean="0"/>
              <a:t> «Геометрические фигуры»</a:t>
            </a:r>
            <a:endParaRPr lang="ru-RU" sz="1200" b="1" dirty="0"/>
          </a:p>
        </p:txBody>
      </p:sp>
      <p:sp>
        <p:nvSpPr>
          <p:cNvPr id="8" name="TextBox 7"/>
          <p:cNvSpPr txBox="1"/>
          <p:nvPr/>
        </p:nvSpPr>
        <p:spPr>
          <a:xfrm>
            <a:off x="683568" y="4325096"/>
            <a:ext cx="185877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dirty="0" smtClean="0"/>
              <a:t>       </a:t>
            </a:r>
            <a:r>
              <a:rPr lang="ru-RU" sz="1200" b="1" dirty="0" smtClean="0"/>
              <a:t>Логический пазл </a:t>
            </a:r>
          </a:p>
          <a:p>
            <a:r>
              <a:rPr lang="ru-RU" sz="1200" b="1" dirty="0" smtClean="0"/>
              <a:t>«Большой и маленький»</a:t>
            </a:r>
            <a:endParaRPr lang="ru-RU" sz="1200" b="1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2718014" y="6203867"/>
            <a:ext cx="457200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200" b="1" dirty="0" smtClean="0"/>
              <a:t>Рамки вкладыши «Геометрия: круги </a:t>
            </a:r>
            <a:r>
              <a:rPr lang="ru-RU" sz="1200" b="1" dirty="0"/>
              <a:t>,</a:t>
            </a:r>
            <a:r>
              <a:rPr lang="ru-RU" sz="1200" b="1" dirty="0" smtClean="0"/>
              <a:t>квадраты и </a:t>
            </a:r>
            <a:r>
              <a:rPr lang="ru-RU" sz="1200" b="1" dirty="0" err="1" smtClean="0"/>
              <a:t>т.д</a:t>
            </a:r>
            <a:r>
              <a:rPr lang="ru-RU" sz="1200" b="1" dirty="0" smtClean="0"/>
              <a:t> »</a:t>
            </a:r>
            <a:endParaRPr lang="ru-RU" sz="1200" b="1" dirty="0"/>
          </a:p>
        </p:txBody>
      </p:sp>
      <p:sp>
        <p:nvSpPr>
          <p:cNvPr id="14" name="TextBox 13"/>
          <p:cNvSpPr txBox="1"/>
          <p:nvPr/>
        </p:nvSpPr>
        <p:spPr>
          <a:xfrm>
            <a:off x="-9737" y="324614"/>
            <a:ext cx="890754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>
                <a:solidFill>
                  <a:srgbClr val="002060"/>
                </a:solidFill>
              </a:rPr>
              <a:t>1</a:t>
            </a:r>
            <a:r>
              <a:rPr lang="ru-RU" sz="3200" b="1" dirty="0" smtClean="0">
                <a:solidFill>
                  <a:srgbClr val="002060"/>
                </a:solidFill>
              </a:rPr>
              <a:t> направление – знакомство с геометрическими фигурами</a:t>
            </a:r>
            <a:endParaRPr lang="ru-RU" sz="3200" b="1" dirty="0">
              <a:solidFill>
                <a:srgbClr val="002060"/>
              </a:solidFill>
            </a:endParaRPr>
          </a:p>
        </p:txBody>
      </p:sp>
      <p:pic>
        <p:nvPicPr>
          <p:cNvPr id="15" name="Рисунок 1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100" r="33200"/>
          <a:stretch/>
        </p:blipFill>
        <p:spPr>
          <a:xfrm rot="5400000">
            <a:off x="5620115" y="1170317"/>
            <a:ext cx="2448272" cy="309084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6" name="Рисунок 15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750" r="31100"/>
          <a:stretch/>
        </p:blipFill>
        <p:spPr>
          <a:xfrm rot="5400000">
            <a:off x="3567152" y="3851010"/>
            <a:ext cx="2369736" cy="236552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8" name="Рисунок 17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00" r="29000"/>
          <a:stretch/>
        </p:blipFill>
        <p:spPr>
          <a:xfrm rot="5400000">
            <a:off x="21115" y="1768297"/>
            <a:ext cx="3018207" cy="202425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0001-002-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0" y="0"/>
            <a:ext cx="9144000" cy="6848941"/>
          </a:xfrm>
          <a:prstGeom prst="rect">
            <a:avLst/>
          </a:prstGeom>
        </p:spPr>
      </p:pic>
      <p:pic>
        <p:nvPicPr>
          <p:cNvPr id="5" name="Рисунок 4" descr="20200512_160802.jpg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>
          <a:xfrm rot="5400000">
            <a:off x="4095388" y="3762320"/>
            <a:ext cx="3115983" cy="201622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TextBox 6"/>
          <p:cNvSpPr txBox="1"/>
          <p:nvPr/>
        </p:nvSpPr>
        <p:spPr>
          <a:xfrm>
            <a:off x="4513949" y="2703816"/>
            <a:ext cx="42950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Игры с «Логическими блоками Дьёныша»</a:t>
            </a:r>
            <a:endParaRPr lang="ru-RU" dirty="0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13" r="14564"/>
          <a:stretch/>
        </p:blipFill>
        <p:spPr>
          <a:xfrm>
            <a:off x="705452" y="840900"/>
            <a:ext cx="3978388" cy="223224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Прямоугольник 3"/>
          <p:cNvSpPr/>
          <p:nvPr/>
        </p:nvSpPr>
        <p:spPr>
          <a:xfrm>
            <a:off x="1126006" y="332656"/>
            <a:ext cx="313728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/>
              <a:t>Логический </a:t>
            </a:r>
            <a:r>
              <a:rPr lang="ru-RU" dirty="0" err="1"/>
              <a:t>пазл</a:t>
            </a:r>
            <a:endParaRPr lang="ru-RU" dirty="0"/>
          </a:p>
          <a:p>
            <a:pPr algn="ctr"/>
            <a:r>
              <a:rPr lang="ru-RU" dirty="0"/>
              <a:t> «Геометрические фигуры»</a:t>
            </a: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51" r="25850"/>
          <a:stretch/>
        </p:blipFill>
        <p:spPr>
          <a:xfrm rot="5400000">
            <a:off x="6282253" y="3664694"/>
            <a:ext cx="3291695" cy="207781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0001-002-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2541" y="9059"/>
            <a:ext cx="9144000" cy="6848941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79512" y="260648"/>
            <a:ext cx="788369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>
                <a:solidFill>
                  <a:srgbClr val="002060"/>
                </a:solidFill>
              </a:rPr>
              <a:t>2 направление – знакомство с величинами</a:t>
            </a:r>
            <a:endParaRPr lang="ru-RU" sz="3200" b="1" dirty="0">
              <a:solidFill>
                <a:srgbClr val="002060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864" r="31887"/>
          <a:stretch/>
        </p:blipFill>
        <p:spPr>
          <a:xfrm>
            <a:off x="441422" y="1303201"/>
            <a:ext cx="2661071" cy="253828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TextBox 4"/>
          <p:cNvSpPr txBox="1"/>
          <p:nvPr/>
        </p:nvSpPr>
        <p:spPr>
          <a:xfrm>
            <a:off x="754452" y="904734"/>
            <a:ext cx="22758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/>
              <a:t>Б</a:t>
            </a:r>
            <a:r>
              <a:rPr lang="ru-RU" b="1" dirty="0" smtClean="0"/>
              <a:t>ольшой маленький</a:t>
            </a:r>
            <a:endParaRPr lang="ru-RU" b="1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863" r="20075"/>
          <a:stretch/>
        </p:blipFill>
        <p:spPr>
          <a:xfrm>
            <a:off x="5292080" y="1219663"/>
            <a:ext cx="3449211" cy="263204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TextBox 6"/>
          <p:cNvSpPr txBox="1"/>
          <p:nvPr/>
        </p:nvSpPr>
        <p:spPr>
          <a:xfrm>
            <a:off x="5879085" y="858038"/>
            <a:ext cx="21841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/>
              <a:t>Короткий, длинный</a:t>
            </a:r>
            <a:endParaRPr lang="ru-RU" b="1" dirty="0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713" r="22438"/>
          <a:stretch/>
        </p:blipFill>
        <p:spPr>
          <a:xfrm>
            <a:off x="2627784" y="4186378"/>
            <a:ext cx="3569419" cy="268793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9" name="TextBox 8"/>
          <p:cNvSpPr txBox="1"/>
          <p:nvPr/>
        </p:nvSpPr>
        <p:spPr>
          <a:xfrm>
            <a:off x="3620498" y="3851711"/>
            <a:ext cx="19080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/>
              <a:t>Емкость в банках</a:t>
            </a:r>
            <a:endParaRPr lang="ru-RU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3159726" y="2146568"/>
            <a:ext cx="20751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>
                <a:solidFill>
                  <a:srgbClr val="FF0000"/>
                </a:solidFill>
              </a:rPr>
              <a:t>Измерение на глаз</a:t>
            </a:r>
            <a:endParaRPr lang="ru-RU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710084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0001-002-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0" y="9059"/>
            <a:ext cx="9144000" cy="6848941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79512" y="260648"/>
            <a:ext cx="719780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>
                <a:solidFill>
                  <a:srgbClr val="002060"/>
                </a:solidFill>
              </a:rPr>
              <a:t>3 направление – знакомство с числами</a:t>
            </a:r>
            <a:endParaRPr lang="ru-RU" sz="3200" b="1" dirty="0">
              <a:solidFill>
                <a:srgbClr val="002060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01" r="23750"/>
          <a:stretch/>
        </p:blipFill>
        <p:spPr>
          <a:xfrm rot="5400000">
            <a:off x="-486768" y="1514340"/>
            <a:ext cx="3526055" cy="219349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50" r="30051"/>
          <a:stretch/>
        </p:blipFill>
        <p:spPr>
          <a:xfrm rot="5400000">
            <a:off x="5870326" y="1490443"/>
            <a:ext cx="3485275" cy="233751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838" r="20075"/>
          <a:stretch/>
        </p:blipFill>
        <p:spPr>
          <a:xfrm>
            <a:off x="2602685" y="967746"/>
            <a:ext cx="3540293" cy="227658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TextBox 6"/>
          <p:cNvSpPr txBox="1"/>
          <p:nvPr/>
        </p:nvSpPr>
        <p:spPr>
          <a:xfrm>
            <a:off x="5979721" y="4401836"/>
            <a:ext cx="27951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/>
              <a:t>Написание цифр на крупе</a:t>
            </a:r>
            <a:endParaRPr lang="ru-RU" b="1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3174405" y="3244334"/>
            <a:ext cx="287745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/>
              <a:t>Написание цифр </a:t>
            </a:r>
            <a:r>
              <a:rPr lang="ru-RU" b="1" dirty="0" smtClean="0"/>
              <a:t>в воздухе</a:t>
            </a:r>
            <a:endParaRPr lang="ru-RU" b="1" dirty="0"/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201" r="18500"/>
          <a:stretch/>
        </p:blipFill>
        <p:spPr>
          <a:xfrm>
            <a:off x="2612692" y="3950500"/>
            <a:ext cx="3384376" cy="22010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5060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0001-002-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0" y="9059"/>
            <a:ext cx="9144000" cy="6848941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79513" y="260648"/>
            <a:ext cx="849694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>
                <a:solidFill>
                  <a:srgbClr val="002060"/>
                </a:solidFill>
              </a:rPr>
              <a:t>4</a:t>
            </a:r>
            <a:r>
              <a:rPr lang="ru-RU" sz="3200" b="1" dirty="0" smtClean="0">
                <a:solidFill>
                  <a:srgbClr val="002060"/>
                </a:solidFill>
              </a:rPr>
              <a:t> направление – знакомство со сложением и вычитанием</a:t>
            </a:r>
            <a:endParaRPr lang="ru-RU" sz="3200" b="1" dirty="0">
              <a:solidFill>
                <a:srgbClr val="00206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23527" y="2060848"/>
            <a:ext cx="8208913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/>
              <a:t>1-й этап </a:t>
            </a:r>
            <a:r>
              <a:rPr lang="ru-RU" dirty="0"/>
              <a:t>—</a:t>
            </a:r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 подготовка к правильному пониманию различных сюжетных ситуаций, соответствующих смыслу действий — организуется через систему заданий, требующих от ребенка адекватных предметных действий с различными совокупностями;</a:t>
            </a:r>
          </a:p>
          <a:p>
            <a:r>
              <a:rPr lang="ru-RU" b="1" dirty="0"/>
              <a:t>2-й этап </a:t>
            </a:r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— знакомство со знаком действия и обучение составлению соответствующего математического выражения;</a:t>
            </a:r>
          </a:p>
          <a:p>
            <a:r>
              <a:rPr lang="ru-RU" b="1" dirty="0"/>
              <a:t>3-й этап </a:t>
            </a:r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— формирование собственно вычислительной деятельности (обучение вычислительным приемам).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836167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0001-002-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0" y="9059"/>
            <a:ext cx="9144000" cy="6848941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50" r="14301"/>
          <a:stretch/>
        </p:blipFill>
        <p:spPr>
          <a:xfrm rot="5400000">
            <a:off x="-559945" y="1000104"/>
            <a:ext cx="3888432" cy="255353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050" r="17450"/>
          <a:stretch/>
        </p:blipFill>
        <p:spPr>
          <a:xfrm rot="5400000">
            <a:off x="5397343" y="607829"/>
            <a:ext cx="3600400" cy="309084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500" r="8001"/>
          <a:stretch/>
        </p:blipFill>
        <p:spPr>
          <a:xfrm rot="5400000">
            <a:off x="2356380" y="3030633"/>
            <a:ext cx="3600400" cy="309084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0724614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992</TotalTime>
  <Words>512</Words>
  <Application>Microsoft Office PowerPoint</Application>
  <PresentationFormat>Экран (4:3)</PresentationFormat>
  <Paragraphs>55</Paragraphs>
  <Slides>15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9" baseType="lpstr">
      <vt:lpstr>Arial</vt:lpstr>
      <vt:lpstr>Calibri</vt:lpstr>
      <vt:lpstr>Times New Roman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Ирина Губа</dc:creator>
  <cp:lastModifiedBy>User</cp:lastModifiedBy>
  <cp:revision>48</cp:revision>
  <dcterms:created xsi:type="dcterms:W3CDTF">2021-02-23T06:12:06Z</dcterms:created>
  <dcterms:modified xsi:type="dcterms:W3CDTF">2021-12-07T04:37:50Z</dcterms:modified>
</cp:coreProperties>
</file>