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2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хороший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52400"/>
            <a:ext cx="9771063" cy="733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90800" y="1219200"/>
            <a:ext cx="6019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мелкой моторики                                                  у детей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подготовке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руки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письму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5029200"/>
            <a:ext cx="4572000" cy="5463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sz="36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2400"/>
            <a:ext cx="8839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FF00"/>
                </a:solidFill>
              </a:rPr>
              <a:t/>
            </a:r>
            <a:br>
              <a:rPr lang="ru-RU" sz="1200" dirty="0" smtClean="0">
                <a:solidFill>
                  <a:srgbClr val="FFFF00"/>
                </a:solidFill>
              </a:rPr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86200" y="518160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Валиуллина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Ольга Анатольевна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5240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Использование метода «</a:t>
            </a:r>
            <a:r>
              <a:rPr lang="ru-RU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ниткопись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выкладывание изображения нитками, игры с разноцветными скрепками, развивает у детей глазомер, усидчивость, аккуратность, образное  мышление, и, конечно, мелкую моторику рук. </a:t>
            </a:r>
            <a:endParaRPr lang="ru-RU" sz="3200" dirty="0"/>
          </a:p>
        </p:txBody>
      </p:sp>
      <p:pic>
        <p:nvPicPr>
          <p:cNvPr id="6" name="Содержимое 3" descr="C:\Users\ADMIN\Desktop\ф к през\PB100849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67000" y="3048000"/>
            <a:ext cx="4114800" cy="2971800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C:\Users\ADMIN\Desktop\ф к през\фото к презентации\ф к пр мм\SDC1554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524000"/>
            <a:ext cx="2963487" cy="2223655"/>
          </a:xfrm>
          <a:effectLst>
            <a:softEdge rad="112500"/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09600" y="228600"/>
            <a:ext cx="784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Одним из эффективным средств, способствующих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подготовки руки к письму,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графические упражнения.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C:\Users\ADMIN\Desktop\ф к през\фото к презентации\ф к пр мм\SDC15540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733800" y="1524000"/>
            <a:ext cx="2895616" cy="172403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7" name="Рисунок 2" descr="C:\Users\ADMIN\Desktop\ф к през\фото к презентации\ф к пр мм\SDC155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83968"/>
            <a:ext cx="3776662" cy="2874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3200400"/>
            <a:ext cx="4494213" cy="337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28600"/>
            <a:ext cx="8229600" cy="4525963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Учитывая возрастные особенности старших дошкольников, особенности слухового и зрительного восприятия занятия провожу в тетради в крупную клетку. Клетка даёт большие возможности для развития мелкой моторики и элементарных графических навыков письма, так как рисование по клеткам требует мелких и точных движений, а также развивает умение ориентироваться в пространстве.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C:\Users\ADMIN\Desktop\твистинг\PB150964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48000" y="4267200"/>
            <a:ext cx="3276600" cy="2362200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04800"/>
            <a:ext cx="883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–настоящему зашнуровать ботинок –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дело довольно сложное. Для начала можно 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потренироваться на плоской обуви, одежде; на разных видах шнуровки.</a:t>
            </a:r>
            <a:endParaRPr lang="ru-RU" sz="2800" b="1" dirty="0"/>
          </a:p>
        </p:txBody>
      </p:sp>
      <p:pic>
        <p:nvPicPr>
          <p:cNvPr id="5" name="Рисунок 3" descr="C:\Users\ADMIN\Desktop\ф к през\фото к презентации\ф к пр мм\SDC1555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3345872" cy="2511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352800"/>
            <a:ext cx="4113213" cy="30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2286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Твистинг.</a:t>
            </a:r>
            <a:b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Работа с шарами развивают мелкую моторику рук, тактильное восприятие, закрепляются названия цветов и оттенков, можно использовать для снятия психологического напряжения.</a:t>
            </a:r>
            <a:endParaRPr lang="ru-RU" sz="2800" b="1" dirty="0"/>
          </a:p>
        </p:txBody>
      </p:sp>
      <p:pic>
        <p:nvPicPr>
          <p:cNvPr id="1026" name="Picture 2" descr="D: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24200"/>
            <a:ext cx="2493962" cy="2103437"/>
          </a:xfrm>
          <a:prstGeom prst="rect">
            <a:avLst/>
          </a:prstGeom>
          <a:noFill/>
        </p:spPr>
      </p:pic>
      <p:pic>
        <p:nvPicPr>
          <p:cNvPr id="1027" name="Picture 3" descr="D:\Desktop\kak-sdelat-sobaku-iz-sharika-kolbaski-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2819400"/>
            <a:ext cx="3170237" cy="2113491"/>
          </a:xfrm>
          <a:prstGeom prst="rect">
            <a:avLst/>
          </a:prstGeom>
          <a:noFill/>
        </p:spPr>
      </p:pic>
      <p:pic>
        <p:nvPicPr>
          <p:cNvPr id="1028" name="Picture 4" descr="D:\Desktop\46b1c75eaa8d51e7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4114800"/>
            <a:ext cx="33528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Заключение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Систематическая работа в данном направлении позволяет достичь следующих положительных результатов: кисть приобретает хорошую подвижность, гибкость, исчезает скованность движений, меняется нажим, что в дальнейшем помогает детям легко овладеть навыком письма. Благодаря проделанной работе по развитию мелкой моторике пальцев рук, навыки детей становятся более совершенными. Разные виды деятельности, используемые в работе, при целенаправленном их применении определяют успешную работу по подготовке детей к обучению в школе, способствуют развитию мелкой моторики, координации движений пальцев рук, мыслительных процессов и овладению навыками учебной деятельности.</a:t>
            </a:r>
            <a:endParaRPr lang="ru-RU" dirty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  <a:latin typeface="Comic Sans MS" pitchFamily="66" charset="0"/>
                <a:cs typeface="FreesiaUPC" pitchFamily="34" charset="-34"/>
              </a:rPr>
              <a:t>СПАСИБО ЗА </a:t>
            </a:r>
          </a:p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  <a:latin typeface="Comic Sans MS" pitchFamily="66" charset="0"/>
                <a:cs typeface="FreesiaUPC" pitchFamily="34" charset="-34"/>
              </a:rPr>
              <a:t>ВНИМАНИЕ!!!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135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b="1" dirty="0" smtClean="0"/>
              <a:t>  «Ум ребёнка находится на кончиках его пальцев»       </a:t>
            </a:r>
            <a:r>
              <a:rPr lang="ru-RU" sz="4800" dirty="0" smtClean="0"/>
              <a:t>(В.А.Сухомлинский).</a:t>
            </a:r>
            <a:br>
              <a:rPr lang="ru-RU" sz="4800" dirty="0" smtClean="0"/>
            </a:br>
            <a:r>
              <a:rPr lang="ru-RU" sz="4800" b="1" dirty="0" smtClean="0"/>
              <a:t>«Рука – это инструмент всех инструментов» </a:t>
            </a:r>
            <a:r>
              <a:rPr lang="ru-RU" sz="4800" dirty="0" smtClean="0"/>
              <a:t>(Аристотель).</a:t>
            </a:r>
            <a:br>
              <a:rPr lang="ru-RU" sz="4800" dirty="0" smtClean="0"/>
            </a:br>
            <a:r>
              <a:rPr lang="ru-RU" sz="4800" b="1" dirty="0" smtClean="0"/>
              <a:t>«Рука – это своего рода внешний мозг» </a:t>
            </a:r>
            <a:r>
              <a:rPr lang="ru-RU" sz="4800" dirty="0" smtClean="0"/>
              <a:t>(Э.Кант).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                Средства подготовки руки к письму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                     </a:t>
            </a:r>
          </a:p>
          <a:p>
            <a:endParaRPr lang="ru-RU" dirty="0"/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214313" y="214313"/>
            <a:ext cx="2519362" cy="2500312"/>
          </a:xfrm>
          <a:prstGeom prst="cloudCallout">
            <a:avLst>
              <a:gd name="adj1" fmla="val 43949"/>
              <a:gd name="adj2" fmla="val -4829"/>
            </a:avLst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1600" dirty="0">
                <a:solidFill>
                  <a:srgbClr val="0000FF"/>
                </a:solidFill>
              </a:rPr>
              <a:t>Работа с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1600" dirty="0">
                <a:solidFill>
                  <a:srgbClr val="0000FF"/>
                </a:solidFill>
              </a:rPr>
              <a:t>бумагой (аппликация</a:t>
            </a:r>
            <a:r>
              <a:rPr lang="ru-RU" sz="1600" dirty="0" smtClean="0">
                <a:solidFill>
                  <a:srgbClr val="0000FF"/>
                </a:solidFill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1600" dirty="0" smtClean="0">
                <a:solidFill>
                  <a:srgbClr val="0000FF"/>
                </a:solidFill>
              </a:rPr>
              <a:t> </a:t>
            </a:r>
            <a:r>
              <a:rPr lang="ru-RU" sz="1600" dirty="0">
                <a:solidFill>
                  <a:srgbClr val="0000FF"/>
                </a:solidFill>
              </a:rPr>
              <a:t>создание объемных фигурок, скручивание) </a:t>
            </a:r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2895600" y="457200"/>
            <a:ext cx="2000250" cy="1709737"/>
          </a:xfrm>
          <a:prstGeom prst="cloudCallout">
            <a:avLst>
              <a:gd name="adj1" fmla="val -13431"/>
              <a:gd name="adj2" fmla="val 35778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Массаж и </a:t>
            </a:r>
            <a:r>
              <a:rPr lang="ru-RU" sz="16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самомасса</a:t>
            </a:r>
            <a:endParaRPr lang="ru-RU" sz="16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кистей </a:t>
            </a: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рук и пальцев.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029200" y="228600"/>
            <a:ext cx="2428875" cy="2071688"/>
          </a:xfrm>
          <a:prstGeom prst="cloudCallout">
            <a:avLst>
              <a:gd name="adj1" fmla="val -29157"/>
              <a:gd name="adj2" fmla="val 20921"/>
            </a:avLst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Игры с крупой, бусинками, пуговицами, камешками</a:t>
            </a: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6629400" y="1371600"/>
            <a:ext cx="2376487" cy="1473200"/>
          </a:xfrm>
          <a:prstGeom prst="cloudCallout">
            <a:avLst>
              <a:gd name="adj1" fmla="val -37977"/>
              <a:gd name="adj2" fmla="val -1616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Графические упражнения. Штриховка</a:t>
            </a: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04800" y="3276600"/>
            <a:ext cx="2571750" cy="1595437"/>
          </a:xfrm>
          <a:prstGeom prst="cloudCallout">
            <a:avLst>
              <a:gd name="adj1" fmla="val -6866"/>
              <a:gd name="adj2" fmla="val 10069"/>
            </a:avLst>
          </a:prstGeom>
          <a:solidFill>
            <a:srgbClr val="CCFF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Пальчиковая гимнастика и упражнения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3352800" y="3581400"/>
            <a:ext cx="2879725" cy="1428750"/>
          </a:xfrm>
          <a:prstGeom prst="cloudCallout">
            <a:avLst>
              <a:gd name="adj1" fmla="val 34620"/>
              <a:gd name="adj2" fmla="val 5426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Рисование, раскрашивание.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6659563" y="3429000"/>
            <a:ext cx="2087562" cy="1643063"/>
          </a:xfrm>
          <a:prstGeom prst="cloudCallout">
            <a:avLst>
              <a:gd name="adj1" fmla="val -21560"/>
              <a:gd name="adj2" fmla="val 28468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1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Вырезание ножницами.</a:t>
            </a:r>
          </a:p>
          <a:p>
            <a:pPr algn="ctr">
              <a:defRPr/>
            </a:pPr>
            <a:endParaRPr lang="ru-RU" sz="14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381000" y="5029200"/>
            <a:ext cx="2808287" cy="1584325"/>
          </a:xfrm>
          <a:prstGeom prst="cloudCallout">
            <a:avLst>
              <a:gd name="adj1" fmla="val 41352"/>
              <a:gd name="adj2" fmla="val -28556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Игры с конструктором и мозаикой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3924300" y="5157788"/>
            <a:ext cx="2376488" cy="1439862"/>
          </a:xfrm>
          <a:prstGeom prst="cloudCallout">
            <a:avLst>
              <a:gd name="adj1" fmla="val 30894"/>
              <a:gd name="adj2" fmla="val -47023"/>
            </a:avLst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Игры с веревочкой, шнуровки.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6372225" y="5013325"/>
            <a:ext cx="2447925" cy="1595438"/>
          </a:xfrm>
          <a:prstGeom prst="cloudCallout">
            <a:avLst>
              <a:gd name="adj1" fmla="val 36185"/>
              <a:gd name="adj2" fmla="val -24130"/>
            </a:avLst>
          </a:prstGeom>
          <a:solidFill>
            <a:srgbClr val="CCFF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Работа с пластилином, тестом, глиной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Очень важной частью работы по развитию мелкой моторики являются пальчиковые игры. Дети в ходе игр, повторяя движения взрослых, активизируют моторику рук.</a:t>
            </a:r>
            <a:endParaRPr lang="ru-RU" sz="2400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19244"/>
            <a:ext cx="4038600" cy="378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http://im6-tub-ru.yandex.net/i?id=215178864-71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00200"/>
            <a:ext cx="2362200" cy="1588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http://im0-tub-ru.yandex.net/i?id=344214198-33-72&amp;n=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33800"/>
            <a:ext cx="2280002" cy="1772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Массаж рук при помощи шарика и емкости с сыпучим веществом, граненым карандашом, су-Джо.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img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4724400"/>
            <a:ext cx="3962400" cy="2133600"/>
          </a:xfrm>
          <a:prstGeom prst="rect">
            <a:avLst/>
          </a:prstGeom>
          <a:noFill/>
        </p:spPr>
      </p:pic>
      <p:pic>
        <p:nvPicPr>
          <p:cNvPr id="1027" name="Picture 3" descr="D:\Desktop\razvitie-motoriki-u-detej-3-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1" y="4344987"/>
            <a:ext cx="3810000" cy="2513013"/>
          </a:xfrm>
          <a:prstGeom prst="rect">
            <a:avLst/>
          </a:prstGeom>
          <a:noFill/>
        </p:spPr>
      </p:pic>
      <p:pic>
        <p:nvPicPr>
          <p:cNvPr id="1028" name="Picture 4" descr="D:\Desktop\img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1752600"/>
            <a:ext cx="3992562" cy="299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Отлично развивает руку любое нанизывание: бусин, макарон, сушки. Составление целого предмета из его частей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1" name="Picture 3" descr="D:\Desktop\detsad-9955-14004181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38400"/>
            <a:ext cx="3492527" cy="2620963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4446587"/>
            <a:ext cx="3215217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1752600"/>
            <a:ext cx="3581400" cy="2685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Игры с конструктором.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3855508" cy="289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AutoShape 4" descr="https://psinshoko.ru/800/600/https/ds04.infourok.ru/uploads/ex/0951/0013a4d8-be5c25ef/hello_html_m2d81bdc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psinshoko.ru/800/600/https/ds04.infourok.ru/uploads/ex/0951/0013a4d8-be5c25ef/hello_html_m2d81bdc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D:\Desktop\vs_zhfCnn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276600"/>
            <a:ext cx="4267201" cy="347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</a:rPr>
              <a:t>Игры с крупой, бусинами, пуговицами и мелкими камушками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13" descr="http://im4-tub-ru.yandex.net/i?id=193126648-02-72&amp;n=2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2804160" cy="1752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990600"/>
            <a:ext cx="2210816" cy="251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/>
          <a:srcRect t="8371" r="10715" b="4575"/>
          <a:stretch>
            <a:fillRect/>
          </a:stretch>
        </p:blipFill>
        <p:spPr bwMode="auto">
          <a:xfrm>
            <a:off x="3657600" y="990600"/>
            <a:ext cx="2527069" cy="2438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0"/>
            <a:ext cx="2909316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5400000">
            <a:off x="4965506" y="3264094"/>
            <a:ext cx="2817844" cy="37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28600"/>
            <a:ext cx="81534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Особую роль в развитии ручной умелости играет умение уверенно пользоваться ножницами: симметричное вырезывание различных фигурок.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1265" name="Picture 1" descr="D:\Desktop\Solnyishko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362200"/>
            <a:ext cx="3128697" cy="2346325"/>
          </a:xfrm>
          <a:prstGeom prst="rect">
            <a:avLst/>
          </a:prstGeom>
          <a:noFill/>
        </p:spPr>
      </p:pic>
      <p:pic>
        <p:nvPicPr>
          <p:cNvPr id="11266" name="Picture 2" descr="D:\Desktop\detsad-398980-15718346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438400"/>
            <a:ext cx="2727325" cy="3638230"/>
          </a:xfrm>
          <a:prstGeom prst="rect">
            <a:avLst/>
          </a:prstGeom>
          <a:noFill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4648200"/>
            <a:ext cx="2590800" cy="1930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369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Слайд 1</vt:lpstr>
      <vt:lpstr>Слайд 2</vt:lpstr>
      <vt:lpstr>Слайд 3</vt:lpstr>
      <vt:lpstr>Очень важной частью работы по развитию мелкой моторики являются пальчиковые игры. Дети в ходе игр, повторяя движения взрослых, активизируют моторику рук.</vt:lpstr>
      <vt:lpstr>Массаж рук при помощи шарика и емкости с сыпучим веществом, граненым карандашом, су-Джо.</vt:lpstr>
      <vt:lpstr>  Отлично развивает руку любое нанизывание: бусин, макарон, сушки. Составление целого предмета из его частей. </vt:lpstr>
      <vt:lpstr>              Игры с конструктором. </vt:lpstr>
      <vt:lpstr> Игры с крупой, бусинами, пуговицами и мелкими камушками   </vt:lpstr>
      <vt:lpstr>   </vt:lpstr>
      <vt:lpstr>   </vt:lpstr>
      <vt:lpstr>   </vt:lpstr>
      <vt:lpstr>   </vt:lpstr>
      <vt:lpstr>   </vt:lpstr>
      <vt:lpstr>   </vt:lpstr>
      <vt:lpstr>Заключение 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Sanniy</cp:lastModifiedBy>
  <cp:revision>7</cp:revision>
  <dcterms:created xsi:type="dcterms:W3CDTF">2022-03-22T13:25:30Z</dcterms:created>
  <dcterms:modified xsi:type="dcterms:W3CDTF">2022-08-27T09:21:49Z</dcterms:modified>
</cp:coreProperties>
</file>