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69" r:id="rId5"/>
    <p:sldId id="260" r:id="rId6"/>
    <p:sldId id="270" r:id="rId7"/>
    <p:sldId id="271" r:id="rId8"/>
    <p:sldId id="259" r:id="rId9"/>
    <p:sldId id="261" r:id="rId10"/>
    <p:sldId id="262" r:id="rId11"/>
    <p:sldId id="267" r:id="rId12"/>
    <p:sldId id="263" r:id="rId13"/>
    <p:sldId id="274" r:id="rId14"/>
    <p:sldId id="264" r:id="rId15"/>
    <p:sldId id="265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B0F"/>
    <a:srgbClr val="483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17" autoAdjust="0"/>
  </p:normalViewPr>
  <p:slideViewPr>
    <p:cSldViewPr>
      <p:cViewPr>
        <p:scale>
          <a:sx n="90" d="100"/>
          <a:sy n="90" d="100"/>
        </p:scale>
        <p:origin x="-816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6000" contrast="5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3E6F47-4B02-4833-B554-15F84EAEFB1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D81C9B-2396-4FC1-B60C-B446E64A97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14234"/>
            <a:ext cx="7851648" cy="1828800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perspectiveBelow"/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slope"/>
              <a:contourClr>
                <a:schemeClr val="tx2"/>
              </a:contourClr>
            </a:sp3d>
          </a:bodyPr>
          <a:lstStyle/>
          <a:p>
            <a:pPr algn="ctr"/>
            <a:r>
              <a:rPr lang="ru-RU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ea typeface="Adobe Gothic Std B" pitchFamily="34" charset="-128"/>
              </a:rPr>
              <a:t>Сталинградская битва</a:t>
            </a:r>
            <a:endParaRPr lang="ru-RU" i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  <a:ea typeface="Adobe Gothic Std B" pitchFamily="34" charset="-12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48064" y="5952519"/>
            <a:ext cx="3600400" cy="848536"/>
          </a:xfrm>
          <a:noFill/>
          <a:ln>
            <a:solidFill>
              <a:srgbClr val="B72B0F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1600" b="1" i="1" dirty="0" smtClean="0">
                <a:ln w="3175">
                  <a:solidFill>
                    <a:srgbClr val="B72B0F"/>
                  </a:solidFill>
                  <a:prstDash val="solid"/>
                </a:ln>
                <a:solidFill>
                  <a:srgbClr val="B72B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ea typeface="Adobe Gothic Std B" pitchFamily="34" charset="-128"/>
                <a:cs typeface="+mj-cs"/>
              </a:rPr>
              <a:t>Разработали воспитатели:</a:t>
            </a:r>
          </a:p>
          <a:p>
            <a:pPr algn="l"/>
            <a:r>
              <a:rPr lang="ru-RU" sz="1600" b="1" i="1" dirty="0" smtClean="0">
                <a:ln w="3175">
                  <a:solidFill>
                    <a:srgbClr val="B72B0F"/>
                  </a:solidFill>
                  <a:prstDash val="solid"/>
                </a:ln>
                <a:solidFill>
                  <a:srgbClr val="B72B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ea typeface="Adobe Gothic Std B" pitchFamily="34" charset="-128"/>
                <a:cs typeface="+mj-cs"/>
              </a:rPr>
              <a:t>Горбатенко С.И., </a:t>
            </a:r>
            <a:r>
              <a:rPr lang="ru-RU" sz="1600" b="1" i="1" dirty="0" err="1" smtClean="0">
                <a:ln w="3175">
                  <a:solidFill>
                    <a:srgbClr val="B72B0F"/>
                  </a:solidFill>
                  <a:prstDash val="solid"/>
                </a:ln>
                <a:solidFill>
                  <a:srgbClr val="B72B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ea typeface="Adobe Gothic Std B" pitchFamily="34" charset="-128"/>
                <a:cs typeface="+mj-cs"/>
              </a:rPr>
              <a:t>Шебуняева</a:t>
            </a:r>
            <a:r>
              <a:rPr lang="ru-RU" sz="1600" b="1" i="1" dirty="0" smtClean="0">
                <a:ln w="3175">
                  <a:solidFill>
                    <a:srgbClr val="B72B0F"/>
                  </a:solidFill>
                  <a:prstDash val="solid"/>
                </a:ln>
                <a:solidFill>
                  <a:srgbClr val="B72B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ea typeface="Adobe Gothic Std B" pitchFamily="34" charset="-128"/>
                <a:cs typeface="+mj-cs"/>
              </a:rPr>
              <a:t> Н.В.</a:t>
            </a:r>
            <a:endParaRPr lang="ru-RU" sz="1600" b="1" i="1" dirty="0">
              <a:ln w="3175">
                <a:solidFill>
                  <a:srgbClr val="B72B0F"/>
                </a:solidFill>
                <a:prstDash val="solid"/>
              </a:ln>
              <a:solidFill>
                <a:srgbClr val="B72B0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  <a:ea typeface="Adobe Gothic Std B" pitchFamily="34" charset="-128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807320" cy="263452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836712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Победа под Сталинградом оказала определяющее влияние на дальнейший ход Второй мировой войны. </a:t>
            </a:r>
          </a:p>
        </p:txBody>
      </p:sp>
      <p:pic>
        <p:nvPicPr>
          <p:cNvPr id="12292" name="Picture 4" descr="http://img0.liveinternet.ru/images/attach/c/2/70/94/70094084_Bundesarchiv_Bild_183W0506316_Russland_Kampf_um_Stalingrad_Siegesflag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6657975" cy="4343400"/>
          </a:xfrm>
          <a:prstGeom prst="rect">
            <a:avLst/>
          </a:prstGeom>
          <a:noFill/>
        </p:spPr>
      </p:pic>
      <p:pic>
        <p:nvPicPr>
          <p:cNvPr id="12290" name="Picture 2" descr="http://1941-1945.at.ua/_ph/7/762071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535066" cy="287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764704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Победа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 Сталинградской битве над одной из сильнейших армий мира - немецко-фашистской — далась Красной Армии дорогой ценой. </a:t>
            </a:r>
          </a:p>
        </p:txBody>
      </p:sp>
      <p:pic>
        <p:nvPicPr>
          <p:cNvPr id="7170" name="Picture 2" descr="http://worldwar2blog.ru/wp-content/uploads/2012/03/%D0%A1%D1%82%D0%B0%D0%BB%D0%B8%D0%BD%D0%B3%D1%80%D0%B0%D0%B4%D1%81%D0%BA%D0%B0%D1%8F-%D0%B1%D0%B8%D1%82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472608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4005064"/>
            <a:ext cx="7524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Общие  потери Красной Армии в Сталинградской битве составили 1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млн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130 тыс. солдат и офицеров, в том числе безвозвратные потери — около 480 тыс. человек, 4341 танк, 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15 728 орудий и минометов, 2769 самолетов. Это была выдающаяся победа советского оружия. Под Сталинградом были пленены 24 генерала во главе с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генерал-фельдмаршалом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i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    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Ф. Паулюсом.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g-fotki.yandex.ru/get/3514/madam-27.64/0_2fdf7_45f5073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6096000" cy="41624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90872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15 октября 1967 года в память о Сталинградской битве на Мамаевом кургане был открыт памятник-ансамбль «Героям Сталинградской битвы».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Идея сооружения в городе-герое величественного монумента, в память о великом сражении, возникла почти сразу после окончания битвы. 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548680"/>
            <a:ext cx="3168352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Это самый крупный монумент, посвященный событиям Второй мировой войны, из всех, построенных где-либо в мире. Протяженность мемориального комплекса от подножия до вершины холма составляет 1,5 км, все сооружения выполнены из железобетона.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http://stalker.travel-net.ru/upload/image/%D0%A0%D0%BE%D1%81%D1%81%D0%B8%D1%8F/russia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155332" cy="3411488"/>
          </a:xfrm>
          <a:prstGeom prst="rect">
            <a:avLst/>
          </a:prstGeom>
          <a:noFill/>
        </p:spPr>
      </p:pic>
      <p:pic>
        <p:nvPicPr>
          <p:cNvPr id="1028" name="Picture 4" descr="http://www.zateevo.ru/userfiles/image/Sobitiya/091008/rodinamat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398680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Центральная фигура композиции — скульптура «Родина-мать зовёт!». Она входит в число семи чудес России, так как является одной из самых больших на планете. Её вес – 8000 тонн, высота 85 метров: 4 метра – постамент, 52 метра – скульптура. Меч: длина – 29 метров, вес – 400 тонн 300 кг. Строили весь мемориал 8 лет – с 1959 по 1967гг.</a:t>
            </a:r>
          </a:p>
          <a:p>
            <a:endParaRPr lang="ru-RU" dirty="0"/>
          </a:p>
        </p:txBody>
      </p:sp>
      <p:pic>
        <p:nvPicPr>
          <p:cNvPr id="10242" name="Picture 2" descr="http://www.vdnh.ru/files/8470/rodina_mat'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068960" cy="607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45.radikal.ru/i108/0904/00/ae5284db0c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5715000" cy="4286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 настоящее время историко-мемориальный комплекс "Героям Сталинградской битвы" является самым посещаемым в России. Он функционирует круглый год, без выходных, бесплатно.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620688"/>
            <a:ext cx="2232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Мамаев Курган стал символом непобедимости русского оружия, русского человека. Недаром Мамаев Курган называют Главной Высотой России.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Все дальше и дальше уходят от нас героические и трагические годы Великой Отечественной войны. 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 февраля 2013 г. будет отмечаться  70-я годовщина Сталинградской битвы,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 ставшей символом невиданного в мировой истории мужества и стойкости нашего народа.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 славу подвига нашего народа воздвигнуты памятники в граните и мраморе, в музыке и литературе… Но ничуть не меньший памятник воздвигнут в народных сердцах. 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Память людская – самый великий, самый нерушимый памятник Победы.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http://3.bp.blogspot.com/-yAKVxpL1DPM/UAfsIDvzgmI/AAAAAAAAExk/tiXGJdyz5U4/s400/4e71b15b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672"/>
            <a:ext cx="352839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Прошла война, прошла страда, 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Но боль взывает к людям: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Давайте, люди, никогда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Об этом не забудем.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Пусть память верную о ней 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Хранят, об этой муке, 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 дети нынешних детей,  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 наших внуков внуки.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4" descr="http://cs11151.userapi.com/v11151703/768/VlyJGUyw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596912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224" y="2564904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14 июля 1942 года</a:t>
            </a:r>
          </a:p>
          <a:p>
            <a:r>
              <a:rPr lang="ru-RU" sz="2400" i="1" dirty="0" smtClean="0">
                <a:solidFill>
                  <a:schemeClr val="accent3"/>
                </a:solidFill>
              </a:rPr>
              <a:t>Сталинградская область была объявлена</a:t>
            </a:r>
          </a:p>
          <a:p>
            <a:r>
              <a:rPr lang="ru-RU" sz="2400" i="1" dirty="0" smtClean="0">
                <a:solidFill>
                  <a:schemeClr val="accent3"/>
                </a:solidFill>
              </a:rPr>
              <a:t> на осадном </a:t>
            </a:r>
            <a:r>
              <a:rPr lang="ru-RU" sz="2400" i="1" dirty="0">
                <a:solidFill>
                  <a:schemeClr val="accent3"/>
                </a:solidFill>
              </a:rPr>
              <a:t>положении</a:t>
            </a:r>
            <a:endParaRPr lang="ru-RU" sz="2400" i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89" y="3747749"/>
            <a:ext cx="52761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17 июля </a:t>
            </a:r>
            <a:r>
              <a:rPr lang="ru-RU" sz="2800" b="1" i="1" dirty="0" smtClean="0">
                <a:solidFill>
                  <a:srgbClr val="B72B0F"/>
                </a:solidFill>
              </a:rPr>
              <a:t>1942-12 сентября 1942</a:t>
            </a:r>
          </a:p>
          <a:p>
            <a:r>
              <a:rPr lang="ru-RU" sz="2400" i="1" dirty="0" smtClean="0">
                <a:solidFill>
                  <a:schemeClr val="accent3"/>
                </a:solidFill>
              </a:rPr>
              <a:t>наступление немцев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5589240"/>
            <a:ext cx="5760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sz="2800" b="1" i="1" dirty="0">
                <a:solidFill>
                  <a:srgbClr val="B72B0F"/>
                </a:solidFill>
              </a:rPr>
              <a:t>19 ноября 1942 – 2 февраля </a:t>
            </a:r>
            <a:r>
              <a:rPr lang="ru-RU" sz="2800" b="1" i="1" dirty="0" smtClean="0">
                <a:solidFill>
                  <a:srgbClr val="B72B0F"/>
                </a:solidFill>
              </a:rPr>
              <a:t>1943</a:t>
            </a:r>
          </a:p>
          <a:p>
            <a:r>
              <a:rPr lang="ru-RU" sz="2400" i="1" dirty="0" smtClean="0">
                <a:solidFill>
                  <a:schemeClr val="accent3"/>
                </a:solidFill>
              </a:rPr>
              <a:t>контрнаступление </a:t>
            </a:r>
            <a:r>
              <a:rPr lang="ru-RU" sz="2400" i="1" dirty="0">
                <a:solidFill>
                  <a:schemeClr val="accent3"/>
                </a:solidFill>
              </a:rPr>
              <a:t>советских войск.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60021" y="461837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B72B0F"/>
                </a:solidFill>
              </a:rPr>
              <a:t> </a:t>
            </a:r>
            <a:r>
              <a:rPr lang="ru-RU" sz="2800" b="1" i="1" dirty="0" smtClean="0">
                <a:solidFill>
                  <a:srgbClr val="B72B0F"/>
                </a:solidFill>
              </a:rPr>
              <a:t>13 сентября – 18 ноября 1942 </a:t>
            </a:r>
          </a:p>
          <a:p>
            <a:r>
              <a:rPr lang="ru-RU" sz="2800" b="1" i="1" dirty="0" smtClean="0">
                <a:solidFill>
                  <a:schemeClr val="accent3"/>
                </a:solidFill>
              </a:rPr>
              <a:t> </a:t>
            </a:r>
            <a:r>
              <a:rPr lang="ru-RU" sz="2400" i="1" dirty="0" smtClean="0">
                <a:solidFill>
                  <a:schemeClr val="accent3"/>
                </a:solidFill>
              </a:rPr>
              <a:t>оборонительные бои на улицах Сталинграда </a:t>
            </a:r>
            <a:endParaRPr lang="ru-RU" sz="2400" i="1" dirty="0">
              <a:solidFill>
                <a:schemeClr val="accent3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41439" y="548680"/>
            <a:ext cx="8169919" cy="2520280"/>
          </a:xfrm>
          <a:prstGeom prst="rect">
            <a:avLst/>
          </a:prstGeom>
        </p:spPr>
        <p:txBody>
          <a:bodyPr vert="horz" lIns="0" rIns="18288">
            <a:normAutofit fontScale="32500" lnSpcReduction="2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2C16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9800" b="1" i="1" u="none" strike="noStrike" kern="1200" cap="none" spc="0" normalizeH="0" baseline="0" noProof="0" dirty="0" smtClean="0">
                <a:ln w="12700">
                  <a:solidFill>
                    <a:srgbClr val="7598D9">
                      <a:lumMod val="50000"/>
                    </a:srgbClr>
                  </a:solidFill>
                  <a:prstDash val="solid"/>
                </a:ln>
                <a:solidFill>
                  <a:srgbClr val="FE863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17 июля 1942 — 2 февраля 1943</a:t>
            </a:r>
            <a:endParaRPr kumimoji="0" lang="ru-RU" sz="9800" b="1" i="1" u="none" strike="noStrike" kern="1200" cap="none" spc="0" normalizeH="0" baseline="0" noProof="0" dirty="0" smtClean="0">
              <a:ln w="12700">
                <a:solidFill>
                  <a:srgbClr val="7598D9">
                    <a:lumMod val="50000"/>
                  </a:srgbClr>
                </a:solidFill>
                <a:prstDash val="solid"/>
              </a:ln>
              <a:solidFill>
                <a:srgbClr val="B32C16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2C16"/>
              </a:buClr>
              <a:buSzPct val="95000"/>
              <a:buFont typeface="Wingdings 2"/>
              <a:buNone/>
              <a:tabLst/>
              <a:defRPr/>
            </a:pPr>
            <a:r>
              <a:rPr lang="ru-RU" sz="7400" i="1" dirty="0">
                <a:solidFill>
                  <a:schemeClr val="accent3"/>
                </a:solidFill>
              </a:rPr>
              <a:t>Сталинградская битва явилась началом коренного перелома в Великой Отечественной и второй мировой войнах. Здесь, у стен Сталинграда 200 дней и ночей проходила </a:t>
            </a:r>
            <a:r>
              <a:rPr lang="ru-RU" sz="7400" i="1" dirty="0">
                <a:solidFill>
                  <a:schemeClr val="accent3"/>
                </a:solidFill>
              </a:rPr>
              <a:t>величайшее в истории войн сражение, которое </a:t>
            </a:r>
            <a:r>
              <a:rPr lang="ru-RU" sz="7400" i="1" dirty="0">
                <a:solidFill>
                  <a:schemeClr val="accent3"/>
                </a:solidFill>
              </a:rPr>
              <a:t>завершилось крупным разгромом вражеских войск.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B72B0F"/>
                </a:solidFill>
              </a:rPr>
              <a:t>17 июля 1942 года — началась Сталинградская битва, которая коренным образом изменила ход Великой Отечественной войны. После поражения немецких войск под Сталинградом Гитлер объявил в Третьем рейхе трехдневный траур. Битву под Москвой и под Сталинградом историки называют первыми предвестниками Победы. </a:t>
            </a:r>
            <a:endParaRPr lang="ru-RU" b="1" i="1" dirty="0">
              <a:solidFill>
                <a:srgbClr val="B72B0F"/>
              </a:solidFill>
            </a:endParaRPr>
          </a:p>
        </p:txBody>
      </p:sp>
      <p:pic>
        <p:nvPicPr>
          <p:cNvPr id="16390" name="Picture 6" descr="http://cs304504.userapi.com/u81808718/-14/x_9ce07f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590465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836712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 своим масштабам и ожесточенности она превзошла все прошлые битвы: на территории почти в сто тысяч квадратных километров сражались более двух миллионов человек.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146" name="Picture 2" descr="http://victory.rusarchives.ru/img/photos/14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464496" cy="2880320"/>
          </a:xfrm>
          <a:prstGeom prst="rect">
            <a:avLst/>
          </a:prstGeom>
          <a:noFill/>
        </p:spPr>
      </p:pic>
      <p:pic>
        <p:nvPicPr>
          <p:cNvPr id="6148" name="Picture 4" descr="http://www.vlg.rodgor.ru/art_images/18/melni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3810000" cy="2619375"/>
          </a:xfrm>
          <a:prstGeom prst="rect">
            <a:avLst/>
          </a:prstGeom>
          <a:noFill/>
        </p:spPr>
      </p:pic>
      <p:pic>
        <p:nvPicPr>
          <p:cNvPr id="6150" name="Picture 6" descr="http://www.vlg.rodgor.ru/art_images/18/194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960440" cy="275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283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23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августа 1942 года в 16 часов 18 минут силами немецкого 4-го воздушного флота началась массированная бомбардировка Сталинграда. В течение дня было произведено 2 тысячи вылетов самолётов.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3789040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Город был разрушен на 90%, превратив его в громадную территорию, покрытую горящими руинами. В этот день погибло более 40 тысяч мирных жителей.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2532" name="Picture 4" descr="http://waralbum.ru/show/6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816424" cy="2911997"/>
          </a:xfrm>
          <a:prstGeom prst="rect">
            <a:avLst/>
          </a:prstGeom>
          <a:noFill/>
        </p:spPr>
      </p:pic>
      <p:pic>
        <p:nvPicPr>
          <p:cNvPr id="15362" name="Picture 2" descr="http://stalin2008g.narod.ru/images/s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428381" cy="3092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Цель фашистских захватчиков: овладеть промышленным городом, предприятия которого выпускали военную продукцию; выйти к Волге, по которой в кратчайшие сроки можно было попасть в Каспийское море, на Кавказ, где добывалась необходимая для фронта нефть.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http://topwar.ru/uploads/posts/2011-02/thumbs/1296621914_stalingrad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870598" cy="2808312"/>
          </a:xfrm>
          <a:prstGeom prst="rect">
            <a:avLst/>
          </a:prstGeom>
          <a:noFill/>
        </p:spPr>
      </p:pic>
      <p:pic>
        <p:nvPicPr>
          <p:cNvPr id="5124" name="Picture 4" descr="http://cs11513.userapi.com/u162180516/-14/x_1142b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5238750" cy="3517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Немецкие войска были остановлены на северо-западных окраинах города и только 12 сентября вплотную подошли к Сталинграду с запада и юго-запада, и в городе развернулись ожесточенные уличные бои.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http://topwar.ru/uploads/posts/2011-02/thumbs/1296621960_stalingrad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9"/>
            <a:ext cx="4158630" cy="3096344"/>
          </a:xfrm>
          <a:prstGeom prst="rect">
            <a:avLst/>
          </a:prstGeom>
          <a:noFill/>
        </p:spPr>
      </p:pic>
      <p:pic>
        <p:nvPicPr>
          <p:cNvPr id="4100" name="Picture 4" descr="http://www.paradigmmpc.com/Assets/Photos/fs_HerbertR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4811688" cy="31916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3429000"/>
            <a:ext cx="3707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18 ноября 1942 года закончился оборонительный период Сталинградской битвы. За 4 месяца боев между Доном и Волгой противник потерял около 700 тыс. человек убитыми и ранеными и большое количество боевой техники. Наши войска потеряли свыше 640 тыс. человек.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70892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10 января 1943 года советские войска приступили к осуществлению операции «Кольцо». Сталинградская битва вступила в свою завершающую фазу. </a:t>
            </a:r>
          </a:p>
        </p:txBody>
      </p:sp>
      <p:pic>
        <p:nvPicPr>
          <p:cNvPr id="13314" name="Picture 2" descr="http://topwar.ru/uploads/posts/2011-02/1296621904_stalingrad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16424" cy="2448272"/>
          </a:xfrm>
          <a:prstGeom prst="rect">
            <a:avLst/>
          </a:prstGeom>
          <a:noFill/>
        </p:spPr>
      </p:pic>
      <p:pic>
        <p:nvPicPr>
          <p:cNvPr id="13316" name="Picture 4" descr="http://img-fotki.yandex.ru/get/5110/puliru.a4/0_4beab_198671e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5531768" cy="2889152"/>
          </a:xfrm>
          <a:prstGeom prst="rect">
            <a:avLst/>
          </a:prstGeom>
          <a:noFill/>
        </p:spPr>
      </p:pic>
      <p:pic>
        <p:nvPicPr>
          <p:cNvPr id="13318" name="Picture 6" descr="http://mywarez.ru/uploads/posts/2010-05/1273132087_22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816424" cy="24208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78904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Прижатая к Волге и рассечённая на две части вражеская группировка вынуждена была сдаться.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908720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Сражение на Мамаевом кургане, пропитанной кровью высоте, возвышающейся над городом, было необычайно беспощадным.</a:t>
            </a:r>
          </a:p>
        </p:txBody>
      </p:sp>
      <p:pic>
        <p:nvPicPr>
          <p:cNvPr id="14338" name="Picture 2" descr="http://bm.img.com.ua/img/prikol/images/large/6/2/159926_288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233045" cy="32643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64502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Бои за Мамаев курган продолжались 135 суток. В районе Мамаева кургана, 2 февраля 1943 года закончилась Сталинградская битва.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4340" name="Picture 4" descr="http://assets1.lookatme.ru/assets/article_image-image/98/49/258789/article_image-image-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53136"/>
            <a:ext cx="590778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669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Сталинградская битва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Первый</cp:lastModifiedBy>
  <cp:revision>54</cp:revision>
  <dcterms:created xsi:type="dcterms:W3CDTF">2013-01-22T17:30:34Z</dcterms:created>
  <dcterms:modified xsi:type="dcterms:W3CDTF">2020-03-04T09:04:06Z</dcterms:modified>
</cp:coreProperties>
</file>