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4A2DE-FF61-401B-B8EC-5E9FF5D98AF8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A18ED-EBFF-4A45-81A2-4E2DD43BDA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779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ehinfor.ru/s_12/elektro_11.html" TargetMode="External"/><Relationship Id="rId2" Type="http://schemas.openxmlformats.org/officeDocument/2006/relationships/hyperlink" Target="http://www.sxemotehnika.ru/soedinenie-kondensatorov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orldofschool.ru/fizika/el-dinamika/zadachi/primery/primer-resheniya-zadachi-po-teme-soedinenie-kondensatorov" TargetMode="External"/><Relationship Id="rId5" Type="http://schemas.openxmlformats.org/officeDocument/2006/relationships/hyperlink" Target="http://easy-physic.ru/kondensatory-zadachi/" TargetMode="External"/><Relationship Id="rId4" Type="http://schemas.openxmlformats.org/officeDocument/2006/relationships/hyperlink" Target="http://www.zadachi-po-fizike.ru/zadacha-28-parallelnoe-soedinenie-kondensatoro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/>
              <a:t>Соединение конденсаторов</a:t>
            </a:r>
            <a:endParaRPr lang="ru-RU" sz="6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7304856" cy="769640"/>
          </a:xfrm>
        </p:spPr>
        <p:txBody>
          <a:bodyPr>
            <a:no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</a:rPr>
              <a:t>Учитель МОУ «Средняя общеобразовательная школа № 3 г. Ершова Саратовской области» </a:t>
            </a:r>
          </a:p>
          <a:p>
            <a:pPr algn="r"/>
            <a:r>
              <a:rPr lang="ru-RU" sz="2400" b="1" dirty="0" smtClean="0">
                <a:solidFill>
                  <a:srgbClr val="002060"/>
                </a:solidFill>
              </a:rPr>
              <a:t>Кузнецова Алена Владимировна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5805265"/>
            <a:ext cx="2895600" cy="576064"/>
          </a:xfrm>
        </p:spPr>
        <p:txBody>
          <a:bodyPr/>
          <a:lstStyle/>
          <a:p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0614" y="263238"/>
            <a:ext cx="20697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717B01-6715-4B09-8A12-4A5AF7A25982}" type="datetime1">
              <a:rPr lang="ru-RU" sz="3200" b="1">
                <a:solidFill>
                  <a:srgbClr val="1F497D"/>
                </a:solidFill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20.04.2022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60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Последовательное соединение конденсаторов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000" dirty="0"/>
              <a:t>Для частного случая двух последовательно соединенных конденсаторов формула для вычисления их общей емкости будет иметь вид: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89111"/>
            <a:ext cx="5105678" cy="1207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013176"/>
            <a:ext cx="3135896" cy="1052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339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Последовательное соединение конденсаторов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000" dirty="0"/>
              <a:t>Если последовательно соединены конденсаторы, имеющие одинаковую емкость, то их общую емкость можно вычислить по формуле</a:t>
            </a:r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933056"/>
            <a:ext cx="7702213" cy="88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678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Последовательно-параллельное </a:t>
            </a:r>
            <a:r>
              <a:rPr lang="ru-RU" b="1" dirty="0"/>
              <a:t>(смешанное) соединение конденсаторов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000" b="1" dirty="0"/>
              <a:t>Последовательно-параллельным соединением конденсаторов</a:t>
            </a:r>
            <a:r>
              <a:rPr lang="ru-RU" sz="3000" dirty="0"/>
              <a:t> называется цепь имеющая в своем составе участки, как с параллельным, так и с последовательным соединением конденсаторов.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88840"/>
            <a:ext cx="6006890" cy="4590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30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9011"/>
            <a:ext cx="3744416" cy="6848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54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Домашнее задание </a:t>
            </a:r>
            <a:endParaRPr lang="ru-RU" sz="4000" b="1" dirty="0">
              <a:solidFill>
                <a:schemeClr val="tx2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00808"/>
            <a:ext cx="565785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 smtClean="0"/>
              <a:t>1)Определите емкость батареи конденсаторов, изображенной на рисунке. Емкость каждого конденсатора  1 мкФ.</a:t>
            </a:r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/>
              <a:t>2) Два последовательно соединенных конденсатора емкостями 2 и 4 мкФ присоединили к источнику напряжением 180 В. Конденсаторы отсоединили друг от друга и от источника и соединили одноименно заряженными пластинами. Определите установившееся напряжение.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7069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Решение задач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Три конденсатора одинаковой емкости соединены параллельно друг другу в батарею. Рассчитать емкость батареи конденсаторов, если известно, что при подключении ее к полюсам аккумулятора напряжением 12 </a:t>
            </a:r>
            <a:r>
              <a:rPr lang="ru-RU" sz="3000" dirty="0" smtClean="0"/>
              <a:t>В </a:t>
            </a:r>
            <a:r>
              <a:rPr lang="ru-RU" sz="3000" dirty="0"/>
              <a:t>заряд на обкладках каждого конденсатора 6×10</a:t>
            </a:r>
            <a:r>
              <a:rPr lang="ru-RU" sz="3000" baseline="30000" dirty="0"/>
              <a:t>-9</a:t>
            </a:r>
            <a:r>
              <a:rPr lang="ru-RU" sz="3000" dirty="0"/>
              <a:t> </a:t>
            </a:r>
            <a:r>
              <a:rPr lang="ru-RU" sz="3000" dirty="0" smtClean="0"/>
              <a:t>Кл.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26924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Решение задач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Найти электроемкость системы конденсаторов, соединенных по схеме, по­казанной на </a:t>
            </a:r>
            <a:r>
              <a:rPr lang="ru-RU" sz="3000" dirty="0" smtClean="0"/>
              <a:t>рисунке </a:t>
            </a:r>
            <a:r>
              <a:rPr lang="ru-RU" sz="3000" dirty="0"/>
              <a:t> </a:t>
            </a:r>
            <a:r>
              <a:rPr lang="ru-RU" sz="3000" i="1" dirty="0"/>
              <a:t>C</a:t>
            </a:r>
            <a:r>
              <a:rPr lang="ru-RU" sz="3000" i="1" baseline="-25000" dirty="0"/>
              <a:t>1</a:t>
            </a:r>
            <a:r>
              <a:rPr lang="ru-RU" sz="3000" dirty="0"/>
              <a:t> = </a:t>
            </a:r>
            <a:r>
              <a:rPr lang="ru-RU" sz="3000" i="1" dirty="0"/>
              <a:t>C</a:t>
            </a:r>
            <a:r>
              <a:rPr lang="ru-RU" sz="3000" i="1" baseline="-25000" dirty="0"/>
              <a:t>2</a:t>
            </a:r>
            <a:r>
              <a:rPr lang="ru-RU" sz="3000" i="1" dirty="0"/>
              <a:t> = C</a:t>
            </a:r>
            <a:r>
              <a:rPr lang="ru-RU" sz="3000" i="1" baseline="-25000" dirty="0"/>
              <a:t>4</a:t>
            </a:r>
            <a:r>
              <a:rPr lang="ru-RU" sz="3000" dirty="0"/>
              <a:t>= </a:t>
            </a:r>
            <a:r>
              <a:rPr lang="ru-RU" sz="3000" i="1" dirty="0"/>
              <a:t>C</a:t>
            </a:r>
            <a:r>
              <a:rPr lang="ru-RU" sz="3000" i="1" baseline="-25000" dirty="0"/>
              <a:t>5</a:t>
            </a:r>
            <a:r>
              <a:rPr lang="ru-RU" sz="3000" i="1" dirty="0"/>
              <a:t>.</a:t>
            </a:r>
            <a:endParaRPr lang="ru-RU" sz="3000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499387"/>
            <a:ext cx="4392488" cy="199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826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4717958" cy="2149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9" y="3645024"/>
            <a:ext cx="4221633" cy="1923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74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Источники: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ru-RU" sz="3500" dirty="0" smtClean="0"/>
              <a:t>Изображение соединения конденсаторов </a:t>
            </a:r>
            <a:r>
              <a:rPr lang="en-US" sz="3500" dirty="0" smtClean="0">
                <a:hlinkClick r:id="rId2"/>
              </a:rPr>
              <a:t>http</a:t>
            </a:r>
            <a:r>
              <a:rPr lang="en-US" sz="3500" dirty="0">
                <a:hlinkClick r:id="rId2"/>
              </a:rPr>
              <a:t>://</a:t>
            </a:r>
            <a:r>
              <a:rPr lang="en-US" sz="3500" dirty="0" smtClean="0">
                <a:hlinkClick r:id="rId2"/>
              </a:rPr>
              <a:t>www.sxemotehnika.ru/soedinenie-kondensatorov.html</a:t>
            </a:r>
            <a:endParaRPr lang="ru-RU" sz="3500" dirty="0" smtClean="0"/>
          </a:p>
          <a:p>
            <a:r>
              <a:rPr lang="ru-RU" sz="3500" dirty="0" smtClean="0"/>
              <a:t>Изображение схем</a:t>
            </a:r>
            <a:r>
              <a:rPr lang="ru-RU" sz="3500" dirty="0"/>
              <a:t> </a:t>
            </a:r>
            <a:r>
              <a:rPr lang="ru-RU" sz="3500" dirty="0" smtClean="0"/>
              <a:t>соединения конденсаторов </a:t>
            </a:r>
            <a:r>
              <a:rPr lang="en-US" sz="3500" dirty="0" smtClean="0">
                <a:hlinkClick r:id="rId3"/>
              </a:rPr>
              <a:t>http</a:t>
            </a:r>
            <a:r>
              <a:rPr lang="en-US" sz="3500" dirty="0">
                <a:hlinkClick r:id="rId3"/>
              </a:rPr>
              <a:t>://</a:t>
            </a:r>
            <a:r>
              <a:rPr lang="en-US" sz="3500" dirty="0" smtClean="0">
                <a:hlinkClick r:id="rId3"/>
              </a:rPr>
              <a:t>tehinfor.ru/s_12/elektro_11.html</a:t>
            </a:r>
            <a:endParaRPr lang="ru-RU" sz="3500" dirty="0" smtClean="0"/>
          </a:p>
          <a:p>
            <a:r>
              <a:rPr lang="ru-RU" sz="3500" dirty="0" smtClean="0"/>
              <a:t>Задача</a:t>
            </a:r>
            <a:r>
              <a:rPr lang="ru-RU" sz="3500" dirty="0"/>
              <a:t> </a:t>
            </a:r>
            <a:r>
              <a:rPr lang="en-US" sz="3500" dirty="0" smtClean="0">
                <a:hlinkClick r:id="rId4"/>
              </a:rPr>
              <a:t>http</a:t>
            </a:r>
            <a:r>
              <a:rPr lang="en-US" sz="3500" dirty="0">
                <a:hlinkClick r:id="rId4"/>
              </a:rPr>
              <a:t>://www.zadachi-po-fizike.ru/zadacha-28-parallelnoe-soedinenie-kondensatorov</a:t>
            </a:r>
            <a:r>
              <a:rPr lang="en-US" sz="3500" dirty="0" smtClean="0">
                <a:hlinkClick r:id="rId4"/>
              </a:rPr>
              <a:t>/</a:t>
            </a:r>
            <a:endParaRPr lang="ru-RU" sz="3500" dirty="0" smtClean="0"/>
          </a:p>
          <a:p>
            <a:r>
              <a:rPr lang="ru-RU" sz="3500" dirty="0" smtClean="0"/>
              <a:t>Задача</a:t>
            </a:r>
            <a:r>
              <a:rPr lang="ru-RU" sz="3500" dirty="0"/>
              <a:t> </a:t>
            </a:r>
            <a:r>
              <a:rPr lang="en-US" sz="3500" dirty="0" smtClean="0">
                <a:hlinkClick r:id="rId5"/>
              </a:rPr>
              <a:t>http</a:t>
            </a:r>
            <a:r>
              <a:rPr lang="en-US" sz="3500" dirty="0">
                <a:hlinkClick r:id="rId5"/>
              </a:rPr>
              <a:t>://easy-physic.ru/kondensatory-zadachi</a:t>
            </a:r>
            <a:r>
              <a:rPr lang="en-US" sz="3500" dirty="0" smtClean="0">
                <a:hlinkClick r:id="rId5"/>
              </a:rPr>
              <a:t>/</a:t>
            </a:r>
            <a:endParaRPr lang="ru-RU" sz="3500" dirty="0" smtClean="0"/>
          </a:p>
          <a:p>
            <a:r>
              <a:rPr lang="ru-RU" sz="3500" dirty="0" smtClean="0"/>
              <a:t>Задача</a:t>
            </a:r>
            <a:r>
              <a:rPr lang="ru-RU" sz="3500" dirty="0"/>
              <a:t> </a:t>
            </a:r>
            <a:r>
              <a:rPr lang="en-US" sz="3500" dirty="0" smtClean="0">
                <a:hlinkClick r:id="rId6"/>
              </a:rPr>
              <a:t>http</a:t>
            </a:r>
            <a:r>
              <a:rPr lang="en-US" sz="3500" dirty="0">
                <a:hlinkClick r:id="rId6"/>
              </a:rPr>
              <a:t>://</a:t>
            </a:r>
            <a:r>
              <a:rPr lang="en-US" sz="3500" dirty="0" smtClean="0">
                <a:hlinkClick r:id="rId6"/>
              </a:rPr>
              <a:t>worldofschool.ru/fizika/el-dinamika/zadachi/primery/primer-resheniya-zadachi-po-teme-soedinenie-kondensatorov</a:t>
            </a:r>
            <a:endParaRPr lang="ru-RU" sz="35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45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7" y="404664"/>
            <a:ext cx="9115247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86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Параллельное соединение конденсаторов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Если к </a:t>
            </a:r>
            <a:r>
              <a:rPr lang="ru-RU" dirty="0"/>
              <a:t>точкам включения непосредственно присоединены пластины всех конденсаторов, то такое соединение называется </a:t>
            </a:r>
            <a:r>
              <a:rPr lang="ru-RU" b="1" dirty="0">
                <a:solidFill>
                  <a:srgbClr val="FF0000"/>
                </a:solidFill>
              </a:rPr>
              <a:t>параллельным соединением конденсаторов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25069"/>
            <a:ext cx="6727271" cy="259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259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Параллельное соединение конденсаторов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общая емкость конденсаторов при параллельном соединении равна сумме емкостей всех соединенных конденсаторов.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33056"/>
            <a:ext cx="5173462" cy="9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52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Параллельное соединение конденсаторов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000" dirty="0"/>
              <a:t>Соединенные параллельно конденсаторы находятся под одним и тем же напряжением, равным </a:t>
            </a:r>
            <a:r>
              <a:rPr lang="ru-RU" sz="3000" i="1" dirty="0"/>
              <a:t>U</a:t>
            </a:r>
            <a:r>
              <a:rPr lang="ru-RU" sz="3000" dirty="0"/>
              <a:t> вольт, а общий заряд этих конденсаторов равен </a:t>
            </a:r>
            <a:r>
              <a:rPr lang="ru-RU" sz="3000" i="1" dirty="0"/>
              <a:t>q</a:t>
            </a:r>
            <a:r>
              <a:rPr lang="ru-RU" sz="3000" dirty="0"/>
              <a:t> кулонов. При этом каждый конденсатор соответственно получает заряд </a:t>
            </a:r>
            <a:r>
              <a:rPr lang="ru-RU" sz="3000" i="1" dirty="0"/>
              <a:t>q</a:t>
            </a:r>
            <a:r>
              <a:rPr lang="ru-RU" sz="3000" baseline="-25000" dirty="0"/>
              <a:t>1</a:t>
            </a:r>
            <a:r>
              <a:rPr lang="ru-RU" sz="3000" dirty="0"/>
              <a:t>, </a:t>
            </a:r>
            <a:r>
              <a:rPr lang="ru-RU" sz="3000" i="1" dirty="0"/>
              <a:t>q</a:t>
            </a:r>
            <a:r>
              <a:rPr lang="ru-RU" sz="3000" baseline="-25000" dirty="0"/>
              <a:t>2</a:t>
            </a:r>
            <a:r>
              <a:rPr lang="ru-RU" sz="3000" dirty="0"/>
              <a:t>, </a:t>
            </a:r>
            <a:r>
              <a:rPr lang="ru-RU" sz="3000" i="1" dirty="0"/>
              <a:t>q</a:t>
            </a:r>
            <a:r>
              <a:rPr lang="ru-RU" sz="3000" baseline="-25000" dirty="0"/>
              <a:t>3</a:t>
            </a:r>
            <a:r>
              <a:rPr lang="ru-RU" sz="3000" dirty="0"/>
              <a:t> и т. д. Следовательно,</a:t>
            </a:r>
          </a:p>
          <a:p>
            <a:pPr marL="0" indent="0">
              <a:buNone/>
            </a:pPr>
            <a:r>
              <a:rPr lang="ru-RU" b="1" i="1" dirty="0" smtClean="0"/>
              <a:t>                      </a:t>
            </a:r>
            <a:r>
              <a:rPr lang="ru-RU" b="1" i="1" dirty="0" err="1" smtClean="0">
                <a:solidFill>
                  <a:srgbClr val="FF0000"/>
                </a:solidFill>
              </a:rPr>
              <a:t>q</a:t>
            </a:r>
            <a:r>
              <a:rPr lang="ru-RU" b="1" baseline="-25000" dirty="0" err="1" smtClean="0">
                <a:solidFill>
                  <a:srgbClr val="FF0000"/>
                </a:solidFill>
              </a:rPr>
              <a:t>общ</a:t>
            </a:r>
            <a:r>
              <a:rPr lang="ru-RU" b="1" dirty="0">
                <a:solidFill>
                  <a:srgbClr val="FF0000"/>
                </a:solidFill>
              </a:rPr>
              <a:t> = </a:t>
            </a:r>
            <a:r>
              <a:rPr lang="ru-RU" b="1" i="1" dirty="0">
                <a:solidFill>
                  <a:srgbClr val="FF0000"/>
                </a:solidFill>
              </a:rPr>
              <a:t>q</a:t>
            </a:r>
            <a:r>
              <a:rPr lang="ru-RU" b="1" baseline="-25000" dirty="0">
                <a:solidFill>
                  <a:srgbClr val="FF0000"/>
                </a:solidFill>
              </a:rPr>
              <a:t>1</a:t>
            </a:r>
            <a:r>
              <a:rPr lang="ru-RU" b="1" dirty="0">
                <a:solidFill>
                  <a:srgbClr val="FF0000"/>
                </a:solidFill>
              </a:rPr>
              <a:t> + </a:t>
            </a:r>
            <a:r>
              <a:rPr lang="ru-RU" b="1" i="1" dirty="0">
                <a:solidFill>
                  <a:srgbClr val="FF0000"/>
                </a:solidFill>
              </a:rPr>
              <a:t>q</a:t>
            </a:r>
            <a:r>
              <a:rPr lang="ru-RU" b="1" baseline="-25000" dirty="0">
                <a:solidFill>
                  <a:srgbClr val="FF0000"/>
                </a:solidFill>
              </a:rPr>
              <a:t>2</a:t>
            </a:r>
            <a:r>
              <a:rPr lang="ru-RU" b="1" dirty="0">
                <a:solidFill>
                  <a:srgbClr val="FF0000"/>
                </a:solidFill>
              </a:rPr>
              <a:t> + </a:t>
            </a:r>
            <a:r>
              <a:rPr lang="ru-RU" b="1" i="1" dirty="0">
                <a:solidFill>
                  <a:srgbClr val="FF0000"/>
                </a:solidFill>
              </a:rPr>
              <a:t>q</a:t>
            </a:r>
            <a:r>
              <a:rPr lang="ru-RU" b="1" baseline="-25000" dirty="0">
                <a:solidFill>
                  <a:srgbClr val="FF0000"/>
                </a:solidFill>
              </a:rPr>
              <a:t>3</a:t>
            </a:r>
            <a:r>
              <a:rPr lang="ru-RU" b="1" dirty="0">
                <a:solidFill>
                  <a:srgbClr val="FF0000"/>
                </a:solidFill>
              </a:rPr>
              <a:t> + . . 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656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Параллельное соединение конденсаторов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b="1" i="1" dirty="0" err="1" smtClean="0">
                <a:solidFill>
                  <a:srgbClr val="FF0000"/>
                </a:solidFill>
              </a:rPr>
              <a:t>q</a:t>
            </a:r>
            <a:r>
              <a:rPr lang="ru-RU" sz="3000" b="1" baseline="-25000" dirty="0" err="1" smtClean="0">
                <a:solidFill>
                  <a:srgbClr val="FF0000"/>
                </a:solidFill>
              </a:rPr>
              <a:t>общ</a:t>
            </a:r>
            <a:r>
              <a:rPr lang="ru-RU" sz="3000" b="1" dirty="0">
                <a:solidFill>
                  <a:srgbClr val="FF0000"/>
                </a:solidFill>
              </a:rPr>
              <a:t> = </a:t>
            </a:r>
            <a:r>
              <a:rPr lang="ru-RU" sz="3000" b="1" i="1" dirty="0" err="1">
                <a:solidFill>
                  <a:srgbClr val="FF0000"/>
                </a:solidFill>
              </a:rPr>
              <a:t>C</a:t>
            </a:r>
            <a:r>
              <a:rPr lang="ru-RU" sz="3000" b="1" baseline="-25000" dirty="0" err="1">
                <a:solidFill>
                  <a:srgbClr val="FF0000"/>
                </a:solidFill>
              </a:rPr>
              <a:t>общ</a:t>
            </a:r>
            <a:r>
              <a:rPr lang="ru-RU" sz="3000" b="1" i="1" dirty="0" err="1">
                <a:solidFill>
                  <a:srgbClr val="FF0000"/>
                </a:solidFill>
              </a:rPr>
              <a:t>U</a:t>
            </a:r>
            <a:r>
              <a:rPr lang="ru-RU" sz="3000" b="1" dirty="0" smtClean="0">
                <a:solidFill>
                  <a:srgbClr val="FF0000"/>
                </a:solidFill>
              </a:rPr>
              <a:t>,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endParaRPr lang="ru-RU" sz="3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000" b="1" dirty="0"/>
              <a:t> </a:t>
            </a:r>
            <a:r>
              <a:rPr lang="ru-RU" sz="3000" b="1" dirty="0" smtClean="0"/>
              <a:t>        </a:t>
            </a:r>
            <a:r>
              <a:rPr lang="ru-RU" sz="3000" dirty="0" smtClean="0"/>
              <a:t>а заряды</a:t>
            </a:r>
            <a:r>
              <a:rPr lang="ru-RU" sz="3000" dirty="0"/>
              <a:t> </a:t>
            </a:r>
            <a:r>
              <a:rPr lang="ru-RU" sz="3000" i="1" dirty="0"/>
              <a:t>q</a:t>
            </a:r>
            <a:r>
              <a:rPr lang="ru-RU" sz="3000" baseline="-25000" dirty="0"/>
              <a:t>1</a:t>
            </a:r>
            <a:r>
              <a:rPr lang="ru-RU" sz="3000" dirty="0"/>
              <a:t> = </a:t>
            </a:r>
            <a:r>
              <a:rPr lang="ru-RU" sz="3000" i="1" dirty="0"/>
              <a:t>С</a:t>
            </a:r>
            <a:r>
              <a:rPr lang="ru-RU" sz="3000" baseline="-25000" dirty="0"/>
              <a:t>1</a:t>
            </a:r>
            <a:r>
              <a:rPr lang="ru-RU" sz="3000" i="1" dirty="0"/>
              <a:t>U</a:t>
            </a:r>
            <a:r>
              <a:rPr lang="ru-RU" sz="3000" dirty="0"/>
              <a:t>; </a:t>
            </a:r>
            <a:r>
              <a:rPr lang="ru-RU" sz="3000" i="1" dirty="0"/>
              <a:t>q</a:t>
            </a:r>
            <a:r>
              <a:rPr lang="ru-RU" sz="3000" baseline="-25000" dirty="0"/>
              <a:t>2</a:t>
            </a:r>
            <a:r>
              <a:rPr lang="ru-RU" sz="3000" dirty="0"/>
              <a:t> = </a:t>
            </a:r>
            <a:r>
              <a:rPr lang="ru-RU" sz="3000" i="1" dirty="0"/>
              <a:t>С</a:t>
            </a:r>
            <a:r>
              <a:rPr lang="ru-RU" sz="3000" baseline="-25000" dirty="0"/>
              <a:t>2</a:t>
            </a:r>
            <a:r>
              <a:rPr lang="ru-RU" sz="3000" i="1" dirty="0"/>
              <a:t>U</a:t>
            </a:r>
            <a:r>
              <a:rPr lang="ru-RU" sz="3000" dirty="0"/>
              <a:t>; </a:t>
            </a:r>
            <a:r>
              <a:rPr lang="ru-RU" sz="3000" i="1" dirty="0"/>
              <a:t>q</a:t>
            </a:r>
            <a:r>
              <a:rPr lang="ru-RU" sz="3000" baseline="-25000" dirty="0"/>
              <a:t>3</a:t>
            </a:r>
            <a:r>
              <a:rPr lang="ru-RU" sz="3000" dirty="0"/>
              <a:t> = </a:t>
            </a:r>
            <a:r>
              <a:rPr lang="ru-RU" sz="3000" i="1" dirty="0"/>
              <a:t>С</a:t>
            </a:r>
            <a:r>
              <a:rPr lang="ru-RU" sz="3000" baseline="-25000" dirty="0"/>
              <a:t>3</a:t>
            </a:r>
            <a:r>
              <a:rPr lang="ru-RU" sz="3000" i="1" dirty="0"/>
              <a:t>U</a:t>
            </a:r>
            <a:r>
              <a:rPr lang="ru-RU" sz="3000" dirty="0" smtClean="0"/>
              <a:t>.</a:t>
            </a:r>
            <a:endParaRPr lang="ru-RU" sz="3000" dirty="0"/>
          </a:p>
          <a:p>
            <a:pPr marL="0" indent="0">
              <a:buNone/>
            </a:pPr>
            <a:r>
              <a:rPr lang="ru-RU" sz="3000" dirty="0"/>
              <a:t>Подставив эти выражения в </a:t>
            </a:r>
            <a:r>
              <a:rPr lang="ru-RU" sz="3000" dirty="0" smtClean="0"/>
              <a:t>формулу, </a:t>
            </a:r>
            <a:r>
              <a:rPr lang="ru-RU" sz="3000" dirty="0"/>
              <a:t>получим:</a:t>
            </a:r>
          </a:p>
          <a:p>
            <a:pPr marL="0" indent="0" algn="ctr">
              <a:buNone/>
            </a:pPr>
            <a:r>
              <a:rPr lang="ru-RU" sz="3000" b="1" i="1" dirty="0" err="1">
                <a:solidFill>
                  <a:srgbClr val="FF0000"/>
                </a:solidFill>
              </a:rPr>
              <a:t>С</a:t>
            </a:r>
            <a:r>
              <a:rPr lang="ru-RU" sz="3000" b="1" baseline="-25000" dirty="0" err="1">
                <a:solidFill>
                  <a:srgbClr val="FF0000"/>
                </a:solidFill>
              </a:rPr>
              <a:t>общ</a:t>
            </a:r>
            <a:r>
              <a:rPr lang="ru-RU" sz="3000" b="1" i="1" dirty="0" err="1">
                <a:solidFill>
                  <a:srgbClr val="FF0000"/>
                </a:solidFill>
              </a:rPr>
              <a:t>U</a:t>
            </a:r>
            <a:r>
              <a:rPr lang="ru-RU" sz="3000" b="1" dirty="0">
                <a:solidFill>
                  <a:srgbClr val="FF0000"/>
                </a:solidFill>
              </a:rPr>
              <a:t> = </a:t>
            </a:r>
            <a:r>
              <a:rPr lang="ru-RU" sz="3000" b="1" i="1" dirty="0">
                <a:solidFill>
                  <a:srgbClr val="FF0000"/>
                </a:solidFill>
              </a:rPr>
              <a:t>С</a:t>
            </a:r>
            <a:r>
              <a:rPr lang="ru-RU" sz="3000" b="1" baseline="-25000" dirty="0">
                <a:solidFill>
                  <a:srgbClr val="FF0000"/>
                </a:solidFill>
              </a:rPr>
              <a:t>1</a:t>
            </a:r>
            <a:r>
              <a:rPr lang="ru-RU" sz="3000" b="1" i="1" dirty="0">
                <a:solidFill>
                  <a:srgbClr val="FF0000"/>
                </a:solidFill>
              </a:rPr>
              <a:t>U</a:t>
            </a:r>
            <a:r>
              <a:rPr lang="ru-RU" sz="3000" b="1" dirty="0">
                <a:solidFill>
                  <a:srgbClr val="FF0000"/>
                </a:solidFill>
              </a:rPr>
              <a:t> + </a:t>
            </a:r>
            <a:r>
              <a:rPr lang="ru-RU" sz="3000" b="1" i="1" dirty="0">
                <a:solidFill>
                  <a:srgbClr val="FF0000"/>
                </a:solidFill>
              </a:rPr>
              <a:t>С</a:t>
            </a:r>
            <a:r>
              <a:rPr lang="ru-RU" sz="3000" b="1" baseline="-25000" dirty="0">
                <a:solidFill>
                  <a:srgbClr val="FF0000"/>
                </a:solidFill>
              </a:rPr>
              <a:t>2</a:t>
            </a:r>
            <a:r>
              <a:rPr lang="ru-RU" sz="3000" b="1" i="1" dirty="0">
                <a:solidFill>
                  <a:srgbClr val="FF0000"/>
                </a:solidFill>
              </a:rPr>
              <a:t>U</a:t>
            </a:r>
            <a:r>
              <a:rPr lang="ru-RU" sz="3000" b="1" dirty="0">
                <a:solidFill>
                  <a:srgbClr val="FF0000"/>
                </a:solidFill>
              </a:rPr>
              <a:t> + </a:t>
            </a:r>
            <a:r>
              <a:rPr lang="ru-RU" sz="3000" b="1" i="1" dirty="0">
                <a:solidFill>
                  <a:srgbClr val="FF0000"/>
                </a:solidFill>
              </a:rPr>
              <a:t>С</a:t>
            </a:r>
            <a:r>
              <a:rPr lang="ru-RU" sz="3000" b="1" baseline="-25000" dirty="0">
                <a:solidFill>
                  <a:srgbClr val="FF0000"/>
                </a:solidFill>
              </a:rPr>
              <a:t>3</a:t>
            </a:r>
            <a:r>
              <a:rPr lang="ru-RU" sz="3000" b="1" i="1" dirty="0">
                <a:solidFill>
                  <a:srgbClr val="FF0000"/>
                </a:solidFill>
              </a:rPr>
              <a:t>U</a:t>
            </a:r>
            <a:r>
              <a:rPr lang="ru-RU" sz="3000" b="1" dirty="0">
                <a:solidFill>
                  <a:srgbClr val="FF0000"/>
                </a:solidFill>
              </a:rPr>
              <a:t>.</a:t>
            </a:r>
            <a:endParaRPr lang="ru-RU" sz="3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3000" dirty="0"/>
              <a:t>Разделив левую и правую части этого равенства на равную для всех конденсаторов величину </a:t>
            </a:r>
            <a:r>
              <a:rPr lang="ru-RU" sz="3000" i="1" dirty="0"/>
              <a:t>U</a:t>
            </a:r>
            <a:r>
              <a:rPr lang="ru-RU" sz="3000" dirty="0"/>
              <a:t>, после </a:t>
            </a:r>
            <a:r>
              <a:rPr lang="ru-RU" sz="3000" dirty="0" smtClean="0"/>
              <a:t>сокращения найдем:</a:t>
            </a:r>
            <a:r>
              <a:rPr lang="ru-RU" sz="3000" b="1" i="1" dirty="0" smtClean="0">
                <a:solidFill>
                  <a:srgbClr val="FF0000"/>
                </a:solidFill>
              </a:rPr>
              <a:t>  </a:t>
            </a:r>
            <a:r>
              <a:rPr lang="ru-RU" sz="3000" b="1" i="1" dirty="0" err="1" smtClean="0">
                <a:solidFill>
                  <a:srgbClr val="FF0000"/>
                </a:solidFill>
              </a:rPr>
              <a:t>С</a:t>
            </a:r>
            <a:r>
              <a:rPr lang="ru-RU" sz="3000" b="1" baseline="-25000" dirty="0" err="1" smtClean="0">
                <a:solidFill>
                  <a:srgbClr val="FF0000"/>
                </a:solidFill>
              </a:rPr>
              <a:t>общ</a:t>
            </a:r>
            <a:r>
              <a:rPr lang="ru-RU" sz="3000" b="1" dirty="0" smtClean="0">
                <a:solidFill>
                  <a:srgbClr val="FF0000"/>
                </a:solidFill>
              </a:rPr>
              <a:t> = </a:t>
            </a:r>
            <a:r>
              <a:rPr lang="ru-RU" sz="3000" b="1" i="1" dirty="0" smtClean="0">
                <a:solidFill>
                  <a:srgbClr val="FF0000"/>
                </a:solidFill>
              </a:rPr>
              <a:t>С</a:t>
            </a:r>
            <a:r>
              <a:rPr lang="ru-RU" sz="3000" b="1" baseline="-25000" dirty="0" smtClean="0">
                <a:solidFill>
                  <a:srgbClr val="FF0000"/>
                </a:solidFill>
              </a:rPr>
              <a:t>1</a:t>
            </a:r>
            <a:r>
              <a:rPr lang="ru-RU" sz="3000" b="1" dirty="0" smtClean="0">
                <a:solidFill>
                  <a:srgbClr val="FF0000"/>
                </a:solidFill>
              </a:rPr>
              <a:t> +</a:t>
            </a:r>
            <a:r>
              <a:rPr lang="ru-RU" sz="3000" b="1" i="1" dirty="0" smtClean="0">
                <a:solidFill>
                  <a:srgbClr val="FF0000"/>
                </a:solidFill>
              </a:rPr>
              <a:t>С</a:t>
            </a:r>
            <a:r>
              <a:rPr lang="ru-RU" sz="3000" b="1" baseline="-25000" dirty="0" smtClean="0">
                <a:solidFill>
                  <a:srgbClr val="FF0000"/>
                </a:solidFill>
              </a:rPr>
              <a:t>2</a:t>
            </a:r>
            <a:r>
              <a:rPr lang="ru-RU" sz="3000" b="1" dirty="0" smtClean="0">
                <a:solidFill>
                  <a:srgbClr val="FF0000"/>
                </a:solidFill>
              </a:rPr>
              <a:t> + </a:t>
            </a:r>
            <a:r>
              <a:rPr lang="ru-RU" sz="3000" b="1" i="1" dirty="0" smtClean="0">
                <a:solidFill>
                  <a:srgbClr val="FF0000"/>
                </a:solidFill>
              </a:rPr>
              <a:t>С</a:t>
            </a:r>
            <a:r>
              <a:rPr lang="ru-RU" sz="3000" b="1" baseline="-25000" dirty="0" smtClean="0">
                <a:solidFill>
                  <a:srgbClr val="FF0000"/>
                </a:solidFill>
              </a:rPr>
              <a:t>3</a:t>
            </a:r>
            <a:r>
              <a:rPr lang="ru-RU" sz="3000" b="1" dirty="0" smtClean="0">
                <a:solidFill>
                  <a:srgbClr val="FF0000"/>
                </a:solidFill>
              </a:rPr>
              <a:t>;</a:t>
            </a:r>
            <a:r>
              <a:rPr lang="ru-RU" sz="3000" b="1" i="1" dirty="0" smtClean="0">
                <a:solidFill>
                  <a:srgbClr val="000000"/>
                </a:solidFill>
                <a:latin typeface="Times New Roman"/>
              </a:rPr>
              <a:t>   </a:t>
            </a:r>
          </a:p>
          <a:p>
            <a:pPr marL="0" indent="0" algn="r">
              <a:buNone/>
            </a:pPr>
            <a:r>
              <a:rPr lang="ru-RU" sz="3000" b="1" i="1" dirty="0" smtClean="0">
                <a:solidFill>
                  <a:srgbClr val="000000"/>
                </a:solidFill>
                <a:latin typeface="Times New Roman"/>
              </a:rPr>
              <a:t> Если </a:t>
            </a:r>
            <a:r>
              <a:rPr lang="ru-RU" sz="3000" b="1" i="1" dirty="0" smtClean="0"/>
              <a:t>С</a:t>
            </a:r>
            <a:r>
              <a:rPr lang="ru-RU" sz="3000" b="1" baseline="-25000" dirty="0" smtClean="0"/>
              <a:t>1</a:t>
            </a:r>
            <a:r>
              <a:rPr lang="ru-RU" sz="3000" b="1" dirty="0" smtClean="0"/>
              <a:t>=</a:t>
            </a:r>
            <a:r>
              <a:rPr lang="ru-RU" sz="3000" b="1" i="1" dirty="0" smtClean="0"/>
              <a:t>С</a:t>
            </a:r>
            <a:r>
              <a:rPr lang="ru-RU" sz="3000" b="1" baseline="-25000" dirty="0" smtClean="0"/>
              <a:t>2</a:t>
            </a:r>
            <a:r>
              <a:rPr lang="ru-RU" sz="3000" b="1" dirty="0" smtClean="0"/>
              <a:t>=</a:t>
            </a:r>
            <a:r>
              <a:rPr lang="ru-RU" sz="3000" b="1" i="1" dirty="0" smtClean="0"/>
              <a:t>С</a:t>
            </a:r>
            <a:r>
              <a:rPr lang="ru-RU" sz="3000" b="1" baseline="-25000" dirty="0" smtClean="0"/>
              <a:t>3 =…, то </a:t>
            </a:r>
            <a:r>
              <a:rPr lang="ru-RU" sz="3000" b="1" dirty="0" smtClean="0"/>
              <a:t>  </a:t>
            </a:r>
            <a:r>
              <a:rPr lang="ru-RU" sz="3000" b="1" i="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3000" b="1" i="1" dirty="0" err="1" smtClean="0">
                <a:solidFill>
                  <a:srgbClr val="FF0000"/>
                </a:solidFill>
                <a:latin typeface="Times New Roman"/>
              </a:rPr>
              <a:t>С</a:t>
            </a:r>
            <a:r>
              <a:rPr lang="ru-RU" sz="3000" b="1" baseline="-25000" dirty="0" err="1" smtClean="0">
                <a:solidFill>
                  <a:srgbClr val="FF0000"/>
                </a:solidFill>
                <a:latin typeface="Times New Roman"/>
              </a:rPr>
              <a:t>общ</a:t>
            </a:r>
            <a:r>
              <a:rPr lang="ru-RU" sz="3000" b="1" dirty="0">
                <a:solidFill>
                  <a:srgbClr val="FF0000"/>
                </a:solidFill>
                <a:latin typeface="Times New Roman"/>
              </a:rPr>
              <a:t> = </a:t>
            </a:r>
            <a:r>
              <a:rPr lang="ru-RU" sz="3000" b="1" i="1" dirty="0">
                <a:solidFill>
                  <a:srgbClr val="FF0000"/>
                </a:solidFill>
              </a:rPr>
              <a:t>С</a:t>
            </a:r>
            <a:r>
              <a:rPr lang="ru-RU" sz="3000" b="1" baseline="-25000" dirty="0">
                <a:solidFill>
                  <a:srgbClr val="FF0000"/>
                </a:solidFill>
              </a:rPr>
              <a:t>1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</a:rPr>
              <a:t>n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/>
              </a:rPr>
              <a:t>,  </a:t>
            </a:r>
            <a:r>
              <a:rPr lang="ru-RU" sz="3000" dirty="0" smtClean="0"/>
              <a:t>где</a:t>
            </a:r>
            <a:r>
              <a:rPr lang="ru-RU" sz="3000" b="1" i="1" dirty="0"/>
              <a:t>С</a:t>
            </a:r>
            <a:r>
              <a:rPr lang="ru-RU" sz="3000" b="1" baseline="-25000" dirty="0"/>
              <a:t>1</a:t>
            </a:r>
            <a:r>
              <a:rPr lang="ru-RU" sz="3000" dirty="0" smtClean="0"/>
              <a:t>— </a:t>
            </a:r>
            <a:r>
              <a:rPr lang="ru-RU" sz="3000" dirty="0"/>
              <a:t>емкость </a:t>
            </a:r>
            <a:r>
              <a:rPr lang="ru-RU" sz="3000" dirty="0" smtClean="0"/>
              <a:t> одного </a:t>
            </a:r>
            <a:r>
              <a:rPr lang="ru-RU" sz="3000" dirty="0"/>
              <a:t>конденсатора,</a:t>
            </a:r>
            <a:br>
              <a:rPr lang="ru-RU" sz="3000" dirty="0"/>
            </a:br>
            <a:r>
              <a:rPr lang="ru-RU" sz="3000" dirty="0"/>
              <a:t>n — число конденсаторов.</a:t>
            </a:r>
            <a:endParaRPr lang="ru-RU" sz="3000" dirty="0" smtClean="0">
              <a:solidFill>
                <a:srgbClr val="FF0000"/>
              </a:solidFill>
            </a:endParaRPr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79079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Последовательное соединение конденсаторов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4800" dirty="0" smtClean="0"/>
              <a:t>Если  соединение конденсаторов в батарею производится в виде цепочки и к точкам включения в цепь непосредственно присоединены пластины только первого и последнего конденсаторов, то такое соединение конденсаторов называется </a:t>
            </a:r>
            <a:r>
              <a:rPr lang="ru-RU" sz="4800" b="1" dirty="0" smtClean="0">
                <a:solidFill>
                  <a:srgbClr val="FF0000"/>
                </a:solidFill>
              </a:rPr>
              <a:t>последо­вательным</a:t>
            </a:r>
            <a:endParaRPr lang="ru-RU" sz="4800" dirty="0" smtClean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24744"/>
            <a:ext cx="5915130" cy="330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63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Последовательное соединение конденсаторов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400" dirty="0"/>
              <a:t>При последовательном соединении все конденса­торы заряжаются одинаковым количеством электричества, так как непосредственно от источника тока заряжаются только крайние пластины (1 и 6), а остальные пластины (2, 3, 4 и 5) заря­жаются через влияние. При этом заряд пла­стины 2 будет равен по величине и противо­положен по знаку за­ряду пластины 1, заряд пластины 3 будет равен по величине и противоположен по знаку заряду пла­стины 2 и т. д.</a:t>
            </a:r>
          </a:p>
          <a:p>
            <a:pPr marL="0" indent="0">
              <a:buNone/>
            </a:pPr>
            <a:r>
              <a:rPr lang="ru-RU" sz="3400" dirty="0"/>
              <a:t>Напряжения на различных конденсаторах будут, вообще говоря, различными, так как для заряда одним и тем же количеством электричества конденсаторов различной емкости всегда требуются различные напряжения. Чем меньше емкость конденсатора, тем большее напряжение необходимо для того, чтобы зарядить этот конденсатор требуемым количеством электричества, и наоборот.</a:t>
            </a:r>
          </a:p>
          <a:p>
            <a:pPr marL="0" indent="0">
              <a:buNone/>
            </a:pPr>
            <a:r>
              <a:rPr lang="ru-RU" sz="3400" dirty="0"/>
              <a:t>Таким образом, при заряде группы конденсаторов, соединенных последовательно, на конденсаторах малой емкости напряжения будут больше, а на конденсаторах большой емкости — меньше.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68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18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Последовательное соединение конденсаторов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FF0000"/>
                </a:solidFill>
              </a:rPr>
              <a:t>U</a:t>
            </a:r>
            <a:r>
              <a:rPr lang="ru-RU" b="1" baseline="-25000" dirty="0" smtClean="0">
                <a:solidFill>
                  <a:srgbClr val="FF0000"/>
                </a:solidFill>
              </a:rPr>
              <a:t>общ</a:t>
            </a:r>
            <a:r>
              <a:rPr lang="ru-RU" b="1" dirty="0">
                <a:solidFill>
                  <a:srgbClr val="FF0000"/>
                </a:solidFill>
              </a:rPr>
              <a:t> = </a:t>
            </a:r>
            <a:r>
              <a:rPr lang="en-US" b="1" i="1" dirty="0">
                <a:solidFill>
                  <a:srgbClr val="FF0000"/>
                </a:solidFill>
              </a:rPr>
              <a:t>U</a:t>
            </a:r>
            <a:r>
              <a:rPr lang="en-US" b="1" baseline="-25000" dirty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FF0000"/>
                </a:solidFill>
              </a:rPr>
              <a:t> + </a:t>
            </a:r>
            <a:r>
              <a:rPr lang="en-US" b="1" i="1" dirty="0">
                <a:solidFill>
                  <a:srgbClr val="FF0000"/>
                </a:solidFill>
              </a:rPr>
              <a:t>U</a:t>
            </a:r>
            <a:r>
              <a:rPr lang="en-US" b="1" baseline="-25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 + </a:t>
            </a:r>
            <a:r>
              <a:rPr lang="en-US" b="1" i="1" dirty="0" smtClean="0">
                <a:solidFill>
                  <a:srgbClr val="FF0000"/>
                </a:solidFill>
              </a:rPr>
              <a:t>U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endParaRPr lang="ru-RU" b="1" baseline="-250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549949"/>
            <a:ext cx="3851105" cy="1064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614070"/>
            <a:ext cx="6211741" cy="796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410448"/>
            <a:ext cx="5344560" cy="89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6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402</Words>
  <Application>Microsoft Office PowerPoint</Application>
  <PresentationFormat>Экран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Соединение конденсаторов</vt:lpstr>
      <vt:lpstr>Презентация PowerPoint</vt:lpstr>
      <vt:lpstr>Параллельное соединение конденсаторов </vt:lpstr>
      <vt:lpstr>Параллельное соединение конденсаторов</vt:lpstr>
      <vt:lpstr>Параллельное соединение конденсаторов</vt:lpstr>
      <vt:lpstr>Параллельное соединение конденсаторов</vt:lpstr>
      <vt:lpstr>Последовательное соединение конденсаторов </vt:lpstr>
      <vt:lpstr>Последовательное соединение конденсаторов </vt:lpstr>
      <vt:lpstr>Последовательное соединение конденсаторов </vt:lpstr>
      <vt:lpstr>Последовательное соединение конденсаторов</vt:lpstr>
      <vt:lpstr>Последовательное соединение конденсаторов</vt:lpstr>
      <vt:lpstr>  Последовательно-параллельное (смешанное) соединение конденсаторов </vt:lpstr>
      <vt:lpstr>Презентация PowerPoint</vt:lpstr>
      <vt:lpstr>Домашнее задание </vt:lpstr>
      <vt:lpstr>Решение задач</vt:lpstr>
      <vt:lpstr>Решение задач</vt:lpstr>
      <vt:lpstr>Презентация PowerPoint</vt:lpstr>
      <vt:lpstr>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Соединение конденсаторов</dc:title>
  <dc:creator>admin</dc:creator>
  <cp:lastModifiedBy>admin</cp:lastModifiedBy>
  <cp:revision>12</cp:revision>
  <dcterms:created xsi:type="dcterms:W3CDTF">2016-03-17T16:38:31Z</dcterms:created>
  <dcterms:modified xsi:type="dcterms:W3CDTF">2022-04-20T19:44:17Z</dcterms:modified>
</cp:coreProperties>
</file>