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97" r:id="rId4"/>
    <p:sldId id="296" r:id="rId5"/>
    <p:sldId id="298" r:id="rId6"/>
    <p:sldId id="299" r:id="rId7"/>
    <p:sldId id="300" r:id="rId8"/>
    <p:sldId id="301" r:id="rId9"/>
    <p:sldId id="302" r:id="rId10"/>
    <p:sldId id="306" r:id="rId11"/>
    <p:sldId id="305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Первая группа симптомов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Лист33!$C$7:$C$13</c:f>
              <c:strCache>
                <c:ptCount val="7"/>
                <c:pt idx="0">
                  <c:v>первая группа симптомов</c:v>
                </c:pt>
                <c:pt idx="1">
                  <c:v>негативизм</c:v>
                </c:pt>
                <c:pt idx="2">
                  <c:v>стремление к самостоятельности </c:v>
                </c:pt>
                <c:pt idx="3">
                  <c:v>настойчивость в деятельности</c:v>
                </c:pt>
                <c:pt idx="4">
                  <c:v> острая аффективная реакция на критику </c:v>
                </c:pt>
                <c:pt idx="5">
                  <c:v>игра с воображаемым объектом</c:v>
                </c:pt>
                <c:pt idx="6">
                  <c:v> острое переживание успеха в деятельности </c:v>
                </c:pt>
              </c:strCache>
            </c:strRef>
          </c:cat>
          <c:val>
            <c:numRef>
              <c:f>Лист33!$D$7:$D$13</c:f>
              <c:numCache>
                <c:formatCode>0%</c:formatCode>
                <c:ptCount val="7"/>
                <c:pt idx="1">
                  <c:v>0.5</c:v>
                </c:pt>
                <c:pt idx="2" formatCode="0.00%">
                  <c:v>0.42899999999999999</c:v>
                </c:pt>
                <c:pt idx="3" formatCode="0.00%">
                  <c:v>0.42899999999999999</c:v>
                </c:pt>
                <c:pt idx="4" formatCode="0.00%">
                  <c:v>0.35699999999999998</c:v>
                </c:pt>
                <c:pt idx="5" formatCode="0.00%">
                  <c:v>0.28599999999999998</c:v>
                </c:pt>
                <c:pt idx="6" formatCode="0.00%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E-41EF-B749-0F333EC0C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Вторая группа симптомов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Лист33!$C$18:$C$24</c:f>
              <c:strCache>
                <c:ptCount val="7"/>
                <c:pt idx="0">
                  <c:v>корыстное фантазирование </c:v>
                </c:pt>
                <c:pt idx="1">
                  <c:v> острая потребность в оценке взрослого </c:v>
                </c:pt>
                <c:pt idx="2">
                  <c:v>демонстративное выражение чувства </c:v>
                </c:pt>
                <c:pt idx="3">
                  <c:v>упреждение реакции взрослого на свои действия </c:v>
                </c:pt>
                <c:pt idx="4">
                  <c:v>сопереживание настроению близких взрослых </c:v>
                </c:pt>
                <c:pt idx="5">
                  <c:v>своеволие</c:v>
                </c:pt>
                <c:pt idx="6">
                  <c:v>избегание наказания с помощью вымысла </c:v>
                </c:pt>
              </c:strCache>
            </c:strRef>
          </c:cat>
          <c:val>
            <c:numRef>
              <c:f>Лист33!$D$18:$D$24</c:f>
              <c:numCache>
                <c:formatCode>0%</c:formatCode>
                <c:ptCount val="7"/>
                <c:pt idx="0">
                  <c:v>0.5</c:v>
                </c:pt>
                <c:pt idx="1">
                  <c:v>0.5</c:v>
                </c:pt>
                <c:pt idx="2" formatCode="0.00%">
                  <c:v>0.42899999999999999</c:v>
                </c:pt>
                <c:pt idx="3" formatCode="0.00%">
                  <c:v>0.35699999999999998</c:v>
                </c:pt>
                <c:pt idx="4" formatCode="0.00%">
                  <c:v>0.28599999999999998</c:v>
                </c:pt>
                <c:pt idx="5" formatCode="0.00%">
                  <c:v>0.214</c:v>
                </c:pt>
                <c:pt idx="6" formatCode="0.00%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1-44DE-AE6A-4AC9F3EE13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21949462199579"/>
          <c:y val="0.13190626620774198"/>
          <c:w val="0.33909423086820029"/>
          <c:h val="0.8667263897402046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Третья группа симптомов</a:t>
            </a:r>
          </a:p>
        </c:rich>
      </c:tx>
      <c:layout>
        <c:manualLayout>
          <c:xMode val="edge"/>
          <c:yMode val="edge"/>
          <c:x val="4.8650883226443224E-2"/>
          <c:y val="2.314814814814814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Лист33!$C$29:$C$38</c:f>
              <c:strCache>
                <c:ptCount val="10"/>
                <c:pt idx="0">
                  <c:v>бескорыстное фантазирование </c:v>
                </c:pt>
                <c:pt idx="1">
                  <c:v>острое переживание неуспеха в деятельности </c:v>
                </c:pt>
                <c:pt idx="2">
                  <c:v>фантастическая мотивировка отказа взрослому </c:v>
                </c:pt>
                <c:pt idx="3">
                  <c:v>злопамятность</c:v>
                </c:pt>
                <c:pt idx="4">
                  <c:v>хвастовство несуществующими достижениями </c:v>
                </c:pt>
                <c:pt idx="5">
                  <c:v>зависимость от собственных фантазий </c:v>
                </c:pt>
                <c:pt idx="6">
                  <c:v>намеренная амбивалентность поведения </c:v>
                </c:pt>
                <c:pt idx="7">
                  <c:v>внеситуативное отношение к малознакомым взрослым </c:v>
                </c:pt>
                <c:pt idx="8">
                  <c:v>согласование намерений с интересами окружающих </c:v>
                </c:pt>
                <c:pt idx="9">
                  <c:v>хитрость и изворотливость </c:v>
                </c:pt>
              </c:strCache>
            </c:strRef>
          </c:cat>
          <c:val>
            <c:numRef>
              <c:f>Лист33!$D$29:$D$38</c:f>
              <c:numCache>
                <c:formatCode>0.00%</c:formatCode>
                <c:ptCount val="10"/>
                <c:pt idx="0">
                  <c:v>0.214</c:v>
                </c:pt>
                <c:pt idx="1">
                  <c:v>0.14299999999999999</c:v>
                </c:pt>
                <c:pt idx="2">
                  <c:v>0.28599999999999998</c:v>
                </c:pt>
                <c:pt idx="3">
                  <c:v>0.14299999999999999</c:v>
                </c:pt>
                <c:pt idx="4">
                  <c:v>0.28599999999999998</c:v>
                </c:pt>
                <c:pt idx="5">
                  <c:v>0.214</c:v>
                </c:pt>
                <c:pt idx="6">
                  <c:v>0.14299999999999999</c:v>
                </c:pt>
                <c:pt idx="7">
                  <c:v>0.14299999999999999</c:v>
                </c:pt>
                <c:pt idx="8">
                  <c:v>0.35699999999999998</c:v>
                </c:pt>
                <c:pt idx="9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F-44E9-A69D-18EC2A5E47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27037661607645"/>
          <c:y val="4.7457349081364827E-2"/>
          <c:w val="0.37380550871275997"/>
          <c:h val="0.9050853018372703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8815-315C-45AF-875E-991841DD966D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ZOZULYA\_Брендбук НВГУ_2018 (все шаблоны)\2. Деловая документация\Электронная презентация\НВГУ\Слайды презентации\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88" y="357166"/>
            <a:ext cx="9149788" cy="68580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35696" y="4149080"/>
            <a:ext cx="6993964" cy="295232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Рустамова Роксана Нияз 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44.03.02 Психолого-педагогическое образование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Психология и социальная педагогика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психологических наук, 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психологии  образования и развития </a:t>
            </a: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Снегирева Татьяна Владимировна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КРИЗИСА 3-Х ЛЕТ В ПОВЕДЕНИИ МЛАДШЕГО ДОШКОЛЬНИКА</a:t>
            </a:r>
            <a:r>
              <a:rPr lang="ru-RU" sz="2400" b="1" dirty="0"/>
              <a:t> </a:t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исследования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07154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826455"/>
            <a:ext cx="8158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проявления кризиса у детей младшего дошкольного возраста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1" y="1916832"/>
            <a:ext cx="786780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8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-142900"/>
            <a:ext cx="8786874" cy="93978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психолого-педагогической программы по преодолению проявления кризиса 3-х лет в поведении младшего дошкольника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85652"/>
              </p:ext>
            </p:extLst>
          </p:nvPr>
        </p:nvGraphicFramePr>
        <p:xfrm>
          <a:off x="395536" y="1052736"/>
          <a:ext cx="8568952" cy="3735070"/>
        </p:xfrm>
        <a:graphic>
          <a:graphicData uri="http://schemas.openxmlformats.org/drawingml/2006/table">
            <a:tbl>
              <a:tblPr firstRow="1" firstCol="1" bandRow="1"/>
              <a:tblGrid>
                <a:gridCol w="242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Цель программы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преодоление проявления негативных симптомов кризиса 3-х лет в поведении детей младшего дошкольного возраста.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Задачи программы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формирование психологического здоровья дошкольника  3-4 лет через положительное отношение к себе и другим людям;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формирование стремления к самостоятельности,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формирование у детей положительной самооценки и принятию других людей;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коррекция у детей нежелательного поведения, снижение агрессивности, тревожности;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развитие процессов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саморегуляции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самоконтроля;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развитие способности у детей  к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эмпатии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сопереживанию.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8572560" cy="498317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Рассмотрены подходы к изучению проявления кризиса 3-х лет в поведении младшего дошкольника в отечественной и зарубежной психологической науке.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Описаны особенности проявления кризиса 3-х лет в поведении младшего дошкольника.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Методологически обоснован выбор методов и методик и на их основе определены характеристики проявления кризиса 3-х лет в  поведении младшего дошкольника.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Разработан проект психолого-педагогической программы по  преодолению проявления кризиса 3-х лет в поведении младшего дошкольника.</a:t>
            </a:r>
          </a:p>
          <a:p>
            <a:pPr>
              <a:buAutoNum type="arabicPeriod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МЕТОДОЛОГИЧЕСКИЙ АППАРАТ ИССЛЕДОВАНИЯ</a:t>
            </a:r>
            <a:endParaRPr lang="ru-RU" sz="2200" dirty="0">
              <a:solidFill>
                <a:schemeClr val="bg1">
                  <a:lumMod val="6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8115328" cy="493692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исследование проявления кризиса 3-х лет в поведении младшего дошкольника.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младшего дошкольного возраста.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проявления кризиса 3-х лет в поведении детей младшего дошкольного возраста.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ea typeface="Roboto Light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МЕТОДОЛОГИЧЕСКИЙ АППАРАТ ИССЛЕДОВАНИЯ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329642" cy="4983179"/>
          </a:xfrm>
        </p:spPr>
        <p:txBody>
          <a:bodyPr>
            <a:normAutofit fontScale="92500" lnSpcReduction="20000"/>
          </a:bodyPr>
          <a:lstStyle/>
          <a:p>
            <a:pPr lv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1. Рассмотреть подходы к изучению проявления кризиса 3-х лет в поведении младшего дошкольника в отечественной и зарубежной психологической науке.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Описать особенности проявления кризиса 3-х лет в поведении младшего дошкольника.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Методологически обосновать выбор методов и методик и на их основе определить характеристики проявления кризиса 3-х лет в  поведении младшего дошкольника.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Разработать проект психолого-педагогической программы по  преодолению проявления кризиса 3-х лет в поведении младшего дошкольника.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85723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МЕТОДОЛОГИЧЕСКИЙ АППАРАТ ИССЛЕДОВАНИЯ</a:t>
            </a:r>
            <a:endParaRPr lang="ru-RU" sz="2200" dirty="0">
              <a:solidFill>
                <a:schemeClr val="bg1">
                  <a:lumMod val="65000"/>
                </a:schemeClr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14356"/>
            <a:ext cx="75724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</a:p>
          <a:p>
            <a:pPr algn="ctr">
              <a:buNone/>
            </a:pP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2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1225436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младшего дошкольника будут определены следующие характеристики проявления кризиса 3-х лет в поведении: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в критическую фазу будут проявляться такие симптомы,  отражающие внешнее протестное поведение, которое характеризуется стремлением к самостоятельности, негативизм, острыми аффективными реакциями на критику, настойчивостью в деятельности, предвидением конечного результата в деятельности;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дошкольников в предкритической фазе характерно следовать образцу взрослого и ввести в реальное взаимодействие с ним замысел, идущий от себя (самостоятельный замысел).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МЕТОДИКИ ИССЛЕДОВАНИЯ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8186766" cy="519749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теоретические: изучение, анализ, и обобщение научной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методической литературы;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эмпирические: эксперимент (констатирующий этап эксперимента); методика «Изучение отношения ребенка к себе в период кризиса трех лет» (Т.В.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М.Г. Елагиной); методика стандартизированного пролонгированного наблюдения за поведением детей во время пребывания в детском саду (Т.В.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опросник выраженности симптомов кризиса 3-х лет: психометрические характеристики (В.Е. Василенко, Ю.Ю. Улановой).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методы количественной обработки данных.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ПОНЯТИЯ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804389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3-х лет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 возрастной кризис, возникающий при переходе от раннего возраста к дошкольному, характеризующийся резкой и кардинальной перестройкой сложившихся личностных механизмов и становлением новых черт сознания и личности ребёнка, а также переходом к новому типу взаимоотношений с окружающими. (Л.С. Выготского)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экспериментального исследования: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Цель экспериментального 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проведение диагностики для выявления проявления кризиса 3-х лет в поведении младшего дошкольника.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База проведения эксперимента: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автономная дошкольная образовательная организация города Нижневартовска центр развития ребенка - детский сад №27 «Филиппок».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эксперимента: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младшего дошкольного возраста в количестве 14 детей (7 девочек, 7 мальчиков) в возрасте 2,5-3,2 года.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ИССЛЕДОВАНИЯ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5"/>
            <a:ext cx="8786874" cy="1203046"/>
          </a:xfrm>
        </p:spPr>
        <p:txBody>
          <a:bodyPr/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исследования отношения ребенка к себе в период кризиса 3-х лет при положительной и отрицательной оценках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82182"/>
              </p:ext>
            </p:extLst>
          </p:nvPr>
        </p:nvGraphicFramePr>
        <p:xfrm>
          <a:off x="467544" y="2132856"/>
          <a:ext cx="8229600" cy="2248855"/>
        </p:xfrm>
        <a:graphic>
          <a:graphicData uri="http://schemas.openxmlformats.org/drawingml/2006/table">
            <a:tbl>
              <a:tblPr firstRow="1" firstCol="1" bandRow="1"/>
              <a:tblGrid>
                <a:gridCol w="316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Реакция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Положительная оценка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Отрицательная оценка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ориентировочные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35,7% (5 чел.)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Двигательные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14,3% (2 чел.)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35,7% (5 чел.)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85,7% (12 чел.)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14,3% (2 чел.)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14,3% (2 чел.)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Анализ результатов исследования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07154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857232"/>
            <a:ext cx="846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стандартизированного пролонгированного наблюдения за поведением детей во время пребывания в детском саду (по Т.В.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097112"/>
              </p:ext>
            </p:extLst>
          </p:nvPr>
        </p:nvGraphicFramePr>
        <p:xfrm>
          <a:off x="179512" y="2057561"/>
          <a:ext cx="3870176" cy="25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037242"/>
              </p:ext>
            </p:extLst>
          </p:nvPr>
        </p:nvGraphicFramePr>
        <p:xfrm>
          <a:off x="4772651" y="2057561"/>
          <a:ext cx="4157067" cy="267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046075"/>
              </p:ext>
            </p:extLst>
          </p:nvPr>
        </p:nvGraphicFramePr>
        <p:xfrm>
          <a:off x="1958813" y="4581128"/>
          <a:ext cx="4654870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760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 Light</vt:lpstr>
      <vt:lpstr>Times New Roman</vt:lpstr>
      <vt:lpstr>Тема Office</vt:lpstr>
      <vt:lpstr>Выпускная квалификационная работа  ПРОЯВЛЕНИЯ КРИЗИСА 3-Х ЛЕТ В ПОВЕДЕНИИ МЛАДШЕГО ДОШКОЛЬНИКА  </vt:lpstr>
      <vt:lpstr>МЕТОДОЛОГИЧЕСКИЙ АППАРАТ ИССЛЕДОВАНИЯ</vt:lpstr>
      <vt:lpstr>МЕТОДОЛОГИЧЕСКИЙ АППАРАТ ИССЛЕДОВАНИЯ</vt:lpstr>
      <vt:lpstr>МЕТОДОЛОГИЧЕСКИЙ АППАРАТ ИССЛЕДОВАНИЯ</vt:lpstr>
      <vt:lpstr>МЕТОДЫ И МЕТОДИКИ ИССЛЕДОВАНИЯ</vt:lpstr>
      <vt:lpstr>БАЗОВЫЕ ПОНЯТИЯ</vt:lpstr>
      <vt:lpstr>Описание экспериментального исследования:</vt:lpstr>
      <vt:lpstr>АНАЛИЗ РЕЗУЛЬТАТОВ ИССЛЕДОВАНИЯ </vt:lpstr>
      <vt:lpstr>Анализ результатов исследования</vt:lpstr>
      <vt:lpstr>Анализ результатов исследования</vt:lpstr>
      <vt:lpstr>Проект психолого-педагогической программы по преодолению проявления кризиса 3-х лет в поведении младшего дошкольника</vt:lpstr>
      <vt:lpstr>ЗАКЛЮЧЕНИЕ  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Роксана Рустамова</cp:lastModifiedBy>
  <cp:revision>97</cp:revision>
  <dcterms:created xsi:type="dcterms:W3CDTF">2017-06-19T16:10:24Z</dcterms:created>
  <dcterms:modified xsi:type="dcterms:W3CDTF">2022-06-04T11:00:28Z</dcterms:modified>
</cp:coreProperties>
</file>