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15"/>
  </p:notesMasterIdLst>
  <p:sldIdLst>
    <p:sldId id="256" r:id="rId2"/>
    <p:sldId id="257" r:id="rId3"/>
    <p:sldId id="266" r:id="rId4"/>
    <p:sldId id="258" r:id="rId5"/>
    <p:sldId id="259" r:id="rId6"/>
    <p:sldId id="267" r:id="rId7"/>
    <p:sldId id="275" r:id="rId8"/>
    <p:sldId id="274" r:id="rId9"/>
    <p:sldId id="268" r:id="rId10"/>
    <p:sldId id="271" r:id="rId11"/>
    <p:sldId id="272" r:id="rId12"/>
    <p:sldId id="273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A5946-1939-47E9-8EF7-CB11188B4505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2692-2308-41B8-8991-23C8EFA1C7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35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E2692-2308-41B8-8991-23C8EFA1C78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428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E2692-2308-41B8-8991-23C8EFA1C78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667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36D9C8D-F43E-4366-88C8-B22E3F2CB1AD}" type="datetimeFigureOut">
              <a:rPr lang="ru-RU" smtClean="0"/>
              <a:pPr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AFD349E-959E-49CB-BC4E-F08843D7FB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sz="1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учреждение дополнительного образования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«Школа искусств, творчества и спорта»</a:t>
            </a:r>
            <a:endPara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/>
              <a:t>Формирование исполнительских навыков у младших школьников при обучении игре на фортепиано в учреждениях дополнительного образования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Кожухова</a:t>
            </a:r>
            <a:r>
              <a:rPr lang="ru-RU" sz="1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Наталья </a:t>
            </a:r>
            <a:r>
              <a:rPr lang="ru-RU" sz="1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Николаевна</a:t>
            </a:r>
            <a:endPara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Ливенский</a:t>
            </a:r>
            <a:r>
              <a:rPr lang="ru-RU" sz="1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</a:t>
            </a:r>
          </a:p>
          <a:p>
            <a:pPr algn="ctr"/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2022г.</a:t>
            </a:r>
            <a:endParaRPr lang="ru-RU" sz="1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9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688"/>
            <a:ext cx="8136904" cy="5890246"/>
          </a:xfrm>
        </p:spPr>
      </p:pic>
    </p:spTree>
    <p:extLst>
      <p:ext uri="{BB962C8B-B14F-4D97-AF65-F5344CB8AC3E}">
        <p14:creationId xmlns:p14="http://schemas.microsoft.com/office/powerpoint/2010/main" val="2174043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48680"/>
            <a:ext cx="8229600" cy="5803352"/>
          </a:xfrm>
        </p:spPr>
      </p:pic>
    </p:spTree>
    <p:extLst>
      <p:ext uri="{BB962C8B-B14F-4D97-AF65-F5344CB8AC3E}">
        <p14:creationId xmlns:p14="http://schemas.microsoft.com/office/powerpoint/2010/main" val="1057935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16" y="466800"/>
            <a:ext cx="8445648" cy="6010200"/>
          </a:xfrm>
        </p:spPr>
      </p:pic>
    </p:spTree>
    <p:extLst>
      <p:ext uri="{BB962C8B-B14F-4D97-AF65-F5344CB8AC3E}">
        <p14:creationId xmlns:p14="http://schemas.microsoft.com/office/powerpoint/2010/main" val="3426113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1556792"/>
            <a:ext cx="9252520" cy="1894362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23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640960" cy="6858000"/>
          </a:xfrm>
        </p:spPr>
        <p:txBody>
          <a:bodyPr>
            <a:normAutofit fontScale="62500" lnSpcReduction="20000"/>
          </a:bodyPr>
          <a:lstStyle/>
          <a:p>
            <a:endParaRPr lang="en-US" b="1" dirty="0" smtClean="0"/>
          </a:p>
          <a:p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/>
              <a:t>Оглавление</a:t>
            </a:r>
          </a:p>
          <a:p>
            <a:r>
              <a:rPr lang="ru-RU" sz="2800" b="1" dirty="0" smtClean="0"/>
              <a:t>Введение</a:t>
            </a:r>
          </a:p>
          <a:p>
            <a:r>
              <a:rPr lang="ru-RU" sz="2800" b="1" dirty="0" smtClean="0"/>
              <a:t>Глава </a:t>
            </a:r>
            <a:r>
              <a:rPr lang="ru-RU" sz="2800" b="1" dirty="0"/>
              <a:t>1. Теоретические аспекты формирование исполнительских навыков у младших школьников при обучении игре на фортепиано в учреждениях дополнительного </a:t>
            </a:r>
            <a:r>
              <a:rPr lang="ru-RU" sz="2800" b="1" dirty="0" smtClean="0"/>
              <a:t> образования</a:t>
            </a:r>
            <a:r>
              <a:rPr lang="ru-RU" sz="2800" dirty="0" smtClean="0"/>
              <a:t>  </a:t>
            </a:r>
          </a:p>
          <a:p>
            <a:r>
              <a:rPr lang="ru-RU" sz="2800" dirty="0" smtClean="0"/>
              <a:t>Сущностная </a:t>
            </a:r>
            <a:r>
              <a:rPr lang="ru-RU" sz="2800" dirty="0"/>
              <a:t>характеристика основных понятий исследования</a:t>
            </a:r>
            <a:br>
              <a:rPr lang="ru-RU" sz="2800" dirty="0"/>
            </a:br>
            <a:endParaRPr lang="ru-RU" sz="2800" dirty="0" smtClean="0"/>
          </a:p>
          <a:p>
            <a:r>
              <a:rPr lang="ru-RU" sz="2800" dirty="0" smtClean="0"/>
              <a:t>Специфика </a:t>
            </a:r>
            <a:r>
              <a:rPr lang="ru-RU" sz="2800" dirty="0"/>
              <a:t>формирования исполнительских навыков при обучении игре на фортепиано в учреждениях дополнительного образования </a:t>
            </a:r>
            <a:br>
              <a:rPr lang="ru-RU" sz="2800" dirty="0"/>
            </a:br>
            <a:endParaRPr lang="ru-RU" sz="2800" dirty="0" smtClean="0"/>
          </a:p>
          <a:p>
            <a:r>
              <a:rPr lang="ru-RU" sz="2800" b="1" dirty="0" smtClean="0"/>
              <a:t>Глава </a:t>
            </a:r>
            <a:r>
              <a:rPr lang="ru-RU" sz="2800" b="1" dirty="0"/>
              <a:t>2. Практические аспекты формирования исполнительских навыков у младших школьников при обучении игре на фортепиано в учреждениях дополнительного образования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 smtClean="0"/>
          </a:p>
          <a:p>
            <a:r>
              <a:rPr lang="ru-RU" sz="2800" dirty="0" smtClean="0"/>
              <a:t>2.1</a:t>
            </a:r>
            <a:r>
              <a:rPr lang="ru-RU" sz="2800" dirty="0"/>
              <a:t>. Анализ современных авторских программ, направленных на формирование исполнительских навыков при обучении игре на фортепиано в учреждениях дополнительного образования</a:t>
            </a:r>
            <a:br>
              <a:rPr lang="ru-RU" sz="2800" dirty="0"/>
            </a:br>
            <a:endParaRPr lang="ru-RU" sz="2800" dirty="0" smtClean="0"/>
          </a:p>
          <a:p>
            <a:r>
              <a:rPr lang="ru-RU" sz="2800" dirty="0" smtClean="0"/>
              <a:t>2.2</a:t>
            </a:r>
            <a:r>
              <a:rPr lang="ru-RU" sz="2800" dirty="0"/>
              <a:t>. Методические рекомендации по формированию исполнительских навыков при обучении игре на фортепиано в учреждениях дополнительного образования</a:t>
            </a:r>
            <a:br>
              <a:rPr lang="ru-RU" sz="2800" dirty="0"/>
            </a:br>
            <a:endParaRPr lang="ru-RU" sz="2800" dirty="0" smtClean="0"/>
          </a:p>
          <a:p>
            <a:r>
              <a:rPr lang="ru-RU" sz="2800" b="1" dirty="0" smtClean="0"/>
              <a:t>Заключение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 smtClean="0"/>
          </a:p>
          <a:p>
            <a:r>
              <a:rPr lang="ru-RU" sz="2800" b="1" dirty="0" smtClean="0"/>
              <a:t>Список </a:t>
            </a:r>
            <a:r>
              <a:rPr lang="ru-RU" sz="2800" b="1" dirty="0"/>
              <a:t>использованных источников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5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5253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>
              <a:spcBef>
                <a:spcPts val="0"/>
              </a:spcBef>
              <a:buNone/>
            </a:pPr>
            <a:endParaRPr lang="ru-RU" sz="2000" dirty="0"/>
          </a:p>
          <a:p>
            <a:pPr marL="0" indent="0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>
              <a:spcBef>
                <a:spcPts val="0"/>
              </a:spcBef>
              <a:buNone/>
            </a:pPr>
            <a:endParaRPr lang="ru-RU" sz="2000" dirty="0"/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/>
              <a:t>История </a:t>
            </a:r>
            <a:r>
              <a:rPr lang="ru-RU" sz="2800" dirty="0"/>
              <a:t>разработки теории и методики обучения на фортепиано имеет более трех столетий. В зарубежной и отечественной музыкальной педагогике попытка научного обоснования практики на начальном этапе обучения игре на фортепиано была предпринята К.А. </a:t>
            </a:r>
            <a:r>
              <a:rPr lang="ru-RU" sz="2800" dirty="0" err="1"/>
              <a:t>Мартинсеном</a:t>
            </a:r>
            <a:r>
              <a:rPr lang="ru-RU" sz="2800" dirty="0"/>
              <a:t>, А.Д. Артоболевской, </a:t>
            </a:r>
            <a:r>
              <a:rPr lang="en-US" sz="2800" dirty="0"/>
              <a:t>JI</a:t>
            </a:r>
            <a:r>
              <a:rPr lang="ru-RU" sz="2800" dirty="0"/>
              <a:t>.</a:t>
            </a:r>
            <a:r>
              <a:rPr lang="en-US" sz="2800" dirty="0"/>
              <a:t>A</a:t>
            </a:r>
            <a:r>
              <a:rPr lang="ru-RU" sz="2800" dirty="0"/>
              <a:t>. </a:t>
            </a:r>
            <a:r>
              <a:rPr lang="ru-RU" sz="2800" dirty="0" err="1"/>
              <a:t>Баренбоймом</a:t>
            </a:r>
            <a:r>
              <a:rPr lang="ru-RU" sz="2800" dirty="0"/>
              <a:t>, Н.Н. </a:t>
            </a:r>
            <a:r>
              <a:rPr lang="ru-RU" sz="2800" dirty="0" err="1"/>
              <a:t>Перуновой</a:t>
            </a:r>
            <a:r>
              <a:rPr lang="ru-RU" sz="2800" dirty="0"/>
              <a:t>, Б.Е. </a:t>
            </a:r>
            <a:r>
              <a:rPr lang="ru-RU" sz="2800" dirty="0" err="1"/>
              <a:t>Милич</a:t>
            </a:r>
            <a:r>
              <a:rPr lang="ru-RU" sz="2800" dirty="0"/>
              <a:t>, Т.Б. </a:t>
            </a:r>
            <a:r>
              <a:rPr lang="ru-RU" sz="2800" dirty="0" err="1"/>
              <a:t>Юдовиной</a:t>
            </a:r>
            <a:r>
              <a:rPr lang="ru-RU" sz="2800" dirty="0"/>
              <a:t>- Гальпериной и др.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86319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640960" cy="6858000"/>
          </a:xfrm>
        </p:spPr>
        <p:txBody>
          <a:bodyPr>
            <a:normAutofit fontScale="77500" lnSpcReduction="20000"/>
          </a:bodyPr>
          <a:lstStyle/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solidFill>
                  <a:prstClr val="black"/>
                </a:solidFill>
              </a:rPr>
              <a:t>Цель исследования: </a:t>
            </a:r>
            <a:r>
              <a:rPr lang="ru-RU" dirty="0">
                <a:solidFill>
                  <a:prstClr val="black"/>
                </a:solidFill>
              </a:rPr>
              <a:t>выявить и обосновать современные подходы формирования исполнительских навыков у младших школьниках при обучении игре на фортепиано в учреждениях дополнительного образования.</a:t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b="1" dirty="0" smtClean="0">
                <a:solidFill>
                  <a:prstClr val="black"/>
                </a:solidFill>
              </a:rPr>
              <a:t>Объект </a:t>
            </a:r>
            <a:r>
              <a:rPr lang="ru-RU" b="1" dirty="0">
                <a:solidFill>
                  <a:prstClr val="black"/>
                </a:solidFill>
              </a:rPr>
              <a:t>исследования: </a:t>
            </a:r>
            <a:r>
              <a:rPr lang="ru-RU" dirty="0">
                <a:solidFill>
                  <a:prstClr val="black"/>
                </a:solidFill>
              </a:rPr>
              <a:t>процесс обучения игре на фортепиано в учреждениях дополнительного образования.</a:t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 smtClean="0">
              <a:solidFill>
                <a:prstClr val="black"/>
              </a:solidFill>
            </a:endParaRPr>
          </a:p>
          <a:p>
            <a:pPr lvl="0"/>
            <a:r>
              <a:rPr lang="ru-RU" b="1" dirty="0" smtClean="0">
                <a:solidFill>
                  <a:prstClr val="black"/>
                </a:solidFill>
              </a:rPr>
              <a:t>Предмет </a:t>
            </a:r>
            <a:r>
              <a:rPr lang="ru-RU" b="1" dirty="0">
                <a:solidFill>
                  <a:prstClr val="black"/>
                </a:solidFill>
              </a:rPr>
              <a:t>исследования: </a:t>
            </a:r>
            <a:r>
              <a:rPr lang="ru-RU" dirty="0">
                <a:solidFill>
                  <a:prstClr val="black"/>
                </a:solidFill>
              </a:rPr>
              <a:t>формирование исполнительских навыков при обучении игре на фортепиано в детской школе искусств.</a:t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 smtClean="0">
              <a:solidFill>
                <a:prstClr val="black"/>
              </a:solidFill>
            </a:endParaRPr>
          </a:p>
          <a:p>
            <a:pPr lvl="0"/>
            <a:r>
              <a:rPr lang="ru-RU" b="1" dirty="0" smtClean="0">
                <a:solidFill>
                  <a:prstClr val="black"/>
                </a:solidFill>
              </a:rPr>
              <a:t>Гипотеза </a:t>
            </a:r>
            <a:r>
              <a:rPr lang="ru-RU" b="1" dirty="0">
                <a:solidFill>
                  <a:prstClr val="black"/>
                </a:solidFill>
              </a:rPr>
              <a:t>исследования: </a:t>
            </a:r>
            <a:r>
              <a:rPr lang="ru-RU" dirty="0">
                <a:solidFill>
                  <a:prstClr val="black"/>
                </a:solidFill>
              </a:rPr>
              <a:t>формирование исполнительских навыков у младших школьниках при обучении игре на фортепиано в учреждениях дополнительного образования будет эффективнее, если:</a:t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 smtClean="0">
              <a:solidFill>
                <a:prstClr val="black"/>
              </a:solidFill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- </a:t>
            </a:r>
            <a:r>
              <a:rPr lang="ru-RU" dirty="0">
                <a:solidFill>
                  <a:prstClr val="black"/>
                </a:solidFill>
              </a:rPr>
              <a:t>осуществляется целенаправленная и систематическая работы педагога-музыканта в данном направлении;</a:t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 smtClean="0">
              <a:solidFill>
                <a:prstClr val="black"/>
              </a:solidFill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- </a:t>
            </a:r>
            <a:r>
              <a:rPr lang="ru-RU" dirty="0">
                <a:solidFill>
                  <a:prstClr val="black"/>
                </a:solidFill>
              </a:rPr>
              <a:t>на занятиях осуществляются современные подходы формирования исполнительских навыков;</a:t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 smtClean="0">
              <a:solidFill>
                <a:prstClr val="black"/>
              </a:solidFill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- </a:t>
            </a:r>
            <a:r>
              <a:rPr lang="ru-RU" dirty="0">
                <a:solidFill>
                  <a:prstClr val="black"/>
                </a:solidFill>
              </a:rPr>
              <a:t>создана музыкально-творческая среда на занятиях в классе фортепиано, способствующей формированию исполнительских навыков, совершенствованию пианистических умений, навыков у младших обучающихся.</a:t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>
              <a:solidFill>
                <a:prstClr val="black"/>
              </a:solidFill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48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640960" cy="6858000"/>
          </a:xfrm>
        </p:spPr>
        <p:txBody>
          <a:bodyPr>
            <a:normAutofit lnSpcReduction="10000"/>
          </a:bodyPr>
          <a:lstStyle/>
          <a:p>
            <a:endParaRPr lang="en-US" b="1" dirty="0" smtClean="0"/>
          </a:p>
          <a:p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Задачи исследования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.Раскрыть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основные понятия исследования;</a:t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Выявить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закономерности и механизмы формирования и развития основных пианистических навыков.</a:t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Ознакомиться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 проблемами пианистических навыков на разных этапах обучения в организациях дополнительного образования.</a:t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.Осуществить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обобщение опыта педагогов-музыкантов и проанализировать современные программы, направленные на формирование исполнительских навыков при обучении игре на фортепиано в учреждениях  </a:t>
            </a:r>
            <a:r>
              <a:rPr lang="ru-RU" dirty="0"/>
              <a:t>дополнительного образования.</a:t>
            </a:r>
          </a:p>
          <a:p>
            <a:r>
              <a:rPr lang="ru-RU" b="1" dirty="0"/>
              <a:t>5.</a:t>
            </a:r>
            <a:r>
              <a:rPr lang="ru-RU" dirty="0"/>
              <a:t> Осуществить опытную работу по проблеме исследования с двумя учениками класса.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934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525344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2800" dirty="0"/>
              <a:t>Педагог и психолог Е.И. Игнатьев утверждал, что когда определенные действия после многократного повторения доводятся до автоматизма и выполняются на подсознании, без контроля человека, такие действия являются навыком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pPr>
              <a:buFont typeface="Wingdings" pitchFamily="2" charset="2"/>
              <a:buChar char="§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Навык - это действие, доведенное до автоматизма. Где ученик ясно видит цель, применяет накопленные умения, знания. Ученик самостоятельно выбирает приемы работы и подводит итоги проделанной своей работы. 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4606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19256" cy="519985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К </a:t>
            </a:r>
            <a:r>
              <a:rPr lang="ru-RU" sz="3200" dirty="0">
                <a:solidFill>
                  <a:schemeClr val="tx1"/>
                </a:solidFill>
              </a:rPr>
              <a:t>ним относятся, такие проблемы, как:</a:t>
            </a:r>
            <a:r>
              <a:rPr lang="ru-RU" sz="3200" i="1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слабость</a:t>
            </a:r>
            <a:r>
              <a:rPr lang="ru-RU" sz="3200" dirty="0">
                <a:solidFill>
                  <a:schemeClr val="tx1"/>
                </a:solidFill>
              </a:rPr>
              <a:t>,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излишества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вертикальные движения</a:t>
            </a:r>
            <a:r>
              <a:rPr lang="en-US" sz="3200" dirty="0">
                <a:solidFill>
                  <a:schemeClr val="tx1"/>
                </a:solidFill>
              </a:rPr>
              <a:t>,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сотрясение </a:t>
            </a:r>
            <a:r>
              <a:rPr lang="ru-RU" sz="3200" dirty="0" err="1">
                <a:solidFill>
                  <a:schemeClr val="tx1"/>
                </a:solidFill>
              </a:rPr>
              <a:t>пр</a:t>
            </a:r>
            <a:r>
              <a:rPr lang="en-US" sz="3200" dirty="0">
                <a:solidFill>
                  <a:schemeClr val="tx1"/>
                </a:solidFill>
              </a:rPr>
              <a:t>и </a:t>
            </a:r>
            <a:r>
              <a:rPr lang="ru-RU" sz="3200" dirty="0">
                <a:solidFill>
                  <a:schemeClr val="tx1"/>
                </a:solidFill>
              </a:rPr>
              <a:t>и</a:t>
            </a:r>
            <a:r>
              <a:rPr lang="en-US" sz="3200" dirty="0" err="1">
                <a:solidFill>
                  <a:schemeClr val="tx1"/>
                </a:solidFill>
              </a:rPr>
              <a:t>сполнении</a:t>
            </a:r>
            <a:r>
              <a:rPr lang="ru-RU" sz="3200" i="1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звуковой линии</a:t>
            </a:r>
            <a:r>
              <a:rPr lang="en-US" sz="3200" i="1" dirty="0">
                <a:solidFill>
                  <a:schemeClr val="tx1"/>
                </a:solidFill>
              </a:rPr>
              <a:t>,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перенесенное горбом запястье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пережимы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пальцев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психологическую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беспокойность,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скованность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563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496944" cy="5256584"/>
          </a:xfrm>
        </p:spPr>
        <p:txBody>
          <a:bodyPr>
            <a:noAutofit/>
          </a:bodyPr>
          <a:lstStyle/>
          <a:p>
            <a:r>
              <a:rPr lang="ru-RU" sz="2400" dirty="0" smtClean="0"/>
              <a:t>Для </a:t>
            </a:r>
            <a:r>
              <a:rPr lang="ru-RU" sz="2400" dirty="0"/>
              <a:t>реализации этих программ подходят методические рекомендации следующих авторов: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en-US" sz="2400" dirty="0" err="1"/>
              <a:t>Баренбойм</a:t>
            </a:r>
            <a:r>
              <a:rPr lang="en-US" sz="2400" dirty="0"/>
              <a:t>.</a:t>
            </a:r>
            <a:r>
              <a:rPr lang="ru-RU" sz="2400" dirty="0"/>
              <a:t> Музыкальная педагогика и исполнительство.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en-US" sz="2400" dirty="0" err="1"/>
              <a:t>Лагутин</a:t>
            </a:r>
            <a:r>
              <a:rPr lang="en-US" sz="2400" dirty="0"/>
              <a:t>.</a:t>
            </a:r>
            <a:r>
              <a:rPr lang="ru-RU" sz="2400" dirty="0"/>
              <a:t> Основы педагогики музыкальной школы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en-US" sz="2400" dirty="0" err="1"/>
              <a:t>Кадыров</a:t>
            </a:r>
            <a:r>
              <a:rPr lang="en-US" sz="2400" dirty="0"/>
              <a:t>. </a:t>
            </a:r>
            <a:r>
              <a:rPr lang="ru-RU" sz="2400" dirty="0"/>
              <a:t>Музыкальная </a:t>
            </a:r>
            <a:r>
              <a:rPr lang="ru-RU" sz="2400" dirty="0" err="1"/>
              <a:t>педаго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ru-RU" sz="2400" dirty="0"/>
              <a:t>Г</a:t>
            </a:r>
            <a:r>
              <a:rPr lang="en-US" sz="2400" dirty="0" err="1"/>
              <a:t>огоберидзе</a:t>
            </a:r>
            <a:r>
              <a:rPr lang="en-US" sz="2400" dirty="0"/>
              <a:t>.</a:t>
            </a:r>
            <a:r>
              <a:rPr lang="ru-RU" sz="2400" dirty="0"/>
              <a:t> Теория и методика музыкального воспитания детей дошкольного</a:t>
            </a:r>
            <a:r>
              <a:rPr lang="en-US" sz="2400" dirty="0"/>
              <a:t> </a:t>
            </a:r>
            <a:r>
              <a:rPr lang="ru-RU" sz="2400" dirty="0"/>
              <a:t>возраста.</a:t>
            </a:r>
            <a:br>
              <a:rPr lang="ru-RU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Осеннева</a:t>
            </a:r>
            <a:r>
              <a:rPr lang="en-US" sz="2400" dirty="0"/>
              <a:t>. </a:t>
            </a:r>
            <a:r>
              <a:rPr lang="ru-RU" sz="2400" dirty="0"/>
              <a:t>Теория и методика музыкального воспитания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11498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424936" cy="6309320"/>
          </a:xfrm>
        </p:spPr>
        <p:txBody>
          <a:bodyPr>
            <a:noAutofit/>
          </a:bodyPr>
          <a:lstStyle/>
          <a:p>
            <a:r>
              <a:rPr lang="ru-RU" sz="2400" dirty="0" smtClean="0"/>
              <a:t> </a:t>
            </a:r>
            <a:r>
              <a:rPr lang="ru-RU" sz="2400" dirty="0"/>
              <a:t>П</a:t>
            </a:r>
            <a:r>
              <a:rPr lang="ru-RU" sz="2400" dirty="0" smtClean="0"/>
              <a:t>реподаватели </a:t>
            </a:r>
            <a:r>
              <a:rPr lang="ru-RU" sz="2400" dirty="0"/>
              <a:t>детских музыкальных школ и учреждений дополнительного образования работают по программам, основанных на учебной программе для ДМШ и ДШИ.</a:t>
            </a:r>
            <a:br>
              <a:rPr lang="ru-RU" sz="2400" dirty="0"/>
            </a:br>
            <a:r>
              <a:rPr lang="ru-RU" sz="2400" dirty="0"/>
              <a:t>Программы по предмету " Класс фортепиано" предпрофессиональные</a:t>
            </a:r>
            <a:br>
              <a:rPr lang="ru-RU" sz="2400" dirty="0"/>
            </a:br>
            <a:r>
              <a:rPr lang="ru-RU" sz="2400" dirty="0"/>
              <a:t>1-5, 1-7 лет обучения</a:t>
            </a:r>
            <a:br>
              <a:rPr lang="ru-RU" sz="2400" dirty="0"/>
            </a:br>
            <a:r>
              <a:rPr lang="ru-RU" sz="2400" dirty="0"/>
              <a:t>Составитель:</a:t>
            </a:r>
            <a:br>
              <a:rPr lang="ru-RU" sz="2400" dirty="0"/>
            </a:br>
            <a:r>
              <a:rPr lang="ru-RU" sz="2400" dirty="0"/>
              <a:t>Профессор ГМПИ им. Гнесиных А. Д. Алексеев;</a:t>
            </a:r>
            <a:br>
              <a:rPr lang="ru-RU" sz="2400" dirty="0"/>
            </a:br>
            <a:r>
              <a:rPr lang="ru-RU" sz="2400" dirty="0"/>
              <a:t>Старший преподаватель ГМПИ им. Гнесиных А. Б. Баталов;</a:t>
            </a:r>
            <a:br>
              <a:rPr lang="ru-RU" sz="2400" dirty="0"/>
            </a:br>
            <a:r>
              <a:rPr lang="ru-RU" sz="2400" dirty="0"/>
              <a:t>Старший преподаватель ГМПИ им. Гнесиных. Е. Н. Орлов.</a:t>
            </a:r>
            <a:br>
              <a:rPr lang="ru-RU" sz="2400" dirty="0"/>
            </a:br>
            <a:r>
              <a:rPr lang="ru-RU" sz="2400" dirty="0"/>
              <a:t>заместитель директора</a:t>
            </a:r>
            <a:br>
              <a:rPr lang="ru-RU" sz="2400" dirty="0"/>
            </a:br>
            <a:r>
              <a:rPr lang="ru-RU" sz="2400" dirty="0"/>
              <a:t>по учебной части музыкального училища</a:t>
            </a:r>
            <a:br>
              <a:rPr lang="ru-RU" sz="2400" dirty="0"/>
            </a:br>
            <a:r>
              <a:rPr lang="ru-RU" sz="2400" dirty="0"/>
              <a:t>ЛОЛГК им. Н. А. Римского -</a:t>
            </a:r>
            <a:r>
              <a:rPr lang="ru-RU" sz="2400" dirty="0" err="1"/>
              <a:t>Корсакого</a:t>
            </a:r>
            <a:r>
              <a:rPr lang="ru-RU" sz="2400" dirty="0"/>
              <a:t> З. П. Проскуряков..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87605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1148</TotalTime>
  <Words>261</Words>
  <Application>Microsoft Office PowerPoint</Application>
  <PresentationFormat>Экран (4:3)</PresentationFormat>
  <Paragraphs>58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Ясность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 ним относятся, такие проблемы, как:  слабость, излишества,  вертикальные движения, сотрясение при исполнении звуковой линии, перенесенное горбом запястье,  пережимы пальцев,  психологическую беспокойность, скованность.</vt:lpstr>
      <vt:lpstr>Для реализации этих программ подходят методические рекомендации следующих авторов:  Баренбойм. Музыкальная педагогика и исполнительство.  Лагутин. Основы педагогики музыкальной школы  Кадыров. Музыкальная педаго  Гогоберидзе. Теория и методика музыкального воспитания детей дошкольного возраста.  Осеннева. Теория и методика музыкального воспитания </vt:lpstr>
      <vt:lpstr> Преподаватели детских музыкальных школ и учреждений дополнительного образования работают по программам, основанных на учебной программе для ДМШ и ДШИ. Программы по предмету " Класс фортепиано" предпрофессиональные 1-5, 1-7 лет обучения Составитель: Профессор ГМПИ им. Гнесиных А. Д. Алексеев; Старший преподаватель ГМПИ им. Гнесиных А. Б. Баталов; Старший преподаватель ГМПИ им. Гнесиных. Е. Н. Орлов. заместитель директора по учебной части музыкального училища ЛОЛГК им. Н. А. Римского -Корсакого З. П. Проскуряков..   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харитонова марина</cp:lastModifiedBy>
  <cp:revision>51</cp:revision>
  <dcterms:created xsi:type="dcterms:W3CDTF">2021-06-26T17:35:40Z</dcterms:created>
  <dcterms:modified xsi:type="dcterms:W3CDTF">2022-08-24T13:34:02Z</dcterms:modified>
</cp:coreProperties>
</file>