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8" r:id="rId9"/>
    <p:sldId id="267" r:id="rId10"/>
    <p:sldId id="270" r:id="rId11"/>
    <p:sldId id="266" r:id="rId12"/>
    <p:sldId id="269" r:id="rId13"/>
    <p:sldId id="265" r:id="rId14"/>
    <p:sldId id="272" r:id="rId15"/>
    <p:sldId id="276" r:id="rId16"/>
    <p:sldId id="275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9DA9"/>
    <a:srgbClr val="FE6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2" t="2580" b="4169"/>
          <a:stretch/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2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7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9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9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2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8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96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7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0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2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9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967EB-F18F-437F-8276-2071442AD88E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A5A5A-0F1D-4F29-B053-FA3592EFA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8280" y="1606995"/>
            <a:ext cx="9144000" cy="2387600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E6488"/>
                </a:solidFill>
              </a:rPr>
              <a:t>的</a:t>
            </a:r>
            <a:r>
              <a:rPr lang="ru-RU" altLang="zh-CN" b="1" dirty="0" smtClean="0">
                <a:solidFill>
                  <a:srgbClr val="FE6488"/>
                </a:solidFill>
              </a:rPr>
              <a:t>,</a:t>
            </a:r>
            <a:r>
              <a:rPr lang="en-US" altLang="zh-CN" b="1" dirty="0" smtClean="0">
                <a:solidFill>
                  <a:srgbClr val="FE6488"/>
                </a:solidFill>
              </a:rPr>
              <a:t> </a:t>
            </a:r>
            <a:r>
              <a:rPr lang="zh-CN" altLang="en-US" b="1" dirty="0" smtClean="0">
                <a:solidFill>
                  <a:srgbClr val="FE6488"/>
                </a:solidFill>
              </a:rPr>
              <a:t>得</a:t>
            </a:r>
            <a:r>
              <a:rPr lang="ru-RU" altLang="zh-CN" b="1" dirty="0" smtClean="0">
                <a:solidFill>
                  <a:srgbClr val="FE6488"/>
                </a:solidFill>
              </a:rPr>
              <a:t>,</a:t>
            </a:r>
            <a:r>
              <a:rPr lang="en-US" altLang="zh-CN" b="1" dirty="0" smtClean="0">
                <a:solidFill>
                  <a:srgbClr val="FE6488"/>
                </a:solidFill>
              </a:rPr>
              <a:t> </a:t>
            </a:r>
            <a:r>
              <a:rPr lang="zh-CN" altLang="en-US" b="1" dirty="0" smtClean="0">
                <a:solidFill>
                  <a:srgbClr val="FE6488"/>
                </a:solidFill>
              </a:rPr>
              <a:t>地</a:t>
            </a:r>
            <a:endParaRPr lang="en-US" b="1" dirty="0">
              <a:solidFill>
                <a:srgbClr val="FE6488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8280" y="4086670"/>
            <a:ext cx="9144000" cy="1655762"/>
          </a:xfrm>
        </p:spPr>
        <p:txBody>
          <a:bodyPr/>
          <a:lstStyle/>
          <a:p>
            <a:r>
              <a:rPr lang="ru-RU" dirty="0" smtClean="0">
                <a:solidFill>
                  <a:srgbClr val="8F9DA9"/>
                </a:solidFill>
              </a:rPr>
              <a:t>3 </a:t>
            </a:r>
            <a:r>
              <a:rPr lang="en-US" dirty="0" smtClean="0">
                <a:solidFill>
                  <a:srgbClr val="8F9DA9"/>
                </a:solidFill>
              </a:rPr>
              <a:t>de </a:t>
            </a:r>
            <a:r>
              <a:rPr lang="ru-RU" dirty="0" smtClean="0">
                <a:solidFill>
                  <a:srgbClr val="8F9DA9"/>
                </a:solidFill>
              </a:rPr>
              <a:t>в китайском языке</a:t>
            </a:r>
            <a:endParaRPr lang="en-US" dirty="0">
              <a:solidFill>
                <a:srgbClr val="8F9D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87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zh-CN" dirty="0" smtClean="0"/>
              <a:t>Оценка действия с использованием </a:t>
            </a:r>
            <a:r>
              <a:rPr lang="zh-CN" altLang="en-US" dirty="0" smtClean="0"/>
              <a:t>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63999"/>
            <a:ext cx="10985500" cy="24511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Некоторые </a:t>
            </a:r>
            <a:r>
              <a:rPr lang="ru-RU" dirty="0"/>
              <a:t>глаголы используются вместе с дополнением — существительным ( Не просто «Читаю медленно», а «читаю эту </a:t>
            </a:r>
            <a:r>
              <a:rPr lang="ru-RU" dirty="0" smtClean="0"/>
              <a:t>книгу </a:t>
            </a:r>
            <a:r>
              <a:rPr lang="ru-RU" dirty="0"/>
              <a:t>медленно»).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Более </a:t>
            </a:r>
            <a:r>
              <a:rPr lang="ru-RU" dirty="0"/>
              <a:t>того, некоторые даже слились в одно слово, так что теперь и не догадаться, что второй иероглиф в слове, на самом деле, существительное</a:t>
            </a:r>
            <a:r>
              <a:rPr lang="ru-RU" dirty="0" smtClean="0"/>
              <a:t>. (</a:t>
            </a:r>
            <a:r>
              <a:rPr lang="zh-CN" altLang="en-US" dirty="0" smtClean="0"/>
              <a:t>离合词</a:t>
            </a:r>
            <a:r>
              <a:rPr lang="ru-RU" altLang="zh-CN" dirty="0" smtClean="0"/>
              <a:t> – раздельно-слитное слово). </a:t>
            </a:r>
            <a:r>
              <a:rPr lang="ru-RU" dirty="0" smtClean="0"/>
              <a:t>Примеры таких глаголов: </a:t>
            </a:r>
            <a:r>
              <a:rPr lang="zh-CN" altLang="en-US" dirty="0"/>
              <a:t>游泳 </a:t>
            </a:r>
            <a:r>
              <a:rPr lang="en-US" altLang="zh-CN" dirty="0"/>
              <a:t>(</a:t>
            </a:r>
            <a:r>
              <a:rPr lang="en-US" dirty="0" err="1"/>
              <a:t>yóuyǒng</a:t>
            </a:r>
            <a:r>
              <a:rPr lang="en-US" dirty="0"/>
              <a:t>, </a:t>
            </a:r>
            <a:r>
              <a:rPr lang="ru-RU" dirty="0"/>
              <a:t>плавать плавание)， </a:t>
            </a:r>
            <a:r>
              <a:rPr lang="zh-CN" altLang="en-US" dirty="0"/>
              <a:t>睡觉 </a:t>
            </a:r>
            <a:r>
              <a:rPr lang="en-US" altLang="zh-CN" dirty="0"/>
              <a:t>(</a:t>
            </a:r>
            <a:r>
              <a:rPr lang="en-US" dirty="0" err="1"/>
              <a:t>shuìjiào</a:t>
            </a:r>
            <a:r>
              <a:rPr lang="en-US" dirty="0"/>
              <a:t>, </a:t>
            </a:r>
            <a:r>
              <a:rPr lang="ru-RU" dirty="0"/>
              <a:t>спать сон), </a:t>
            </a:r>
            <a:r>
              <a:rPr lang="zh-CN" altLang="en-US" dirty="0"/>
              <a:t>跳舞 </a:t>
            </a:r>
            <a:r>
              <a:rPr lang="en-US" altLang="zh-CN" dirty="0"/>
              <a:t>(</a:t>
            </a:r>
            <a:r>
              <a:rPr lang="en-US" dirty="0" err="1"/>
              <a:t>tiàowǔ</a:t>
            </a:r>
            <a:r>
              <a:rPr lang="en-US" dirty="0"/>
              <a:t>, </a:t>
            </a:r>
            <a:r>
              <a:rPr lang="ru-RU" dirty="0"/>
              <a:t>прыгать танец), </a:t>
            </a:r>
            <a:r>
              <a:rPr lang="zh-CN" altLang="en-US" dirty="0"/>
              <a:t>起床 </a:t>
            </a:r>
            <a:r>
              <a:rPr lang="en-US" altLang="zh-CN" dirty="0"/>
              <a:t>(</a:t>
            </a:r>
            <a:r>
              <a:rPr lang="en-US" dirty="0" err="1"/>
              <a:t>qǐchuáng</a:t>
            </a:r>
            <a:r>
              <a:rPr lang="en-US" dirty="0"/>
              <a:t>, </a:t>
            </a:r>
            <a:r>
              <a:rPr lang="ru-RU" dirty="0"/>
              <a:t>вставать с </a:t>
            </a:r>
            <a:r>
              <a:rPr lang="ru-RU" dirty="0" smtClean="0"/>
              <a:t>кровати)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38287"/>
            <a:ext cx="10563225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8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zh-CN" dirty="0"/>
              <a:t>Оценка действия с использованием </a:t>
            </a:r>
            <a:r>
              <a:rPr lang="zh-CN" altLang="ru-RU" dirty="0"/>
              <a:t>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得 можно ставить только сразу после глагола!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У </a:t>
            </a:r>
            <a:r>
              <a:rPr lang="ru-RU" dirty="0"/>
              <a:t>нас есть несколько </a:t>
            </a:r>
            <a:r>
              <a:rPr lang="ru-RU" dirty="0" smtClean="0"/>
              <a:t>вариантов употребления </a:t>
            </a:r>
            <a:r>
              <a:rPr lang="zh-CN" altLang="en-US" dirty="0" smtClean="0"/>
              <a:t>得</a:t>
            </a:r>
            <a:r>
              <a:rPr lang="ru-RU" altLang="zh-CN" dirty="0" smtClean="0"/>
              <a:t> в </a:t>
            </a:r>
            <a:r>
              <a:rPr lang="zh-CN" altLang="en-US" dirty="0" smtClean="0"/>
              <a:t>离合词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1)Повторение глагола:</a:t>
            </a:r>
          </a:p>
          <a:p>
            <a:pPr marL="0" indent="0">
              <a:buNone/>
            </a:pPr>
            <a:r>
              <a:rPr lang="zh-CN" altLang="en-US" dirty="0"/>
              <a:t>他</a:t>
            </a:r>
            <a:r>
              <a:rPr lang="zh-CN" altLang="en-US" b="1" dirty="0"/>
              <a:t>唱歌唱</a:t>
            </a:r>
            <a:r>
              <a:rPr lang="zh-CN" altLang="en-US" dirty="0"/>
              <a:t>得很不好</a:t>
            </a:r>
            <a:r>
              <a:rPr lang="zh-CN" altLang="en-US" dirty="0" smtClean="0"/>
              <a:t>听</a:t>
            </a:r>
            <a:endParaRPr lang="ru-RU" altLang="zh-CN" dirty="0" smtClean="0"/>
          </a:p>
          <a:p>
            <a:pPr marL="0" indent="0">
              <a:buNone/>
            </a:pPr>
            <a:r>
              <a:rPr lang="zh-CN" altLang="en-US" dirty="0" smtClean="0"/>
              <a:t>我</a:t>
            </a:r>
            <a:r>
              <a:rPr lang="zh-CN" altLang="en-US" b="1" dirty="0" smtClean="0"/>
              <a:t>学汉语学</a:t>
            </a:r>
            <a:r>
              <a:rPr lang="zh-CN" altLang="en-US" dirty="0" smtClean="0"/>
              <a:t>得很</a:t>
            </a:r>
            <a:r>
              <a:rPr lang="zh-CN" altLang="en-US" dirty="0"/>
              <a:t>努</a:t>
            </a:r>
            <a:r>
              <a:rPr lang="zh-CN" altLang="en-US" dirty="0" smtClean="0"/>
              <a:t>力</a:t>
            </a:r>
            <a:endParaRPr lang="ru-RU" altLang="zh-CN" dirty="0" smtClean="0"/>
          </a:p>
          <a:p>
            <a:pPr marL="0" indent="0">
              <a:buNone/>
            </a:pPr>
            <a:r>
              <a:rPr lang="zh-CN" altLang="en-US" dirty="0" smtClean="0"/>
              <a:t>我</a:t>
            </a:r>
            <a:r>
              <a:rPr lang="zh-CN" altLang="en-US" b="1" dirty="0" smtClean="0"/>
              <a:t>打乒乓球打</a:t>
            </a:r>
            <a:r>
              <a:rPr lang="zh-CN" altLang="en-US" dirty="0" smtClean="0"/>
              <a:t>得很好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我</a:t>
            </a:r>
            <a:r>
              <a:rPr lang="zh-CN" altLang="en-US" b="1" dirty="0"/>
              <a:t>做</a:t>
            </a:r>
            <a:r>
              <a:rPr lang="zh-CN" altLang="en-US" b="1" dirty="0" smtClean="0"/>
              <a:t>饭做</a:t>
            </a:r>
            <a:r>
              <a:rPr lang="zh-CN" altLang="en-US" dirty="0" smtClean="0"/>
              <a:t>得很好吃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我的</a:t>
            </a:r>
            <a:r>
              <a:rPr lang="zh-CN" altLang="en-US" dirty="0"/>
              <a:t>朋</a:t>
            </a:r>
            <a:r>
              <a:rPr lang="zh-CN" altLang="en-US" dirty="0" smtClean="0"/>
              <a:t>友</a:t>
            </a:r>
            <a:r>
              <a:rPr lang="zh-CN" altLang="en-US" b="1" dirty="0" smtClean="0"/>
              <a:t>踢</a:t>
            </a:r>
            <a:r>
              <a:rPr lang="zh-CN" altLang="en-US" b="1" dirty="0"/>
              <a:t>足</a:t>
            </a:r>
            <a:r>
              <a:rPr lang="zh-CN" altLang="en-US" b="1" dirty="0" smtClean="0"/>
              <a:t>球踢</a:t>
            </a:r>
            <a:r>
              <a:rPr lang="zh-CN" altLang="en-US" dirty="0" smtClean="0"/>
              <a:t>得很</a:t>
            </a:r>
            <a:r>
              <a:rPr lang="zh-CN" altLang="en-US" dirty="0"/>
              <a:t>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4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Оценка действия с использованием 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627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2) </a:t>
            </a:r>
            <a:r>
              <a:rPr lang="ru-RU" dirty="0"/>
              <a:t>Опущение </a:t>
            </a:r>
            <a:r>
              <a:rPr lang="ru-RU" dirty="0" smtClean="0"/>
              <a:t>дополнения:</a:t>
            </a:r>
          </a:p>
          <a:p>
            <a:pPr marL="0" indent="0">
              <a:buNone/>
            </a:pPr>
            <a:r>
              <a:rPr lang="zh-CN" altLang="en-US" dirty="0" smtClean="0"/>
              <a:t>他唱</a:t>
            </a:r>
            <a:r>
              <a:rPr lang="zh-CN" altLang="en-US" dirty="0"/>
              <a:t>得很不好听</a:t>
            </a:r>
          </a:p>
          <a:p>
            <a:pPr marL="0" indent="0">
              <a:buNone/>
            </a:pPr>
            <a:r>
              <a:rPr lang="zh-CN" altLang="en-US" dirty="0" smtClean="0"/>
              <a:t>我学</a:t>
            </a:r>
            <a:r>
              <a:rPr lang="zh-CN" altLang="en-US" dirty="0"/>
              <a:t>得很努力</a:t>
            </a:r>
          </a:p>
          <a:p>
            <a:pPr marL="0" indent="0">
              <a:buNone/>
            </a:pPr>
            <a:r>
              <a:rPr lang="zh-CN" altLang="en-US" dirty="0" smtClean="0"/>
              <a:t>我打</a:t>
            </a:r>
            <a:r>
              <a:rPr lang="zh-CN" altLang="en-US" dirty="0"/>
              <a:t>得很好</a:t>
            </a:r>
          </a:p>
          <a:p>
            <a:pPr marL="0" indent="0">
              <a:buNone/>
            </a:pPr>
            <a:r>
              <a:rPr lang="zh-CN" altLang="en-US" dirty="0" smtClean="0"/>
              <a:t>我做</a:t>
            </a:r>
            <a:r>
              <a:rPr lang="zh-CN" altLang="en-US" dirty="0"/>
              <a:t>得很好吃</a:t>
            </a:r>
          </a:p>
          <a:p>
            <a:pPr marL="0" indent="0">
              <a:buNone/>
            </a:pPr>
            <a:r>
              <a:rPr lang="zh-CN" altLang="en-US" dirty="0"/>
              <a:t>我的朋友踢得很</a:t>
            </a:r>
            <a:r>
              <a:rPr lang="zh-CN" altLang="en-US" dirty="0" smtClean="0"/>
              <a:t>好</a:t>
            </a:r>
            <a:endParaRPr lang="ru-RU" altLang="zh-CN" dirty="0" smtClean="0"/>
          </a:p>
          <a:p>
            <a:pPr marL="0" indent="0">
              <a:buNone/>
            </a:pPr>
            <a:endParaRPr lang="ru-RU" altLang="zh-CN" dirty="0" smtClean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26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zh-CN" dirty="0" smtClean="0"/>
              <a:t>Оценка </a:t>
            </a:r>
            <a:r>
              <a:rPr lang="ru-RU" altLang="zh-CN" dirty="0"/>
              <a:t>действия с использованием </a:t>
            </a:r>
            <a:r>
              <a:rPr lang="zh-CN" altLang="ru-RU" dirty="0"/>
              <a:t>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3) Вынесение </a:t>
            </a:r>
            <a:r>
              <a:rPr lang="ru-RU" dirty="0"/>
              <a:t>дополнения </a:t>
            </a:r>
            <a:r>
              <a:rPr lang="ru-RU" dirty="0" smtClean="0"/>
              <a:t>вперед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Обычно мы так действуем со словами, которые мы хотим выделить интонацией, или словами с длинным определением:</a:t>
            </a:r>
          </a:p>
          <a:p>
            <a:pPr marL="0" indent="0">
              <a:buNone/>
            </a:pPr>
            <a:r>
              <a:rPr lang="zh-CN" altLang="en-US" b="1" dirty="0"/>
              <a:t>汉字</a:t>
            </a:r>
            <a:r>
              <a:rPr lang="zh-CN" altLang="en-US" dirty="0"/>
              <a:t>我写得非常慢！</a:t>
            </a:r>
            <a:r>
              <a:rPr lang="en-US" dirty="0" err="1"/>
              <a:t>Hànzì</a:t>
            </a:r>
            <a:r>
              <a:rPr lang="en-US" dirty="0"/>
              <a:t> </a:t>
            </a:r>
            <a:r>
              <a:rPr lang="en-US" dirty="0" err="1"/>
              <a:t>wǒ</a:t>
            </a:r>
            <a:r>
              <a:rPr lang="en-US" dirty="0"/>
              <a:t> </a:t>
            </a:r>
            <a:r>
              <a:rPr lang="en-US" dirty="0" err="1"/>
              <a:t>xiěde</a:t>
            </a:r>
            <a:r>
              <a:rPr lang="en-US" dirty="0"/>
              <a:t> </a:t>
            </a:r>
            <a:r>
              <a:rPr lang="en-US" dirty="0" err="1"/>
              <a:t>fēicháng</a:t>
            </a:r>
            <a:r>
              <a:rPr lang="en-US" dirty="0"/>
              <a:t> </a:t>
            </a:r>
            <a:r>
              <a:rPr lang="en-US" dirty="0" err="1"/>
              <a:t>màn</a:t>
            </a:r>
            <a:r>
              <a:rPr lang="en-US" dirty="0"/>
              <a:t>. </a:t>
            </a:r>
            <a:r>
              <a:rPr lang="ru-RU" dirty="0"/>
              <a:t>Иероглифы я пишу очень медленно (а вот по-русски быстро)</a:t>
            </a:r>
          </a:p>
          <a:p>
            <a:pPr marL="0" indent="0">
              <a:buNone/>
            </a:pPr>
            <a:r>
              <a:rPr lang="zh-CN" altLang="en-US" dirty="0"/>
              <a:t>你喜欢的</a:t>
            </a:r>
            <a:r>
              <a:rPr lang="zh-CN" altLang="en-US" b="1" dirty="0"/>
              <a:t>北京菜</a:t>
            </a:r>
            <a:r>
              <a:rPr lang="zh-CN" altLang="en-US" dirty="0"/>
              <a:t>我做得不好吃。</a:t>
            </a:r>
            <a:r>
              <a:rPr lang="en-US" dirty="0" err="1"/>
              <a:t>Nǐ</a:t>
            </a:r>
            <a:r>
              <a:rPr lang="en-US" dirty="0"/>
              <a:t> </a:t>
            </a:r>
            <a:r>
              <a:rPr lang="en-US" dirty="0" err="1"/>
              <a:t>xǐhuan</a:t>
            </a:r>
            <a:r>
              <a:rPr lang="en-US" dirty="0"/>
              <a:t> de </a:t>
            </a:r>
            <a:r>
              <a:rPr lang="en-US" dirty="0" err="1"/>
              <a:t>běijīng</a:t>
            </a:r>
            <a:r>
              <a:rPr lang="en-US" dirty="0"/>
              <a:t> </a:t>
            </a:r>
            <a:r>
              <a:rPr lang="en-US" dirty="0" err="1"/>
              <a:t>cài</a:t>
            </a:r>
            <a:r>
              <a:rPr lang="en-US" dirty="0"/>
              <a:t> </a:t>
            </a:r>
            <a:r>
              <a:rPr lang="en-US" dirty="0" err="1"/>
              <a:t>wǒ</a:t>
            </a:r>
            <a:r>
              <a:rPr lang="en-US" dirty="0"/>
              <a:t> </a:t>
            </a:r>
            <a:r>
              <a:rPr lang="en-US" dirty="0" err="1"/>
              <a:t>zuòde</a:t>
            </a:r>
            <a:r>
              <a:rPr lang="en-US" dirty="0"/>
              <a:t> </a:t>
            </a:r>
            <a:r>
              <a:rPr lang="en-US" dirty="0" err="1"/>
              <a:t>bù</a:t>
            </a:r>
            <a:r>
              <a:rPr lang="en-US" dirty="0"/>
              <a:t> </a:t>
            </a:r>
            <a:r>
              <a:rPr lang="en-US" dirty="0" err="1"/>
              <a:t>hǎochī</a:t>
            </a:r>
            <a:r>
              <a:rPr lang="en-US" dirty="0"/>
              <a:t>. </a:t>
            </a:r>
            <a:r>
              <a:rPr lang="ru-RU" dirty="0"/>
              <a:t>Пекинскую кухню, которую ты любишь, я готовлю плохо.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en-US" dirty="0"/>
              <a:t>NB! </a:t>
            </a:r>
            <a:r>
              <a:rPr lang="ru-RU" dirty="0"/>
              <a:t>Обратите внимание, что в предложениях с </a:t>
            </a:r>
            <a:r>
              <a:rPr lang="zh-CN" altLang="en-US" dirty="0"/>
              <a:t>得 </a:t>
            </a:r>
            <a:r>
              <a:rPr lang="ru-RU" dirty="0"/>
              <a:t>отрицание </a:t>
            </a:r>
            <a:r>
              <a:rPr lang="zh-CN" altLang="en-US" b="1" dirty="0"/>
              <a:t>不</a:t>
            </a:r>
            <a:r>
              <a:rPr lang="zh-CN" altLang="en-US" dirty="0"/>
              <a:t> </a:t>
            </a:r>
            <a:r>
              <a:rPr lang="en-US" dirty="0" err="1"/>
              <a:t>bù</a:t>
            </a:r>
            <a:r>
              <a:rPr lang="en-US" dirty="0"/>
              <a:t>  </a:t>
            </a:r>
            <a:r>
              <a:rPr lang="ru-RU" dirty="0"/>
              <a:t>и слова типа </a:t>
            </a:r>
            <a:r>
              <a:rPr lang="zh-CN" altLang="en-US" b="1" dirty="0"/>
              <a:t>都 </a:t>
            </a:r>
            <a:r>
              <a:rPr lang="en-US" altLang="zh-CN" dirty="0"/>
              <a:t>(</a:t>
            </a:r>
            <a:r>
              <a:rPr lang="en-US" dirty="0" err="1"/>
              <a:t>dōu</a:t>
            </a:r>
            <a:r>
              <a:rPr lang="en-US" dirty="0"/>
              <a:t>, </a:t>
            </a:r>
            <a:r>
              <a:rPr lang="ru-RU" dirty="0"/>
              <a:t>все) и </a:t>
            </a:r>
            <a:r>
              <a:rPr lang="zh-CN" altLang="en-US" b="1" dirty="0"/>
              <a:t>也 </a:t>
            </a:r>
            <a:r>
              <a:rPr lang="en-US" altLang="zh-CN" dirty="0"/>
              <a:t>(</a:t>
            </a:r>
            <a:r>
              <a:rPr lang="en-US" dirty="0" err="1"/>
              <a:t>yě</a:t>
            </a:r>
            <a:r>
              <a:rPr lang="en-US" dirty="0"/>
              <a:t>, </a:t>
            </a:r>
            <a:r>
              <a:rPr lang="ru-RU" dirty="0"/>
              <a:t>тоже) ставятся </a:t>
            </a:r>
            <a:r>
              <a:rPr lang="ru-RU" b="1" dirty="0"/>
              <a:t>после </a:t>
            </a:r>
            <a:r>
              <a:rPr lang="zh-CN" altLang="en-US" b="1" dirty="0"/>
              <a:t>得</a:t>
            </a:r>
            <a:r>
              <a:rPr lang="zh-CN" altLang="en-US" dirty="0"/>
              <a:t> </a:t>
            </a:r>
            <a:r>
              <a:rPr lang="ru-RU" dirty="0"/>
              <a:t>или перед вторым глаголом (если он повторяется)</a:t>
            </a:r>
          </a:p>
          <a:p>
            <a:pPr marL="0" indent="0">
              <a:buNone/>
            </a:pPr>
            <a:r>
              <a:rPr lang="zh-CN" altLang="en-US" dirty="0"/>
              <a:t>她跳舞跳得也很好。</a:t>
            </a:r>
            <a:r>
              <a:rPr lang="en-US" dirty="0" err="1"/>
              <a:t>Tā</a:t>
            </a:r>
            <a:r>
              <a:rPr lang="en-US" dirty="0"/>
              <a:t> </a:t>
            </a:r>
            <a:r>
              <a:rPr lang="en-US" dirty="0" err="1"/>
              <a:t>tiàowǔ</a:t>
            </a:r>
            <a:r>
              <a:rPr lang="en-US" dirty="0"/>
              <a:t> </a:t>
            </a:r>
            <a:r>
              <a:rPr lang="en-US" dirty="0" err="1"/>
              <a:t>tiào</a:t>
            </a:r>
            <a:r>
              <a:rPr lang="en-US" dirty="0"/>
              <a:t> de </a:t>
            </a:r>
            <a:r>
              <a:rPr lang="en-US" dirty="0" err="1"/>
              <a:t>yě</a:t>
            </a:r>
            <a:r>
              <a:rPr lang="en-US" dirty="0"/>
              <a:t> </a:t>
            </a:r>
            <a:r>
              <a:rPr lang="en-US" dirty="0" err="1"/>
              <a:t>hěn</a:t>
            </a:r>
            <a:r>
              <a:rPr lang="en-US" dirty="0"/>
              <a:t> </a:t>
            </a:r>
            <a:r>
              <a:rPr lang="en-US" dirty="0" err="1"/>
              <a:t>hǎo</a:t>
            </a:r>
            <a:r>
              <a:rPr lang="en-US" dirty="0"/>
              <a:t>. </a:t>
            </a:r>
            <a:r>
              <a:rPr lang="ru-RU" dirty="0"/>
              <a:t>Она тоже хорошо танцует.</a:t>
            </a:r>
          </a:p>
        </p:txBody>
      </p:sp>
    </p:spTree>
    <p:extLst>
      <p:ext uri="{BB962C8B-B14F-4D97-AF65-F5344CB8AC3E}">
        <p14:creationId xmlns:p14="http://schemas.microsoft.com/office/powerpoint/2010/main" val="185306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zh-CN" dirty="0" smtClean="0"/>
              <a:t>Возможность с использованием </a:t>
            </a:r>
            <a:r>
              <a:rPr lang="zh-CN" altLang="en-US" dirty="0"/>
              <a:t>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Здесь речь пойдет о результативных глаголах</a:t>
            </a:r>
          </a:p>
          <a:p>
            <a:pPr marL="0" indent="0">
              <a:buNone/>
            </a:pPr>
            <a:r>
              <a:rPr lang="zh-CN" altLang="en-US" dirty="0" smtClean="0"/>
              <a:t>我能听懂 </a:t>
            </a:r>
            <a:r>
              <a:rPr lang="en-US" altLang="zh-CN" dirty="0" smtClean="0"/>
              <a:t>(</a:t>
            </a:r>
            <a:r>
              <a:rPr lang="ru-RU" altLang="zh-CN" dirty="0" smtClean="0"/>
              <a:t>я могу понимать на слух)</a:t>
            </a:r>
            <a:r>
              <a:rPr lang="zh-CN" altLang="en-US" dirty="0" smtClean="0"/>
              <a:t> </a:t>
            </a:r>
            <a:r>
              <a:rPr lang="ru-RU" altLang="zh-CN" dirty="0"/>
              <a:t>превращается в </a:t>
            </a:r>
            <a:r>
              <a:rPr lang="zh-CN" altLang="en-US" dirty="0" smtClean="0"/>
              <a:t> 我听得懂。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我能看懂 </a:t>
            </a:r>
            <a:r>
              <a:rPr lang="ru-RU" altLang="zh-CN" dirty="0" smtClean="0"/>
              <a:t>( я могу понимать написанные иероглифы) </a:t>
            </a:r>
            <a:r>
              <a:rPr lang="zh-CN" altLang="en-US" dirty="0" smtClean="0"/>
              <a:t>我看得懂</a:t>
            </a:r>
            <a:r>
              <a:rPr lang="zh-CN" altLang="en-US" dirty="0"/>
              <a:t>。</a:t>
            </a:r>
            <a:endParaRPr lang="ru-RU" dirty="0" smtClean="0"/>
          </a:p>
          <a:p>
            <a:pPr marL="0" indent="0">
              <a:buNone/>
            </a:pPr>
            <a:r>
              <a:rPr lang="zh-CN" altLang="en-US" dirty="0" smtClean="0"/>
              <a:t>我能</a:t>
            </a:r>
            <a:r>
              <a:rPr lang="zh-CN" altLang="en-US" dirty="0"/>
              <a:t>吃完 </a:t>
            </a:r>
            <a:r>
              <a:rPr lang="en-US" altLang="zh-CN" dirty="0"/>
              <a:t>(</a:t>
            </a:r>
            <a:r>
              <a:rPr lang="ru-RU" dirty="0" smtClean="0"/>
              <a:t>я </a:t>
            </a:r>
            <a:r>
              <a:rPr lang="ru-RU" dirty="0" smtClean="0"/>
              <a:t>смогу </a:t>
            </a:r>
            <a:r>
              <a:rPr lang="ru-RU" dirty="0"/>
              <a:t>доесть) превращается в </a:t>
            </a:r>
            <a:r>
              <a:rPr lang="zh-CN" altLang="en-US" dirty="0"/>
              <a:t>我</a:t>
            </a:r>
            <a:r>
              <a:rPr lang="zh-CN" altLang="en-US" dirty="0"/>
              <a:t>吃得完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r>
              <a:rPr lang="zh-CN" altLang="en-US" dirty="0"/>
              <a:t>我不能吃完 </a:t>
            </a:r>
            <a:r>
              <a:rPr lang="en-US" altLang="zh-CN" dirty="0"/>
              <a:t>(</a:t>
            </a:r>
            <a:r>
              <a:rPr lang="ru-RU" dirty="0"/>
              <a:t>я не смогу доесть) переходит в </a:t>
            </a:r>
            <a:r>
              <a:rPr lang="zh-CN" altLang="en-US" dirty="0"/>
              <a:t>我吃不完</a:t>
            </a:r>
            <a:r>
              <a:rPr lang="zh-CN" altLang="en-US" dirty="0" smtClean="0"/>
              <a:t>。</a:t>
            </a:r>
            <a:endParaRPr lang="ru-RU" altLang="zh-CN" dirty="0" smtClean="0"/>
          </a:p>
          <a:p>
            <a:pPr marL="0" indent="0">
              <a:buNone/>
            </a:pPr>
            <a:endParaRPr lang="zh-CN" altLang="en-US" dirty="0"/>
          </a:p>
          <a:p>
            <a:pPr marL="0" indent="0" algn="ctr">
              <a:buNone/>
            </a:pPr>
            <a:r>
              <a:rPr lang="ru-RU" dirty="0"/>
              <a:t>То есть, </a:t>
            </a:r>
            <a:r>
              <a:rPr lang="ru-RU" b="1" dirty="0"/>
              <a:t>чтобы сказать, что я что-то могу, мы ставим </a:t>
            </a:r>
            <a:r>
              <a:rPr lang="zh-CN" altLang="en-US" b="1" dirty="0"/>
              <a:t>得 </a:t>
            </a:r>
            <a:r>
              <a:rPr lang="ru-RU" b="1" dirty="0"/>
              <a:t>между глаголом и морфемой, а когда не могу — </a:t>
            </a:r>
            <a:r>
              <a:rPr lang="zh-CN" altLang="en-US" b="1" dirty="0"/>
              <a:t>不</a:t>
            </a:r>
            <a:r>
              <a:rPr lang="en-US" altLang="zh-CN" b="1" dirty="0" smtClean="0"/>
              <a:t>.</a:t>
            </a:r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68112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1300"/>
            <a:ext cx="10515600" cy="497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dirty="0"/>
              <a:t>地</a:t>
            </a:r>
            <a:r>
              <a:rPr lang="ru-RU" dirty="0" smtClean="0"/>
              <a:t> </a:t>
            </a:r>
            <a:r>
              <a:rPr lang="ru-RU" dirty="0"/>
              <a:t>превращает прилагательные (и другие части речи) в наречия. Н</a:t>
            </a:r>
            <a:r>
              <a:rPr lang="ru-RU" dirty="0" smtClean="0"/>
              <a:t>апример</a:t>
            </a:r>
            <a:r>
              <a:rPr lang="ru-RU" dirty="0"/>
              <a:t>, </a:t>
            </a:r>
            <a:r>
              <a:rPr lang="zh-CN" altLang="en-US" dirty="0"/>
              <a:t>高兴 </a:t>
            </a:r>
            <a:r>
              <a:rPr lang="en-US" altLang="zh-CN" dirty="0"/>
              <a:t>(</a:t>
            </a:r>
            <a:r>
              <a:rPr lang="ru-RU" dirty="0"/>
              <a:t>радостный), </a:t>
            </a:r>
            <a:r>
              <a:rPr lang="ru-RU" dirty="0" smtClean="0"/>
              <a:t> </a:t>
            </a:r>
            <a:r>
              <a:rPr lang="ru-RU" dirty="0"/>
              <a:t>превратилось в </a:t>
            </a:r>
            <a:r>
              <a:rPr lang="zh-CN" altLang="en-US" dirty="0"/>
              <a:t>高兴地 </a:t>
            </a:r>
            <a:r>
              <a:rPr lang="en-US" altLang="zh-CN" dirty="0"/>
              <a:t>(</a:t>
            </a:r>
            <a:r>
              <a:rPr lang="ru-RU" dirty="0"/>
              <a:t>радостно). </a:t>
            </a:r>
            <a:endParaRPr lang="ru-RU" dirty="0" smtClean="0"/>
          </a:p>
          <a:p>
            <a:pPr marL="0" indent="0" algn="ctr">
              <a:buNone/>
            </a:pPr>
            <a:r>
              <a:rPr lang="zh-CN" altLang="en-US" b="1" dirty="0" smtClean="0"/>
              <a:t>地</a:t>
            </a:r>
            <a:r>
              <a:rPr lang="en-US" altLang="zh-CN" b="1" dirty="0" smtClean="0"/>
              <a:t> </a:t>
            </a:r>
            <a:r>
              <a:rPr lang="ru-RU" altLang="zh-CN" b="1" dirty="0" smtClean="0"/>
              <a:t>ставится </a:t>
            </a:r>
            <a:r>
              <a:rPr lang="ru-RU" b="1" dirty="0" smtClean="0"/>
              <a:t>перед глаголом!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Перед </a:t>
            </a:r>
            <a:r>
              <a:rPr lang="zh-CN" altLang="en-US" dirty="0"/>
              <a:t>地 </a:t>
            </a:r>
            <a:r>
              <a:rPr lang="ru-RU" dirty="0"/>
              <a:t>должно стоять минимум два иероглифа. Если прилагательное из одного иероглифа, его надо или удвоить, или добавить слово степени (</a:t>
            </a:r>
            <a:r>
              <a:rPr lang="zh-CN" altLang="en-US" dirty="0"/>
              <a:t>很／非</a:t>
            </a:r>
            <a:r>
              <a:rPr lang="zh-CN" altLang="en-US" dirty="0" smtClean="0"/>
              <a:t>常</a:t>
            </a:r>
            <a:r>
              <a:rPr lang="en-US" altLang="zh-CN" dirty="0" smtClean="0"/>
              <a:t>). </a:t>
            </a:r>
            <a:r>
              <a:rPr lang="ru-RU" dirty="0"/>
              <a:t>Четких правил, как поступить с конкретным прилагательным, нет, есть только привычное употребление.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/>
              <a:t>请你慢慢</a:t>
            </a:r>
            <a:r>
              <a:rPr lang="zh-CN" altLang="en-US" b="1" dirty="0"/>
              <a:t>地</a:t>
            </a:r>
            <a:r>
              <a:rPr lang="zh-CN" altLang="en-US" dirty="0"/>
              <a:t>说。</a:t>
            </a:r>
            <a:r>
              <a:rPr lang="en-US" altLang="zh-CN" dirty="0"/>
              <a:t>- </a:t>
            </a:r>
            <a:r>
              <a:rPr lang="ru-RU" dirty="0"/>
              <a:t>Прошу тебя говорить помедленнее.</a:t>
            </a:r>
          </a:p>
          <a:p>
            <a:pPr marL="0" indent="0">
              <a:buNone/>
            </a:pPr>
            <a:r>
              <a:rPr lang="zh-CN" altLang="en-US" dirty="0"/>
              <a:t>他很快</a:t>
            </a:r>
            <a:r>
              <a:rPr lang="zh-CN" altLang="en-US" b="1" dirty="0"/>
              <a:t>地</a:t>
            </a:r>
            <a:r>
              <a:rPr lang="zh-CN" altLang="en-US" dirty="0" smtClean="0"/>
              <a:t>跑。</a:t>
            </a:r>
            <a:r>
              <a:rPr lang="en-US" altLang="zh-CN" dirty="0"/>
              <a:t>- </a:t>
            </a:r>
            <a:r>
              <a:rPr lang="ru-RU" dirty="0"/>
              <a:t>Он быстро </a:t>
            </a:r>
            <a:r>
              <a:rPr lang="ru-RU" dirty="0" smtClean="0"/>
              <a:t>бегает.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Кстати, прилагательные из двух иероглифов тоже могут употребляться со словами степени (</a:t>
            </a:r>
            <a:r>
              <a:rPr lang="zh-CN" altLang="en-US" dirty="0"/>
              <a:t>很，非常，不太</a:t>
            </a:r>
            <a:r>
              <a:rPr lang="en-US" altLang="zh-CN" dirty="0"/>
              <a:t>, </a:t>
            </a:r>
            <a:r>
              <a:rPr lang="zh-CN" altLang="en-US" dirty="0"/>
              <a:t>十分</a:t>
            </a:r>
            <a:r>
              <a:rPr lang="en-US" altLang="zh-CN" dirty="0" smtClean="0"/>
              <a:t>).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这个服务员</a:t>
            </a:r>
            <a:r>
              <a:rPr lang="zh-CN" altLang="en-US" u="sng" dirty="0"/>
              <a:t>很热情</a:t>
            </a:r>
            <a:r>
              <a:rPr lang="zh-CN" altLang="en-US" b="1" dirty="0"/>
              <a:t>地</a:t>
            </a:r>
            <a:r>
              <a:rPr lang="zh-CN" altLang="en-US" dirty="0"/>
              <a:t>回</a:t>
            </a:r>
            <a:r>
              <a:rPr lang="zh-CN" altLang="en-US" dirty="0" smtClean="0"/>
              <a:t>答了我</a:t>
            </a:r>
            <a:r>
              <a:rPr lang="zh-CN" altLang="en-US" dirty="0"/>
              <a:t>的问题。</a:t>
            </a:r>
            <a:r>
              <a:rPr lang="en-US" altLang="zh-CN" dirty="0"/>
              <a:t>- </a:t>
            </a:r>
            <a:r>
              <a:rPr lang="ru-RU" dirty="0"/>
              <a:t>Этот официант мне приветливо ответил на мой вопрос.</a:t>
            </a:r>
          </a:p>
        </p:txBody>
      </p:sp>
    </p:spTree>
    <p:extLst>
      <p:ext uri="{BB962C8B-B14F-4D97-AF65-F5344CB8AC3E}">
        <p14:creationId xmlns:p14="http://schemas.microsoft.com/office/powerpoint/2010/main" val="221090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地</a:t>
            </a:r>
            <a:r>
              <a:rPr lang="ru-RU" altLang="zh-CN" dirty="0" smtClean="0"/>
              <a:t> можно ставить или нет: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500" y="1511300"/>
            <a:ext cx="10401300" cy="51180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После повторенного </a:t>
            </a:r>
            <a:r>
              <a:rPr lang="ru-RU" dirty="0" smtClean="0"/>
              <a:t>прилагательного</a:t>
            </a:r>
            <a:endParaRPr lang="ru-RU" dirty="0"/>
          </a:p>
          <a:p>
            <a:pPr marL="0" indent="0">
              <a:buNone/>
            </a:pPr>
            <a:r>
              <a:rPr lang="zh-CN" altLang="en-US" dirty="0"/>
              <a:t>慢慢（地）走</a:t>
            </a:r>
            <a:r>
              <a:rPr lang="zh-CN" altLang="en-US" dirty="0" smtClean="0"/>
              <a:t>了 </a:t>
            </a:r>
            <a:r>
              <a:rPr lang="en-US" altLang="zh-CN" dirty="0"/>
              <a:t>— </a:t>
            </a:r>
            <a:r>
              <a:rPr lang="ru-RU" dirty="0"/>
              <a:t>Медленно </a:t>
            </a:r>
            <a:r>
              <a:rPr lang="ru-RU" dirty="0" smtClean="0"/>
              <a:t>пошел</a:t>
            </a:r>
            <a:endParaRPr lang="ru-RU" dirty="0"/>
          </a:p>
          <a:p>
            <a:pPr marL="0" indent="0">
              <a:buNone/>
            </a:pPr>
            <a:r>
              <a:rPr lang="zh-CN" altLang="en-US" dirty="0"/>
              <a:t>高高兴兴（地）说 </a:t>
            </a:r>
            <a:r>
              <a:rPr lang="en-US" altLang="zh-CN" dirty="0"/>
              <a:t>— </a:t>
            </a:r>
            <a:r>
              <a:rPr lang="ru-RU" dirty="0"/>
              <a:t>Радостно сказать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Когда действие совершается поодиночке или последовательно несколькими людьми по схеме «</a:t>
            </a:r>
            <a:r>
              <a:rPr lang="zh-CN" altLang="en-US" dirty="0"/>
              <a:t>一 </a:t>
            </a:r>
            <a:r>
              <a:rPr lang="en-US" altLang="zh-CN" dirty="0"/>
              <a:t>+ </a:t>
            </a:r>
            <a:r>
              <a:rPr lang="ru-RU" dirty="0"/>
              <a:t>счетное слово</a:t>
            </a:r>
            <a:r>
              <a:rPr lang="ru-RU" dirty="0" smtClean="0"/>
              <a:t>»</a:t>
            </a:r>
            <a:endParaRPr lang="ru-RU" dirty="0"/>
          </a:p>
          <a:p>
            <a:pPr marL="0" indent="0">
              <a:buNone/>
            </a:pPr>
            <a:r>
              <a:rPr lang="zh-CN" altLang="en-US" dirty="0"/>
              <a:t>一个一个（地）出门  </a:t>
            </a:r>
            <a:r>
              <a:rPr lang="en-US" altLang="zh-CN" dirty="0"/>
              <a:t>— </a:t>
            </a:r>
            <a:r>
              <a:rPr lang="ru-RU" dirty="0"/>
              <a:t>Выходить по одному</a:t>
            </a:r>
          </a:p>
          <a:p>
            <a:pPr marL="0" indent="0">
              <a:buNone/>
            </a:pPr>
            <a:r>
              <a:rPr lang="zh-CN" altLang="en-US" dirty="0"/>
              <a:t>一组一组（地）回答老师的问题  </a:t>
            </a:r>
            <a:r>
              <a:rPr lang="en-US" altLang="zh-CN" dirty="0"/>
              <a:t>— </a:t>
            </a:r>
            <a:r>
              <a:rPr lang="ru-RU" dirty="0"/>
              <a:t>Отвечать на вопросы учителя группа за группой</a:t>
            </a:r>
          </a:p>
          <a:p>
            <a:pPr marL="0" indent="0">
              <a:buNone/>
            </a:pPr>
            <a:r>
              <a:rPr lang="ru-RU" dirty="0"/>
              <a:t>3) Некоторые прилагательные могут быть наречиями без помощи </a:t>
            </a:r>
            <a:r>
              <a:rPr lang="zh-CN" altLang="en-US" dirty="0"/>
              <a:t>地</a:t>
            </a:r>
            <a:r>
              <a:rPr lang="en-US" altLang="zh-CN" dirty="0"/>
              <a:t>. </a:t>
            </a:r>
            <a:r>
              <a:rPr lang="ru-RU" dirty="0"/>
              <a:t>С ними его можно не использовать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zh-CN" altLang="en-US" dirty="0"/>
              <a:t>大声（地）吵架 </a:t>
            </a:r>
            <a:r>
              <a:rPr lang="en-US" altLang="zh-CN" dirty="0"/>
              <a:t>— </a:t>
            </a:r>
            <a:r>
              <a:rPr lang="ru-RU" dirty="0"/>
              <a:t>Громко ругаться</a:t>
            </a:r>
          </a:p>
          <a:p>
            <a:pPr marL="0" indent="0">
              <a:buNone/>
            </a:pPr>
            <a:r>
              <a:rPr lang="zh-CN" altLang="en-US" dirty="0"/>
              <a:t>努力（地）工作 </a:t>
            </a:r>
            <a:r>
              <a:rPr lang="en-US" altLang="zh-CN" dirty="0"/>
              <a:t>— </a:t>
            </a:r>
            <a:r>
              <a:rPr lang="ru-RU" dirty="0"/>
              <a:t>Старательно работать</a:t>
            </a:r>
          </a:p>
          <a:p>
            <a:pPr marL="0" indent="0">
              <a:buNone/>
            </a:pPr>
            <a:r>
              <a:rPr lang="zh-CN" altLang="en-US" dirty="0"/>
              <a:t>仔细（地）研究 </a:t>
            </a:r>
            <a:r>
              <a:rPr lang="en-US" altLang="zh-CN" dirty="0"/>
              <a:t>— </a:t>
            </a:r>
            <a:r>
              <a:rPr lang="ru-RU" dirty="0"/>
              <a:t>Тщательно исследовать</a:t>
            </a:r>
          </a:p>
          <a:p>
            <a:pPr marL="0" indent="0">
              <a:buNone/>
            </a:pPr>
            <a:r>
              <a:rPr lang="zh-CN" altLang="en-US" dirty="0"/>
              <a:t>注意（地）听 </a:t>
            </a:r>
            <a:r>
              <a:rPr lang="en-US" altLang="zh-CN" dirty="0"/>
              <a:t>— </a:t>
            </a:r>
            <a:r>
              <a:rPr lang="ru-RU" dirty="0"/>
              <a:t>Внимательно слушать</a:t>
            </a:r>
          </a:p>
          <a:p>
            <a:pPr marL="0" indent="0">
              <a:buNone/>
            </a:pPr>
            <a:r>
              <a:rPr lang="zh-CN" altLang="en-US" dirty="0"/>
              <a:t>小心（地）走路 </a:t>
            </a:r>
            <a:r>
              <a:rPr lang="en-US" altLang="zh-CN" dirty="0"/>
              <a:t>— </a:t>
            </a:r>
            <a:r>
              <a:rPr lang="ru-RU" dirty="0"/>
              <a:t>Осторожно идти</a:t>
            </a:r>
          </a:p>
        </p:txBody>
      </p:sp>
    </p:spTree>
    <p:extLst>
      <p:ext uri="{BB962C8B-B14F-4D97-AF65-F5344CB8AC3E}">
        <p14:creationId xmlns:p14="http://schemas.microsoft.com/office/powerpoint/2010/main" val="382654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的 (</a:t>
            </a:r>
            <a:r>
              <a:rPr lang="ru-RU" dirty="0" err="1"/>
              <a:t>de</a:t>
            </a:r>
            <a:r>
              <a:rPr lang="ru-RU" dirty="0"/>
              <a:t>) — изменяет существительное</a:t>
            </a:r>
          </a:p>
          <a:p>
            <a:pPr marL="0" indent="0" algn="just">
              <a:buNone/>
            </a:pPr>
            <a:r>
              <a:rPr lang="ru-RU" dirty="0"/>
              <a:t>得 (</a:t>
            </a:r>
            <a:r>
              <a:rPr lang="ru-RU" dirty="0" err="1"/>
              <a:t>de</a:t>
            </a:r>
            <a:r>
              <a:rPr lang="ru-RU" dirty="0"/>
              <a:t>) — изменяет глагол</a:t>
            </a:r>
          </a:p>
          <a:p>
            <a:pPr marL="0" indent="0" algn="just">
              <a:buNone/>
            </a:pPr>
            <a:r>
              <a:rPr lang="ru-RU" dirty="0"/>
              <a:t>地 (</a:t>
            </a:r>
            <a:r>
              <a:rPr lang="ru-RU" dirty="0" err="1"/>
              <a:t>de</a:t>
            </a:r>
            <a:r>
              <a:rPr lang="ru-RU" dirty="0"/>
              <a:t>) — превращает прилагательное в наречие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80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600" y="1690688"/>
            <a:ext cx="101092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dirty="0"/>
              <a:t>1) </a:t>
            </a:r>
            <a:r>
              <a:rPr lang="zh-CN" altLang="en-US" dirty="0"/>
              <a:t>的 </a:t>
            </a:r>
            <a:r>
              <a:rPr lang="ru-RU" dirty="0"/>
              <a:t>используется, когда кому-то что-то принадлежит («значение притяжательности</a:t>
            </a:r>
            <a:r>
              <a:rPr lang="ru-RU" dirty="0" smtClean="0"/>
              <a:t>»)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/>
              <a:t>我</a:t>
            </a:r>
            <a:r>
              <a:rPr lang="zh-CN" altLang="en-US" dirty="0" smtClean="0"/>
              <a:t>的房子  </a:t>
            </a:r>
            <a:r>
              <a:rPr lang="en-US" altLang="zh-CN" dirty="0"/>
              <a:t>— </a:t>
            </a:r>
            <a:r>
              <a:rPr lang="ru-RU" dirty="0" smtClean="0"/>
              <a:t>мой дом</a:t>
            </a:r>
            <a:endParaRPr lang="ru-RU" dirty="0"/>
          </a:p>
          <a:p>
            <a:pPr marL="0" indent="0">
              <a:buNone/>
            </a:pPr>
            <a:r>
              <a:rPr lang="zh-CN" altLang="en-US" dirty="0" smtClean="0"/>
              <a:t>李老</a:t>
            </a:r>
            <a:r>
              <a:rPr lang="zh-CN" altLang="en-US" dirty="0"/>
              <a:t>师的学生  </a:t>
            </a:r>
            <a:r>
              <a:rPr lang="en-US" altLang="zh-CN" dirty="0"/>
              <a:t>— </a:t>
            </a:r>
            <a:r>
              <a:rPr lang="ru-RU" dirty="0"/>
              <a:t>ученики учителя </a:t>
            </a:r>
            <a:r>
              <a:rPr lang="ru-RU" dirty="0" smtClean="0"/>
              <a:t>Ли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Когда мы говорим про очень тесные отношения (обычно, по схеме «местоимение + родственник»), то </a:t>
            </a:r>
            <a:r>
              <a:rPr lang="zh-CN" altLang="en-US" dirty="0"/>
              <a:t>的 </a:t>
            </a:r>
            <a:r>
              <a:rPr lang="ru-RU" dirty="0" smtClean="0"/>
              <a:t>иногда </a:t>
            </a:r>
            <a:r>
              <a:rPr lang="ru-RU" dirty="0"/>
              <a:t>не ставят.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 smtClean="0"/>
              <a:t>我</a:t>
            </a:r>
            <a:r>
              <a:rPr lang="zh-CN" altLang="en-US" dirty="0"/>
              <a:t>爸爸</a:t>
            </a:r>
            <a:r>
              <a:rPr lang="zh-CN" altLang="en-US" dirty="0" smtClean="0"/>
              <a:t> </a:t>
            </a:r>
            <a:r>
              <a:rPr lang="en-US" altLang="zh-CN" dirty="0"/>
              <a:t>— </a:t>
            </a:r>
            <a:r>
              <a:rPr lang="ru-RU" dirty="0" smtClean="0"/>
              <a:t>мой папа</a:t>
            </a:r>
            <a:endParaRPr lang="ru-RU" dirty="0"/>
          </a:p>
          <a:p>
            <a:pPr marL="0" indent="0">
              <a:buNone/>
            </a:pPr>
            <a:r>
              <a:rPr lang="zh-CN" altLang="en-US" dirty="0" smtClean="0"/>
              <a:t>她</a:t>
            </a:r>
            <a:r>
              <a:rPr lang="zh-CN" altLang="en-US" dirty="0"/>
              <a:t>儿子</a:t>
            </a:r>
            <a:r>
              <a:rPr lang="zh-CN" altLang="en-US" dirty="0" smtClean="0"/>
              <a:t> </a:t>
            </a:r>
            <a:r>
              <a:rPr lang="en-US" altLang="zh-CN" dirty="0"/>
              <a:t>— </a:t>
            </a:r>
            <a:r>
              <a:rPr lang="ru-RU" altLang="zh-CN" dirty="0" smtClean="0"/>
              <a:t>её сын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69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600" y="1825625"/>
            <a:ext cx="10299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По-русски </a:t>
            </a:r>
            <a:r>
              <a:rPr lang="ru-RU" dirty="0"/>
              <a:t>«наша </a:t>
            </a:r>
            <a:r>
              <a:rPr lang="ru-RU" dirty="0" smtClean="0"/>
              <a:t>фирма» </a:t>
            </a:r>
            <a:r>
              <a:rPr lang="ru-RU" dirty="0"/>
              <a:t>и «наша </a:t>
            </a:r>
            <a:r>
              <a:rPr lang="ru-RU" dirty="0" smtClean="0"/>
              <a:t>кошка» </a:t>
            </a:r>
            <a:r>
              <a:rPr lang="ru-RU" dirty="0"/>
              <a:t>строятся одинаково. Но </a:t>
            </a:r>
            <a:r>
              <a:rPr lang="ru-RU" dirty="0" smtClean="0"/>
              <a:t>кошкой </a:t>
            </a:r>
            <a:r>
              <a:rPr lang="ru-RU" dirty="0"/>
              <a:t>мы обладаем, а </a:t>
            </a:r>
            <a:r>
              <a:rPr lang="ru-RU" dirty="0" smtClean="0"/>
              <a:t>фирме </a:t>
            </a:r>
            <a:r>
              <a:rPr lang="ru-RU" dirty="0"/>
              <a:t>мы принадлежим. Когда мы — часть чего-то большого (например, </a:t>
            </a:r>
            <a:r>
              <a:rPr lang="ru-RU" dirty="0" smtClean="0"/>
              <a:t>фирмы, страны, университета), </a:t>
            </a:r>
            <a:r>
              <a:rPr lang="zh-CN" altLang="en-US" dirty="0"/>
              <a:t>的 </a:t>
            </a:r>
            <a:r>
              <a:rPr lang="ru-RU" dirty="0"/>
              <a:t>обычно не </a:t>
            </a:r>
            <a:r>
              <a:rPr lang="ru-RU" dirty="0" smtClean="0"/>
              <a:t>ставится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/>
              <a:t>我们国家 </a:t>
            </a:r>
            <a:r>
              <a:rPr lang="en-US" altLang="zh-CN" dirty="0"/>
              <a:t>— </a:t>
            </a:r>
            <a:r>
              <a:rPr lang="ru-RU" dirty="0"/>
              <a:t>наша страна</a:t>
            </a:r>
          </a:p>
          <a:p>
            <a:pPr marL="0" indent="0">
              <a:buNone/>
            </a:pPr>
            <a:r>
              <a:rPr lang="zh-CN" altLang="en-US" dirty="0"/>
              <a:t>他们班 </a:t>
            </a:r>
            <a:r>
              <a:rPr lang="en-US" altLang="zh-CN" dirty="0"/>
              <a:t>— </a:t>
            </a:r>
            <a:r>
              <a:rPr lang="ru-RU" dirty="0"/>
              <a:t>их </a:t>
            </a:r>
            <a:r>
              <a:rPr lang="ru-RU" dirty="0" smtClean="0"/>
              <a:t>группа</a:t>
            </a:r>
          </a:p>
          <a:p>
            <a:pPr marL="0" indent="0" algn="ctr">
              <a:buNone/>
            </a:pPr>
            <a:r>
              <a:rPr lang="ru-RU" dirty="0" smtClean="0"/>
              <a:t>Но:</a:t>
            </a:r>
          </a:p>
          <a:p>
            <a:pPr marL="0" indent="0">
              <a:buNone/>
            </a:pPr>
            <a:r>
              <a:rPr lang="zh-CN" altLang="en-US" dirty="0"/>
              <a:t>我们公司</a:t>
            </a:r>
            <a:r>
              <a:rPr lang="zh-CN" altLang="en-US" b="1" dirty="0"/>
              <a:t>的</a:t>
            </a:r>
            <a:r>
              <a:rPr lang="zh-CN" altLang="en-US" dirty="0"/>
              <a:t>员工 </a:t>
            </a:r>
            <a:r>
              <a:rPr lang="en-US" altLang="zh-CN" dirty="0"/>
              <a:t>— </a:t>
            </a:r>
            <a:r>
              <a:rPr lang="ru-RU" dirty="0"/>
              <a:t>сотрудники нашей фирмы</a:t>
            </a:r>
          </a:p>
          <a:p>
            <a:pPr marL="0" indent="0">
              <a:buNone/>
            </a:pPr>
            <a:r>
              <a:rPr lang="zh-CN" altLang="en-US" dirty="0"/>
              <a:t>大学</a:t>
            </a:r>
            <a:r>
              <a:rPr lang="zh-CN" altLang="en-US" b="1" dirty="0" smtClean="0"/>
              <a:t>的</a:t>
            </a:r>
            <a:r>
              <a:rPr lang="zh-CN" altLang="en-US" dirty="0"/>
              <a:t>图书馆 </a:t>
            </a:r>
            <a:r>
              <a:rPr lang="en-US" altLang="zh-CN" dirty="0"/>
              <a:t>— </a:t>
            </a:r>
            <a:r>
              <a:rPr lang="ru-RU" dirty="0"/>
              <a:t>библиотека </a:t>
            </a:r>
            <a:r>
              <a:rPr lang="ru-RU" dirty="0" smtClean="0"/>
              <a:t>университета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2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1900" y="1498600"/>
            <a:ext cx="10528300" cy="4678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Если в предложении несколько </a:t>
            </a:r>
            <a:r>
              <a:rPr lang="zh-CN" altLang="en-US" dirty="0"/>
              <a:t>的 </a:t>
            </a:r>
            <a:r>
              <a:rPr lang="ru-RU" dirty="0"/>
              <a:t>подряд, и все обозначают принадлежность, то можно их вычеркнуть, начиная с первого в предложении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zh-CN" altLang="en-US" dirty="0"/>
              <a:t>我</a:t>
            </a:r>
            <a:r>
              <a:rPr lang="zh-CN" altLang="en-US" b="1" dirty="0"/>
              <a:t>的</a:t>
            </a:r>
            <a:r>
              <a:rPr lang="zh-CN" altLang="en-US" dirty="0"/>
              <a:t>大夫</a:t>
            </a:r>
            <a:r>
              <a:rPr lang="zh-CN" altLang="en-US" b="1" dirty="0"/>
              <a:t>的</a:t>
            </a:r>
            <a:r>
              <a:rPr lang="zh-CN" altLang="en-US" dirty="0"/>
              <a:t>妈妈 </a:t>
            </a:r>
            <a:r>
              <a:rPr lang="en-US" altLang="zh-CN" dirty="0"/>
              <a:t>= </a:t>
            </a:r>
            <a:r>
              <a:rPr lang="zh-CN" altLang="en-US" dirty="0"/>
              <a:t>我大夫</a:t>
            </a:r>
            <a:r>
              <a:rPr lang="zh-CN" altLang="en-US" b="1" dirty="0"/>
              <a:t>的</a:t>
            </a:r>
            <a:r>
              <a:rPr lang="zh-CN" altLang="en-US" dirty="0"/>
              <a:t>妈</a:t>
            </a:r>
            <a:r>
              <a:rPr lang="zh-CN" altLang="en-US" dirty="0" smtClean="0"/>
              <a:t>妈</a:t>
            </a:r>
            <a:endParaRPr lang="ru-RU" altLang="zh-CN" dirty="0" smtClean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2) </a:t>
            </a:r>
            <a:r>
              <a:rPr lang="zh-CN" altLang="en-US" dirty="0"/>
              <a:t>的 </a:t>
            </a:r>
            <a:r>
              <a:rPr lang="ru-RU" dirty="0"/>
              <a:t>ставится между существительным и определением к нему, если определение </a:t>
            </a:r>
            <a:r>
              <a:rPr lang="ru-RU" b="1" dirty="0"/>
              <a:t>больше одного иероглифа</a:t>
            </a:r>
            <a:r>
              <a:rPr lang="ru-RU" dirty="0"/>
              <a:t>. Т.е. «Красное яблоко» мы можем сказать </a:t>
            </a:r>
            <a:r>
              <a:rPr lang="ru-RU" dirty="0" smtClean="0"/>
              <a:t>как</a:t>
            </a:r>
            <a:endParaRPr lang="ru-RU" dirty="0"/>
          </a:p>
          <a:p>
            <a:pPr marL="0" indent="0">
              <a:buNone/>
            </a:pPr>
            <a:r>
              <a:rPr lang="zh-CN" altLang="en-US" dirty="0"/>
              <a:t>红苹果 </a:t>
            </a:r>
            <a:r>
              <a:rPr lang="ru-RU" dirty="0"/>
              <a:t>🍎 — здесь </a:t>
            </a:r>
            <a:r>
              <a:rPr lang="zh-CN" altLang="en-US" dirty="0"/>
              <a:t>的 </a:t>
            </a:r>
            <a:r>
              <a:rPr lang="ru-RU" dirty="0"/>
              <a:t>не ставится, определение из одного иероглифа </a:t>
            </a:r>
            <a:r>
              <a:rPr lang="zh-CN" altLang="en-US" dirty="0"/>
              <a:t>红</a:t>
            </a:r>
          </a:p>
          <a:p>
            <a:pPr marL="0" indent="0">
              <a:buNone/>
            </a:pPr>
            <a:r>
              <a:rPr lang="ru-RU" dirty="0"/>
              <a:t>или</a:t>
            </a:r>
          </a:p>
          <a:p>
            <a:pPr marL="0" indent="0">
              <a:buNone/>
            </a:pPr>
            <a:r>
              <a:rPr lang="zh-CN" altLang="en-US" dirty="0"/>
              <a:t>红色的苹果  </a:t>
            </a:r>
            <a:r>
              <a:rPr lang="en-US" altLang="zh-CN" dirty="0"/>
              <a:t>— </a:t>
            </a:r>
            <a:r>
              <a:rPr lang="ru-RU" dirty="0"/>
              <a:t>здесь </a:t>
            </a:r>
            <a:r>
              <a:rPr lang="zh-CN" altLang="en-US" dirty="0"/>
              <a:t>的 </a:t>
            </a:r>
            <a:r>
              <a:rPr lang="ru-RU" dirty="0"/>
              <a:t>ставится, потому что определение из двух иероглифов </a:t>
            </a:r>
            <a:r>
              <a:rPr lang="zh-CN" altLang="en-US" dirty="0"/>
              <a:t>红色</a:t>
            </a:r>
            <a:r>
              <a:rPr lang="en-US" altLang="zh-CN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73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562100"/>
            <a:ext cx="10210800" cy="46148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Длинные определения бывают и целыми предложениями (в русском они начинаются со слова «который»)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 smtClean="0"/>
              <a:t>你</a:t>
            </a:r>
            <a:r>
              <a:rPr lang="zh-CN" altLang="en-US" dirty="0"/>
              <a:t>昨天买</a:t>
            </a:r>
            <a:r>
              <a:rPr lang="zh-CN" altLang="en-US" b="1" dirty="0" smtClean="0"/>
              <a:t>的</a:t>
            </a:r>
            <a:r>
              <a:rPr lang="zh-CN" altLang="en-US" dirty="0"/>
              <a:t>草莓</a:t>
            </a:r>
            <a:r>
              <a:rPr lang="zh-CN" altLang="en-US" dirty="0" smtClean="0"/>
              <a:t>我</a:t>
            </a:r>
            <a:r>
              <a:rPr lang="zh-CN" altLang="en-US" dirty="0"/>
              <a:t>都吃完了。</a:t>
            </a:r>
            <a:r>
              <a:rPr lang="en-US" altLang="zh-CN" dirty="0"/>
              <a:t>- </a:t>
            </a:r>
            <a:r>
              <a:rPr lang="ru-RU" dirty="0"/>
              <a:t>Всю клубнику🍓, </a:t>
            </a:r>
            <a:r>
              <a:rPr lang="ru-RU" dirty="0" smtClean="0"/>
              <a:t>котору</a:t>
            </a:r>
            <a:r>
              <a:rPr lang="ru-RU" dirty="0"/>
              <a:t>ю</a:t>
            </a:r>
            <a:r>
              <a:rPr lang="ru-RU" dirty="0" smtClean="0"/>
              <a:t> </a:t>
            </a:r>
            <a:r>
              <a:rPr lang="ru-RU" dirty="0"/>
              <a:t>ты вчера купил, я доел. </a:t>
            </a:r>
          </a:p>
          <a:p>
            <a:pPr marL="0" indent="0">
              <a:buNone/>
            </a:pPr>
            <a:r>
              <a:rPr lang="ru-RU" dirty="0"/>
              <a:t>Исключение тут — </a:t>
            </a:r>
            <a:r>
              <a:rPr lang="zh-CN" altLang="en-US" dirty="0"/>
              <a:t>很多 </a:t>
            </a:r>
            <a:r>
              <a:rPr lang="en-US" altLang="zh-CN" dirty="0"/>
              <a:t>(</a:t>
            </a:r>
            <a:r>
              <a:rPr lang="ru-RU" dirty="0"/>
              <a:t>много) и </a:t>
            </a:r>
            <a:r>
              <a:rPr lang="zh-CN" altLang="en-US" dirty="0"/>
              <a:t>很少 </a:t>
            </a:r>
            <a:r>
              <a:rPr lang="en-US" altLang="zh-CN" dirty="0"/>
              <a:t>(</a:t>
            </a:r>
            <a:r>
              <a:rPr lang="ru-RU" dirty="0"/>
              <a:t>мало), после них </a:t>
            </a:r>
            <a:r>
              <a:rPr lang="zh-CN" altLang="en-US" dirty="0"/>
              <a:t>的 </a:t>
            </a:r>
            <a:r>
              <a:rPr lang="ru-RU" dirty="0"/>
              <a:t>не ставится. А еще </a:t>
            </a:r>
            <a:r>
              <a:rPr lang="zh-CN" altLang="en-US" dirty="0"/>
              <a:t>的 </a:t>
            </a:r>
            <a:r>
              <a:rPr lang="ru-RU" dirty="0"/>
              <a:t>мы не используем, когда определение и существительное так тесно связаны по смыслу, что, по сути, стали одним словом: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/>
              <a:t>年轻人 </a:t>
            </a:r>
            <a:r>
              <a:rPr lang="en-US" altLang="zh-CN" dirty="0"/>
              <a:t>— </a:t>
            </a:r>
            <a:r>
              <a:rPr lang="ru-RU" dirty="0"/>
              <a:t>молодой человек</a:t>
            </a:r>
          </a:p>
          <a:p>
            <a:pPr marL="0" indent="0">
              <a:buNone/>
            </a:pPr>
            <a:r>
              <a:rPr lang="zh-CN" altLang="en-US" dirty="0"/>
              <a:t>流行歌曲 </a:t>
            </a:r>
            <a:r>
              <a:rPr lang="en-US" altLang="zh-CN" dirty="0"/>
              <a:t>— </a:t>
            </a:r>
            <a:r>
              <a:rPr lang="ru-RU" dirty="0"/>
              <a:t>популярная песня</a:t>
            </a:r>
          </a:p>
          <a:p>
            <a:pPr marL="0" indent="0">
              <a:buNone/>
            </a:pPr>
            <a:r>
              <a:rPr lang="zh-CN" altLang="en-US" dirty="0"/>
              <a:t>中国菜 </a:t>
            </a:r>
            <a:r>
              <a:rPr lang="en-US" altLang="zh-CN" dirty="0"/>
              <a:t>— </a:t>
            </a:r>
            <a:r>
              <a:rPr lang="ru-RU" dirty="0"/>
              <a:t>китайская еда</a:t>
            </a:r>
          </a:p>
        </p:txBody>
      </p:sp>
    </p:spTree>
    <p:extLst>
      <p:ext uri="{BB962C8B-B14F-4D97-AF65-F5344CB8AC3E}">
        <p14:creationId xmlns:p14="http://schemas.microsoft.com/office/powerpoint/2010/main" val="372012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9149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Односложные прилагательные тоже, в виде исключения, могут сочетаться с  </a:t>
            </a:r>
            <a:r>
              <a:rPr lang="zh-CN" altLang="en-US" dirty="0"/>
              <a:t>的</a:t>
            </a:r>
            <a:r>
              <a:rPr lang="en-US" altLang="zh-CN" dirty="0"/>
              <a:t>, </a:t>
            </a:r>
            <a:r>
              <a:rPr lang="ru-RU" dirty="0"/>
              <a:t>когда наша цель — различить предметы.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zh-CN" altLang="en-US" dirty="0"/>
              <a:t>这两个苹果</a:t>
            </a:r>
            <a:r>
              <a:rPr lang="zh-CN" altLang="en-US" b="1" dirty="0"/>
              <a:t>小的</a:t>
            </a:r>
            <a:r>
              <a:rPr lang="zh-CN" altLang="en-US" dirty="0"/>
              <a:t>给你，</a:t>
            </a:r>
            <a:r>
              <a:rPr lang="zh-CN" altLang="en-US" b="1" dirty="0"/>
              <a:t>大的</a:t>
            </a:r>
            <a:r>
              <a:rPr lang="zh-CN" altLang="en-US" dirty="0"/>
              <a:t>给妈妈。</a:t>
            </a:r>
            <a:r>
              <a:rPr lang="en-US" altLang="zh-CN" dirty="0"/>
              <a:t>- </a:t>
            </a:r>
            <a:r>
              <a:rPr lang="ru-RU" dirty="0"/>
              <a:t>Из этих двух яблок маленькое тебе, а большое маме.</a:t>
            </a:r>
          </a:p>
          <a:p>
            <a:pPr marL="0" indent="0">
              <a:buNone/>
            </a:pPr>
            <a:r>
              <a:rPr lang="zh-CN" altLang="en-US" dirty="0"/>
              <a:t>他们俩长</a:t>
            </a:r>
            <a:r>
              <a:rPr lang="zh-CN" altLang="en-US" b="1" dirty="0"/>
              <a:t>得</a:t>
            </a:r>
            <a:r>
              <a:rPr lang="zh-CN" altLang="en-US" dirty="0"/>
              <a:t>很像，不过个子不一样，</a:t>
            </a:r>
            <a:r>
              <a:rPr lang="zh-CN" altLang="en-US" b="1" dirty="0"/>
              <a:t>高的</a:t>
            </a:r>
            <a:r>
              <a:rPr lang="zh-CN" altLang="en-US" dirty="0"/>
              <a:t>是哥哥，</a:t>
            </a:r>
            <a:r>
              <a:rPr lang="zh-CN" altLang="en-US" b="1" dirty="0"/>
              <a:t>矮的</a:t>
            </a:r>
            <a:r>
              <a:rPr lang="zh-CN" altLang="en-US" dirty="0"/>
              <a:t>是弟弟。</a:t>
            </a:r>
            <a:r>
              <a:rPr lang="en-US" altLang="zh-CN" dirty="0"/>
              <a:t>- </a:t>
            </a:r>
            <a:r>
              <a:rPr lang="ru-RU" dirty="0"/>
              <a:t>Они очень похожи, но роста не одинакового: высокий — это старший брат, низкий — младший брат.</a:t>
            </a:r>
          </a:p>
          <a:p>
            <a:pPr marL="0" indent="0">
              <a:buNone/>
            </a:pPr>
            <a:r>
              <a:rPr lang="ru-RU" dirty="0"/>
              <a:t>Если по контексту понятно, о чем мы говорим, мы можем </a:t>
            </a:r>
            <a:r>
              <a:rPr lang="ru-RU" b="1" dirty="0"/>
              <a:t>выкинуть</a:t>
            </a:r>
            <a:r>
              <a:rPr lang="ru-RU" dirty="0"/>
              <a:t> </a:t>
            </a:r>
            <a:r>
              <a:rPr lang="ru-RU" b="1" dirty="0"/>
              <a:t>существительное</a:t>
            </a:r>
            <a:r>
              <a:rPr lang="ru-RU" dirty="0"/>
              <a:t>, но обязательно (!) оставить </a:t>
            </a:r>
            <a:r>
              <a:rPr lang="zh-CN" altLang="en-US" dirty="0"/>
              <a:t>的</a:t>
            </a:r>
            <a:r>
              <a:rPr lang="en-US" altLang="zh-CN" dirty="0"/>
              <a:t>.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这里有三条裙子，</a:t>
            </a:r>
            <a:r>
              <a:rPr lang="zh-CN" altLang="en-US" b="1" dirty="0"/>
              <a:t>红的</a:t>
            </a:r>
            <a:r>
              <a:rPr lang="zh-CN" altLang="en-US" dirty="0"/>
              <a:t>是我的，</a:t>
            </a:r>
            <a:r>
              <a:rPr lang="zh-CN" altLang="en-US" b="1" dirty="0"/>
              <a:t>绿的</a:t>
            </a:r>
            <a:r>
              <a:rPr lang="zh-CN" altLang="en-US" dirty="0"/>
              <a:t>是妹妹的，黄色的是谁的？</a:t>
            </a:r>
            <a:r>
              <a:rPr lang="en-US" altLang="zh-CN" dirty="0"/>
              <a:t>- </a:t>
            </a:r>
            <a:r>
              <a:rPr lang="ru-RU" dirty="0"/>
              <a:t>Здесь три юбки, красная моя, зеленая младшей сестры, а чья же желтая?</a:t>
            </a:r>
          </a:p>
        </p:txBody>
      </p:sp>
    </p:spTree>
    <p:extLst>
      <p:ext uri="{BB962C8B-B14F-4D97-AF65-F5344CB8AC3E}">
        <p14:creationId xmlns:p14="http://schemas.microsoft.com/office/powerpoint/2010/main" val="226723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6000" y="1524000"/>
            <a:ext cx="10655300" cy="48133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得 используется в трех значениях: оценка действия, возможность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степень</a:t>
            </a:r>
          </a:p>
          <a:p>
            <a:pPr marL="0" indent="0" algn="ctr">
              <a:buNone/>
            </a:pPr>
            <a:r>
              <a:rPr lang="ru-RU" b="1" dirty="0" smtClean="0"/>
              <a:t>Оценка предметов и людей:</a:t>
            </a:r>
          </a:p>
          <a:p>
            <a:pPr marL="0" indent="0">
              <a:buNone/>
            </a:pPr>
            <a:r>
              <a:rPr lang="ru-RU" dirty="0"/>
              <a:t>Здесь действует одно главное правило: между существительным и прилагательным </a:t>
            </a:r>
            <a:r>
              <a:rPr lang="ru-RU" b="1" dirty="0"/>
              <a:t>обязательно</a:t>
            </a:r>
            <a:r>
              <a:rPr lang="ru-RU" dirty="0"/>
              <a:t> должно что-то стоять. То есть, не «девочка маленькая», а «девочка очень/не/довольно маленькая». Если мы не хотим добавлять никаких дополнительных смыслов, между существительным и прилагательным мы поставим </a:t>
            </a:r>
            <a:r>
              <a:rPr lang="ru-RU" b="1" dirty="0"/>
              <a:t>很</a:t>
            </a:r>
            <a:r>
              <a:rPr lang="ru-RU" dirty="0"/>
              <a:t> </a:t>
            </a:r>
            <a:r>
              <a:rPr lang="ru-RU" dirty="0" err="1"/>
              <a:t>hěn</a:t>
            </a:r>
            <a:r>
              <a:rPr lang="ru-RU" dirty="0"/>
              <a:t> (в словарях переводится как «очень», но на самом деле, смысла здесь не несет).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Еще примеры слов, которые можно поставить между существительным и прилагательным: </a:t>
            </a:r>
            <a:r>
              <a:rPr lang="ru-RU" dirty="0" err="1" smtClean="0"/>
              <a:t>非常</a:t>
            </a:r>
            <a:r>
              <a:rPr lang="ru-RU" dirty="0" smtClean="0"/>
              <a:t> </a:t>
            </a:r>
            <a:r>
              <a:rPr lang="ru-RU" dirty="0" err="1"/>
              <a:t>fēicháng</a:t>
            </a:r>
            <a:r>
              <a:rPr lang="ru-RU" dirty="0"/>
              <a:t> чрезвычайно, </a:t>
            </a:r>
            <a:r>
              <a:rPr lang="ru-RU" dirty="0" smtClean="0"/>
              <a:t>очень, 真 </a:t>
            </a:r>
            <a:r>
              <a:rPr lang="ru-RU" dirty="0" err="1"/>
              <a:t>zhēn</a:t>
            </a:r>
            <a:r>
              <a:rPr lang="ru-RU" dirty="0"/>
              <a:t> </a:t>
            </a:r>
            <a:r>
              <a:rPr lang="ru-RU" dirty="0" smtClean="0"/>
              <a:t>действительно, 太 </a:t>
            </a:r>
            <a:r>
              <a:rPr lang="ru-RU" dirty="0" err="1"/>
              <a:t>tài</a:t>
            </a:r>
            <a:r>
              <a:rPr lang="ru-RU" dirty="0"/>
              <a:t> </a:t>
            </a:r>
            <a:r>
              <a:rPr lang="ru-RU" dirty="0" smtClean="0"/>
              <a:t>слишком (</a:t>
            </a:r>
            <a:r>
              <a:rPr lang="zh-CN" altLang="en-US" dirty="0" smtClean="0"/>
              <a:t>不太</a:t>
            </a:r>
            <a:r>
              <a:rPr lang="en-US" altLang="zh-CN" dirty="0" smtClean="0"/>
              <a:t>- </a:t>
            </a:r>
            <a:r>
              <a:rPr lang="ru-RU" altLang="zh-CN" dirty="0" smtClean="0"/>
              <a:t>не слишком, не очень)</a:t>
            </a:r>
            <a:r>
              <a:rPr lang="ru-RU" dirty="0" smtClean="0"/>
              <a:t>. </a:t>
            </a:r>
            <a:r>
              <a:rPr lang="ru-RU" dirty="0"/>
              <a:t>Еще есть 更 </a:t>
            </a:r>
            <a:r>
              <a:rPr lang="ru-RU" dirty="0" err="1"/>
              <a:t>gèng</a:t>
            </a:r>
            <a:r>
              <a:rPr lang="ru-RU" dirty="0"/>
              <a:t>, который значит «более», и ставится в предложении точно так </a:t>
            </a:r>
            <a:r>
              <a:rPr lang="ru-RU" dirty="0" smtClean="0"/>
              <a:t>же, либо просто </a:t>
            </a:r>
            <a:r>
              <a:rPr lang="zh-CN" altLang="en-US" dirty="0" smtClean="0"/>
              <a:t>不</a:t>
            </a:r>
            <a:r>
              <a:rPr lang="en-US" altLang="zh-CN" dirty="0" smtClean="0"/>
              <a:t> </a:t>
            </a:r>
            <a:r>
              <a:rPr lang="ru-RU" altLang="zh-CN" dirty="0" smtClean="0"/>
              <a:t>- 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2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5000" y="2298701"/>
            <a:ext cx="10833100" cy="267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0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zh-CN" dirty="0" smtClean="0"/>
              <a:t>Оценка действия с использованием </a:t>
            </a:r>
            <a:r>
              <a:rPr lang="zh-CN" altLang="en-US" dirty="0" smtClean="0"/>
              <a:t>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Оценивая </a:t>
            </a:r>
            <a:r>
              <a:rPr lang="ru-RU" dirty="0"/>
              <a:t>действие, мы строим предложение по схеме «глагол + 得 + слово степени (</a:t>
            </a:r>
            <a:r>
              <a:rPr lang="ru-RU" dirty="0" err="1"/>
              <a:t>很／非常</a:t>
            </a:r>
            <a:r>
              <a:rPr lang="ru-RU" dirty="0"/>
              <a:t>…) + прилагательное». Само </a:t>
            </a:r>
            <a:r>
              <a:rPr lang="ru-RU" b="1" dirty="0"/>
              <a:t>得</a:t>
            </a:r>
            <a:r>
              <a:rPr lang="ru-RU" dirty="0"/>
              <a:t> может стоять только сразу </a:t>
            </a:r>
            <a:r>
              <a:rPr lang="ru-RU" b="1" dirty="0"/>
              <a:t>после глагола</a:t>
            </a:r>
            <a:r>
              <a:rPr lang="ru-RU" dirty="0"/>
              <a:t>; если после сказуемого стоит дополнение, его надо убрать.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他跳得很高</a:t>
            </a:r>
            <a:r>
              <a:rPr lang="ru-RU" dirty="0"/>
              <a:t>。 — Он высоко прыгает.</a:t>
            </a:r>
          </a:p>
          <a:p>
            <a:pPr marL="0" indent="0">
              <a:buNone/>
            </a:pPr>
            <a:r>
              <a:rPr lang="ru-RU" dirty="0" err="1"/>
              <a:t>他跳舞跳得很好</a:t>
            </a:r>
            <a:r>
              <a:rPr lang="ru-RU" dirty="0"/>
              <a:t>。- Он хорошо танцует (дополнение 舞 окружили глагольной частью)</a:t>
            </a:r>
          </a:p>
        </p:txBody>
      </p:sp>
    </p:spTree>
    <p:extLst>
      <p:ext uri="{BB962C8B-B14F-4D97-AF65-F5344CB8AC3E}">
        <p14:creationId xmlns:p14="http://schemas.microsoft.com/office/powerpoint/2010/main" val="390778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1537</Words>
  <Application>Microsoft Office PowerPoint</Application>
  <PresentationFormat>Широкоэкранный</PresentationFormat>
  <Paragraphs>118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等线</vt:lpstr>
      <vt:lpstr>等线 Light</vt:lpstr>
      <vt:lpstr>Arial</vt:lpstr>
      <vt:lpstr>Calibri</vt:lpstr>
      <vt:lpstr>Calibri Light</vt:lpstr>
      <vt:lpstr>Office Theme</vt:lpstr>
      <vt:lpstr>的, 得, 地</vt:lpstr>
      <vt:lpstr>的</vt:lpstr>
      <vt:lpstr>的</vt:lpstr>
      <vt:lpstr>的</vt:lpstr>
      <vt:lpstr>的</vt:lpstr>
      <vt:lpstr>的</vt:lpstr>
      <vt:lpstr>得</vt:lpstr>
      <vt:lpstr>Презентация PowerPoint</vt:lpstr>
      <vt:lpstr>Оценка действия с использованием 得</vt:lpstr>
      <vt:lpstr>Оценка действия с использованием 得</vt:lpstr>
      <vt:lpstr>Оценка действия с использованием 得</vt:lpstr>
      <vt:lpstr>Оценка действия с использованием 得</vt:lpstr>
      <vt:lpstr>Оценка действия с использованием 得</vt:lpstr>
      <vt:lpstr>Возможность с использованием 得</vt:lpstr>
      <vt:lpstr>地</vt:lpstr>
      <vt:lpstr>地 можно ставить или нет:</vt:lpstr>
      <vt:lpstr>Итог: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User</cp:lastModifiedBy>
  <cp:revision>17</cp:revision>
  <dcterms:created xsi:type="dcterms:W3CDTF">2020-05-19T06:29:34Z</dcterms:created>
  <dcterms:modified xsi:type="dcterms:W3CDTF">2021-12-14T13:43:11Z</dcterms:modified>
</cp:coreProperties>
</file>