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319" r:id="rId3"/>
    <p:sldId id="320" r:id="rId4"/>
    <p:sldId id="297" r:id="rId5"/>
    <p:sldId id="286" r:id="rId6"/>
    <p:sldId id="306" r:id="rId7"/>
    <p:sldId id="308" r:id="rId8"/>
    <p:sldId id="284" r:id="rId9"/>
    <p:sldId id="309" r:id="rId10"/>
    <p:sldId id="310" r:id="rId11"/>
    <p:sldId id="280" r:id="rId12"/>
    <p:sldId id="263" r:id="rId13"/>
    <p:sldId id="264" r:id="rId14"/>
    <p:sldId id="266" r:id="rId15"/>
    <p:sldId id="316" r:id="rId16"/>
    <p:sldId id="321" r:id="rId17"/>
    <p:sldId id="322" r:id="rId18"/>
    <p:sldId id="31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1304" autoAdjust="0"/>
  </p:normalViewPr>
  <p:slideViewPr>
    <p:cSldViewPr snapToGrid="0">
      <p:cViewPr varScale="1">
        <p:scale>
          <a:sx n="74" d="100"/>
          <a:sy n="74" d="100"/>
        </p:scale>
        <p:origin x="128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93940-5195-4A8A-BE31-864C98104B83}" type="datetimeFigureOut">
              <a:rPr lang="ru-RU" smtClean="0"/>
              <a:pPr/>
              <a:t>09.07.2022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06FC52-A090-4CAF-AFF1-ACD8066DEA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630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09.07.2022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09.07.2022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09.07.2022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09.07.2022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09.07.2022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09.07.2022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09.07.2022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09.07.2022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09.07.2022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09.07.2022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09.07.2022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09.07.2022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gif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13396" y="1945377"/>
            <a:ext cx="3658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48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7359" y="5402179"/>
            <a:ext cx="76159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Воспитатель: </a:t>
            </a:r>
          </a:p>
          <a:p>
            <a:pPr algn="ctr"/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Светцова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Виктория Анатольевна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МБДОУ д/с «Тигренок»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С. Мирное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http://detsad-katusha.ru/wp-content/uploads/2015/06/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3396" y="2776374"/>
            <a:ext cx="4030133" cy="251530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963176" y="1335505"/>
            <a:ext cx="45719" cy="553998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83212" y="480246"/>
            <a:ext cx="7877907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600" b="1" dirty="0">
                <a:solidFill>
                  <a:srgbClr val="002060"/>
                </a:solidFill>
                <a:latin typeface="Gabriola" panose="04040605051002020D02" pitchFamily="82" charset="0"/>
              </a:rPr>
              <a:t>"Организация и оснащение участков для прогулок как части развивающей среды с учетом принципов формирования основ здорового образа жизни у детей дошкольного возраста".</a:t>
            </a:r>
          </a:p>
          <a:p>
            <a:pPr algn="ctr" fontAlgn="base"/>
            <a:r>
              <a:rPr lang="ru-RU" sz="2800" b="1" dirty="0">
                <a:solidFill>
                  <a:srgbClr val="000000"/>
                </a:solidFill>
                <a:latin typeface="Gabriola" panose="04040605051002020D02" pitchFamily="82" charset="0"/>
              </a:rPr>
              <a:t>​</a:t>
            </a:r>
            <a:endParaRPr lang="ru-RU" sz="2800" b="1" dirty="0">
              <a:solidFill>
                <a:srgbClr val="000000"/>
              </a:solidFill>
              <a:effectLst/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40112" y="145002"/>
            <a:ext cx="698678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Подвижные игры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 </a:t>
            </a:r>
            <a:r>
              <a:rPr lang="ru-RU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старшего дошкольного </a:t>
            </a: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возраста также построены на основных движениях - беге, прыжках, метании, лазании, но к детям предъявляются больше требований в отношении качества движений, правильности и точности их выполнения.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0" b="14555"/>
          <a:stretch/>
        </p:blipFill>
        <p:spPr>
          <a:xfrm>
            <a:off x="5223301" y="1120462"/>
            <a:ext cx="3937792" cy="39538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8" t="7888" r="8434" b="15869"/>
          <a:stretch/>
        </p:blipFill>
        <p:spPr>
          <a:xfrm>
            <a:off x="547840" y="1653107"/>
            <a:ext cx="2697635" cy="36630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3" b="38404"/>
          <a:stretch/>
        </p:blipFill>
        <p:spPr>
          <a:xfrm>
            <a:off x="1989819" y="4098006"/>
            <a:ext cx="3998858" cy="2663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6052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30198" y="172076"/>
            <a:ext cx="45652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 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61155" y="1806222"/>
            <a:ext cx="7164371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30198" y="39460"/>
            <a:ext cx="56344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Roboto"/>
              </a:rPr>
              <a:t>Увлекательная, подвижная </a:t>
            </a:r>
            <a:r>
              <a:rPr lang="ru-RU" b="1" dirty="0">
                <a:latin typeface="Roboto"/>
              </a:rPr>
              <a:t>игра «Лошадки» </a:t>
            </a:r>
            <a:r>
              <a:rPr lang="ru-RU" dirty="0">
                <a:latin typeface="Roboto"/>
              </a:rPr>
              <a:t>развивает у </a:t>
            </a:r>
            <a:r>
              <a:rPr lang="ru-RU" dirty="0" smtClean="0">
                <a:latin typeface="Roboto"/>
              </a:rPr>
              <a:t>детей выносливость </a:t>
            </a:r>
            <a:r>
              <a:rPr lang="ru-RU" dirty="0">
                <a:latin typeface="Roboto"/>
              </a:rPr>
              <a:t>во время длительного бега, умение управлять своим телом, правильно координировать и чередовать различные движения, слушая </a:t>
            </a:r>
            <a:r>
              <a:rPr lang="ru-RU" dirty="0" smtClean="0">
                <a:latin typeface="Roboto"/>
              </a:rPr>
              <a:t>команды воспитателя</a:t>
            </a:r>
            <a:r>
              <a:rPr lang="ru-RU" dirty="0">
                <a:latin typeface="Roboto"/>
              </a:rPr>
              <a:t>. </a:t>
            </a:r>
            <a:endParaRPr lang="ru-RU" dirty="0" smtClean="0">
              <a:latin typeface="Roboto"/>
            </a:endParaRPr>
          </a:p>
          <a:p>
            <a:r>
              <a:rPr lang="ru-RU" dirty="0" smtClean="0">
                <a:latin typeface="Roboto"/>
              </a:rPr>
              <a:t>Вожжи тканевые , состоящие из прямоугольника и двух ленточных петель, короткой и длинной.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8" t="19350" r="30854" b="15869"/>
          <a:stretch/>
        </p:blipFill>
        <p:spPr>
          <a:xfrm>
            <a:off x="7059406" y="172076"/>
            <a:ext cx="1889814" cy="27465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292595" y="5479220"/>
            <a:ext cx="55096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latin typeface="Trebuchet MS" panose="020B0603020202020204" pitchFamily="34" charset="0"/>
              </a:rPr>
              <a:t>Предупреждение </a:t>
            </a:r>
            <a:r>
              <a:rPr lang="ru-RU" dirty="0">
                <a:latin typeface="Trebuchet MS" panose="020B0603020202020204" pitchFamily="34" charset="0"/>
              </a:rPr>
              <a:t>нарушений опорно-двигательного аппарата.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latin typeface="Trebuchet MS" panose="020B0603020202020204" pitchFamily="34" charset="0"/>
              </a:rPr>
              <a:t>Выработки </a:t>
            </a:r>
            <a:r>
              <a:rPr lang="ru-RU" dirty="0">
                <a:latin typeface="Trebuchet MS" panose="020B0603020202020204" pitchFamily="34" charset="0"/>
              </a:rPr>
              <a:t>согласованности движений </a:t>
            </a:r>
            <a:r>
              <a:rPr lang="ru-RU" dirty="0" smtClean="0">
                <a:latin typeface="Trebuchet MS" panose="020B0603020202020204" pitchFamily="34" charset="0"/>
              </a:rPr>
              <a:t>со словами, </a:t>
            </a:r>
            <a:r>
              <a:rPr lang="ru-RU" dirty="0">
                <a:latin typeface="Trebuchet MS" panose="020B0603020202020204" pitchFamily="34" charset="0"/>
              </a:rPr>
              <a:t>чувство </a:t>
            </a:r>
            <a:r>
              <a:rPr lang="ru-RU" dirty="0" smtClean="0">
                <a:latin typeface="Trebuchet MS" panose="020B0603020202020204" pitchFamily="34" charset="0"/>
              </a:rPr>
              <a:t>ритма.</a:t>
            </a:r>
            <a:endParaRPr lang="ru-RU" dirty="0">
              <a:latin typeface="Trebuchet MS" panose="020B0603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7161" y="2918577"/>
            <a:ext cx="53966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676A6C"/>
                </a:solidFill>
                <a:latin typeface="Trebuchet MS" panose="020B0603020202020204" pitchFamily="34" charset="0"/>
              </a:rPr>
              <a:t>«</a:t>
            </a:r>
            <a:r>
              <a:rPr lang="ru-RU" dirty="0">
                <a:latin typeface="Trebuchet MS" panose="020B0603020202020204" pitchFamily="34" charset="0"/>
              </a:rPr>
              <a:t>Игровой парашют </a:t>
            </a:r>
            <a:r>
              <a:rPr lang="ru-RU" dirty="0" smtClean="0">
                <a:latin typeface="Trebuchet MS" panose="020B0603020202020204" pitchFamily="34" charset="0"/>
              </a:rPr>
              <a:t> </a:t>
            </a:r>
            <a:r>
              <a:rPr lang="ru-RU" dirty="0">
                <a:latin typeface="Trebuchet MS" panose="020B0603020202020204" pitchFamily="34" charset="0"/>
              </a:rPr>
              <a:t>– это яркая ткань, состоящая из нескольких цветных секторов, у которой </a:t>
            </a:r>
            <a:r>
              <a:rPr lang="ru-RU" dirty="0" smtClean="0">
                <a:latin typeface="Trebuchet MS" panose="020B0603020202020204" pitchFamily="34" charset="0"/>
              </a:rPr>
              <a:t>по кругу</a:t>
            </a:r>
            <a:r>
              <a:rPr lang="ru-RU" dirty="0">
                <a:latin typeface="Trebuchet MS" panose="020B0603020202020204" pitchFamily="34" charset="0"/>
              </a:rPr>
              <a:t>  расположены ручки.  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35394" y="3766874"/>
            <a:ext cx="55250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Trebuchet MS" panose="020B0603020202020204" pitchFamily="34" charset="0"/>
              </a:rPr>
              <a:t>Цель </a:t>
            </a:r>
            <a:r>
              <a:rPr lang="ru-RU" b="1" i="1" dirty="0" smtClean="0">
                <a:latin typeface="Trebuchet MS" panose="020B0603020202020204" pitchFamily="34" charset="0"/>
              </a:rPr>
              <a:t>игр:</a:t>
            </a:r>
            <a:endParaRPr lang="ru-RU" dirty="0">
              <a:latin typeface="Trebuchet MS" panose="020B06030202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ru-RU" dirty="0">
                <a:latin typeface="Trebuchet MS" panose="020B0603020202020204" pitchFamily="34" charset="0"/>
              </a:rPr>
              <a:t>Развивать координационные способности детей и ориентировку в пространстве.</a:t>
            </a:r>
          </a:p>
          <a:p>
            <a:pPr>
              <a:buFont typeface="+mj-lt"/>
              <a:buAutoNum type="arabicPeriod"/>
            </a:pPr>
            <a:r>
              <a:rPr lang="ru-RU" dirty="0">
                <a:latin typeface="Trebuchet MS" panose="020B0603020202020204" pitchFamily="34" charset="0"/>
              </a:rPr>
              <a:t>воспитывать чувство товарищества и добиваться согласованных действий во время игры</a:t>
            </a:r>
            <a:r>
              <a:rPr lang="ru-RU" dirty="0" smtClean="0">
                <a:latin typeface="Trebuchet MS" panose="020B0603020202020204" pitchFamily="34" charset="0"/>
              </a:rPr>
              <a:t>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285" y="3090653"/>
            <a:ext cx="2605238" cy="3473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57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30198" y="107822"/>
            <a:ext cx="76262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/>
              <a:t> 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61155" y="1998483"/>
            <a:ext cx="7164371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372533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59556" y="144379"/>
            <a:ext cx="759742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 </a:t>
            </a:r>
            <a:r>
              <a:rPr lang="ru-RU" sz="2400" b="1" dirty="0">
                <a:solidFill>
                  <a:srgbClr val="FF0000"/>
                </a:solidFill>
              </a:rPr>
              <a:t>Р</a:t>
            </a:r>
            <a:r>
              <a:rPr lang="ru-RU" sz="2400" b="1" dirty="0" smtClean="0">
                <a:solidFill>
                  <a:srgbClr val="FF0000"/>
                </a:solidFill>
              </a:rPr>
              <a:t>азвиваем физические качества: </a:t>
            </a:r>
            <a:r>
              <a:rPr lang="ru-RU" sz="2400" b="1" dirty="0">
                <a:solidFill>
                  <a:srgbClr val="FF0000"/>
                </a:solidFill>
              </a:rPr>
              <a:t>сила, выносливость, быстрота, гибкость, ловкость</a:t>
            </a:r>
            <a:r>
              <a:rPr lang="ru-RU" sz="2400" dirty="0"/>
              <a:t>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8442" y="1816768"/>
            <a:ext cx="3007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7" y="1116703"/>
            <a:ext cx="2377724" cy="31702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045" y="764959"/>
            <a:ext cx="2309942" cy="30799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847" y="3452300"/>
            <a:ext cx="2615737" cy="34876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2" b="28764"/>
          <a:stretch/>
        </p:blipFill>
        <p:spPr>
          <a:xfrm>
            <a:off x="5079433" y="3899053"/>
            <a:ext cx="3667732" cy="26209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2578484" y="2418617"/>
            <a:ext cx="4829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Позволяет овладеть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определенными двигательными умениями и навыками, приемами страховки.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583899" y="90854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Использование тренажеров повышает мышечный тонус, улучшает кровообращение, активизирует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окислительно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-восстановительные процессы в мышцах, суставах, тканях.</a:t>
            </a:r>
            <a:endParaRPr lang="ru-RU" dirty="0"/>
          </a:p>
        </p:txBody>
      </p:sp>
      <p:pic>
        <p:nvPicPr>
          <p:cNvPr id="16" name="Picture 6" descr="https://static.wixstatic.com/media/2a93e0_f3d8012979394ab5956f51243d62692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68" y="4448378"/>
            <a:ext cx="1833911" cy="226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2133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87455" y="21330"/>
            <a:ext cx="6365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Развиваем гибкость </a:t>
            </a:r>
            <a:endParaRPr lang="ru-RU" sz="2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61155" y="1998483"/>
            <a:ext cx="7164371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372533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07911" y="259645"/>
            <a:ext cx="79360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" r="22707" b="31643"/>
          <a:stretch/>
        </p:blipFill>
        <p:spPr>
          <a:xfrm rot="887243">
            <a:off x="6190519" y="2955015"/>
            <a:ext cx="2503205" cy="33133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2"/>
          <a:stretch/>
        </p:blipFill>
        <p:spPr>
          <a:xfrm>
            <a:off x="3314054" y="3759959"/>
            <a:ext cx="2426189" cy="29653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0930">
            <a:off x="450873" y="1840920"/>
            <a:ext cx="2522041" cy="33627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2" descr="https://www.maam.ru/upload/blogs/detsad-673934-151122581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" t="14748" b="13740"/>
          <a:stretch/>
        </p:blipFill>
        <p:spPr bwMode="auto">
          <a:xfrm>
            <a:off x="3043728" y="178630"/>
            <a:ext cx="3469236" cy="3408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Скачать гифку обруч, - анимированный gif Скачай gif анимацию обруч, гиф. 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937" y="322316"/>
            <a:ext cx="1645090" cy="152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38607" y="559189"/>
            <a:ext cx="76262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/>
              <a:t> 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61155" y="1998483"/>
            <a:ext cx="7164371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59101" y="-12793"/>
            <a:ext cx="78126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Развиваем меткость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Метание вертикальное, горизонтальное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11112" y="1794933"/>
            <a:ext cx="4865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1266" name="AutoShape 2" descr="http://tr.stockfresh.com/thumbs/lenm/354269_%C3%A7al%C4%B1%C5%9Fma-yar%C4%B1%C5%9F-%C3%A7ocuklar-yol-sanat-%C3%96%C4%9Frencil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68" name="AutoShape 4" descr="http://tr.stockfresh.com/thumbs/lenm/354269_%C3%A7al%C4%B1%C5%9Fma-yar%C4%B1%C5%9F-%C3%A7ocuklar-yol-sanat-%C3%96%C4%9Frencil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0" name="AutoShape 6" descr="http://tr.stockfresh.com/thumbs/lenm/354269_%C3%A7al%C4%B1%C5%9Fma-yar%C4%B1%C5%9F-%C3%A7ocuklar-yol-sanat-%C3%96%C4%9Frencil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2" name="AutoShape 8" descr="http://tr.stockfresh.com/thumbs/lenm/354269_%C3%A7al%C4%B1%C5%9Fma-yar%C4%B1%C5%9F-%C3%A7ocuklar-yol-sanat-%C3%96%C4%9Frencil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6" name="AutoShape 12" descr="http://tr.stockfresh.com/thumbs/lenm/354269_%C3%A7al%C4%B1%C5%9Fma-yar%C4%B1%C5%9F-%C3%A7ocuklar-yol-sanat-%C3%96%C4%9Frencil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8" name="AutoShape 14" descr="http://tr.stockfresh.com/thumbs/lenm/354269_%C3%A7al%C4%B1%C5%9Fma-yar%C4%B1%C5%9F-%C3%A7ocuklar-yol-sanat-%C3%96%C4%9Frencil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80" name="AutoShape 16" descr="http://tr.stockfresh.com/thumbs/lenm/354269_%C3%A7al%C4%B1%C5%9Fma-yar%C4%B1%C5%9F-%C3%A7ocuklar-yol-sanat-%C3%96%C4%9Frencil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Picture 2" descr="http://www.aisia.net/bloga/wp-content/uploads/2012/09/karre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6249" y="5170996"/>
            <a:ext cx="1965506" cy="1424852"/>
          </a:xfrm>
          <a:prstGeom prst="rect">
            <a:avLst/>
          </a:prstGeom>
          <a:noFill/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" t="6197" r="10688" b="17746"/>
          <a:stretch/>
        </p:blipFill>
        <p:spPr>
          <a:xfrm>
            <a:off x="5758463" y="1303027"/>
            <a:ext cx="3124269" cy="3567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0" b="19061"/>
          <a:stretch/>
        </p:blipFill>
        <p:spPr>
          <a:xfrm>
            <a:off x="155575" y="1625406"/>
            <a:ext cx="2628414" cy="3457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7" t="-1314" b="27136"/>
          <a:stretch/>
        </p:blipFill>
        <p:spPr>
          <a:xfrm>
            <a:off x="3063479" y="922200"/>
            <a:ext cx="2415493" cy="3688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899634" y="512799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Попади в цель.</a:t>
            </a:r>
            <a:endParaRPr lang="ru-RU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Цель: упражнение навыка бросания в вертикальную (горизонтальную) цель.</a:t>
            </a:r>
            <a:endParaRPr lang="ru-RU" sz="1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50164" y="1703153"/>
            <a:ext cx="3183308" cy="570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76890" y="60221"/>
            <a:ext cx="4131144" cy="58079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Развиваем ловкость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0" t="22348" b="15680"/>
          <a:stretch/>
        </p:blipFill>
        <p:spPr>
          <a:xfrm>
            <a:off x="4195938" y="521686"/>
            <a:ext cx="2271049" cy="2698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7" t="34742" r="26964" b="4226"/>
          <a:stretch/>
        </p:blipFill>
        <p:spPr>
          <a:xfrm>
            <a:off x="164689" y="2800717"/>
            <a:ext cx="1850814" cy="23869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" r="13944" b="25446"/>
          <a:stretch/>
        </p:blipFill>
        <p:spPr>
          <a:xfrm>
            <a:off x="2488852" y="3244255"/>
            <a:ext cx="4170357" cy="2874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0" b="17747"/>
          <a:stretch/>
        </p:blipFill>
        <p:spPr>
          <a:xfrm>
            <a:off x="6621582" y="223620"/>
            <a:ext cx="2410222" cy="3231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214542" y="1212563"/>
            <a:ext cx="37799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/>
              <a:t>Минибатут</a:t>
            </a:r>
            <a:r>
              <a:rPr lang="ru-RU" sz="2000" dirty="0" smtClean="0"/>
              <a:t> с </a:t>
            </a:r>
            <a:r>
              <a:rPr lang="ru-RU" sz="2000" dirty="0" err="1" smtClean="0"/>
              <a:t>воланчиком</a:t>
            </a:r>
            <a:r>
              <a:rPr lang="ru-RU" sz="2000" dirty="0" smtClean="0"/>
              <a:t> </a:t>
            </a:r>
          </a:p>
          <a:p>
            <a:r>
              <a:rPr lang="ru-RU" sz="2000" dirty="0" smtClean="0"/>
              <a:t>для индивидуальных и парных игр 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15503" y="5914982"/>
            <a:ext cx="5273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Ловушки для мячика</a:t>
            </a:r>
            <a:r>
              <a:rPr lang="ru-RU" sz="3200" dirty="0" smtClean="0"/>
              <a:t> 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4542" y="2137745"/>
            <a:ext cx="37799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Развивает ловкость, быстроту, координацию движений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541765" y="6400995"/>
            <a:ext cx="33069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Развитие: ловкость, меткость.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973175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38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11925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38607" y="559189"/>
            <a:ext cx="76262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/>
              <a:t> 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63560" y="11925"/>
            <a:ext cx="67440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/>
              <a:t>Пальчиковая гимнастика</a:t>
            </a:r>
            <a:r>
              <a:rPr lang="ru-RU" sz="2000" b="1" dirty="0" smtClean="0"/>
              <a:t>; развитие моторики </a:t>
            </a:r>
            <a:endParaRPr lang="ru-RU" sz="2000" b="1" dirty="0"/>
          </a:p>
          <a:p>
            <a:pPr lvl="0"/>
            <a:r>
              <a:rPr lang="ru-RU" sz="2000" b="1" dirty="0"/>
              <a:t>Дыхательная гимнастика;</a:t>
            </a:r>
          </a:p>
          <a:p>
            <a:pPr lvl="0"/>
            <a:r>
              <a:rPr lang="ru-RU" sz="2000" b="1" dirty="0"/>
              <a:t>Артикуляционная гимнастика;</a:t>
            </a:r>
          </a:p>
          <a:p>
            <a:pPr lvl="0"/>
            <a:r>
              <a:rPr lang="ru-RU" sz="2000" b="1" dirty="0" smtClean="0"/>
              <a:t>                                         Гимнастика </a:t>
            </a:r>
            <a:r>
              <a:rPr lang="ru-RU" sz="2000" b="1" dirty="0"/>
              <a:t>для глаз</a:t>
            </a:r>
            <a:r>
              <a:rPr lang="ru-RU" sz="2000" b="1" dirty="0" smtClean="0"/>
              <a:t>;</a:t>
            </a:r>
            <a:endParaRPr lang="ru-RU" sz="2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2" b="9356"/>
          <a:stretch/>
        </p:blipFill>
        <p:spPr>
          <a:xfrm>
            <a:off x="5951000" y="949509"/>
            <a:ext cx="2915688" cy="39639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8"/>
          <a:stretch/>
        </p:blipFill>
        <p:spPr>
          <a:xfrm>
            <a:off x="607389" y="1502269"/>
            <a:ext cx="3027164" cy="34449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-13466" y="4751574"/>
            <a:ext cx="23540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75641" y="5122707"/>
            <a:ext cx="62555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181818"/>
                </a:solidFill>
                <a:latin typeface="Open Sans"/>
              </a:rPr>
              <a:t>Моталочки</a:t>
            </a:r>
            <a:r>
              <a:rPr lang="ru-RU" b="1" dirty="0">
                <a:solidFill>
                  <a:srgbClr val="181818"/>
                </a:solidFill>
                <a:latin typeface="Open Sans"/>
              </a:rPr>
              <a:t>. </a:t>
            </a:r>
            <a:r>
              <a:rPr lang="ru-RU" u="sng" dirty="0">
                <a:solidFill>
                  <a:srgbClr val="181818"/>
                </a:solidFill>
                <a:latin typeface="Open Sans"/>
              </a:rPr>
              <a:t>Материал:</a:t>
            </a:r>
            <a:r>
              <a:rPr lang="ru-RU" dirty="0">
                <a:solidFill>
                  <a:srgbClr val="181818"/>
                </a:solidFill>
                <a:latin typeface="Open Sans"/>
              </a:rPr>
              <a:t> палки, </a:t>
            </a:r>
            <a:r>
              <a:rPr lang="ru-RU" dirty="0" smtClean="0">
                <a:solidFill>
                  <a:srgbClr val="181818"/>
                </a:solidFill>
                <a:latin typeface="Open Sans"/>
              </a:rPr>
              <a:t>шнур, </a:t>
            </a:r>
            <a:r>
              <a:rPr lang="ru-RU" dirty="0">
                <a:solidFill>
                  <a:srgbClr val="181818"/>
                </a:solidFill>
                <a:latin typeface="Open Sans"/>
              </a:rPr>
              <a:t>сшитый из ткани круг, веревки.</a:t>
            </a:r>
          </a:p>
          <a:p>
            <a:r>
              <a:rPr lang="ru-RU" dirty="0">
                <a:solidFill>
                  <a:srgbClr val="181818"/>
                </a:solidFill>
                <a:latin typeface="Open Sans"/>
              </a:rPr>
              <a:t>Цель: Развивать мелкую моторику рук, ловкость, быстроту </a:t>
            </a:r>
            <a:r>
              <a:rPr lang="ru-RU" dirty="0" smtClean="0">
                <a:solidFill>
                  <a:srgbClr val="181818"/>
                </a:solidFill>
                <a:latin typeface="Open Sans"/>
              </a:rPr>
              <a:t>движений, гибкость .</a:t>
            </a:r>
            <a:r>
              <a:rPr lang="ru-RU" dirty="0">
                <a:solidFill>
                  <a:srgbClr val="181818"/>
                </a:solidFill>
                <a:latin typeface="Open Sans"/>
              </a:rPr>
              <a:t> Можно использовать в свободной игровой деятельности</a:t>
            </a:r>
            <a:endParaRPr lang="ru-RU" b="0" i="0" dirty="0">
              <a:solidFill>
                <a:srgbClr val="181818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3514122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61155" y="1998483"/>
            <a:ext cx="7164371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372533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dirty="0"/>
          </a:p>
        </p:txBody>
      </p:sp>
      <p:pic>
        <p:nvPicPr>
          <p:cNvPr id="10244" name="Picture 4" descr="http://gsk-nps.kz/wp-content/uploads/2016/10/jump-300x256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5404" y="4191000"/>
            <a:ext cx="2857500" cy="24384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479029" y="304629"/>
            <a:ext cx="1413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</a:rPr>
              <a:t>Литература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67813" y="882403"/>
            <a:ext cx="622693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-От </a:t>
            </a: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 до школы. Основная общеобразовательная программа дошкольного образования / Под. ред. Н.Е. </a:t>
            </a:r>
            <a:r>
              <a:rPr lang="ru-RU" sz="2000" dirty="0" err="1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Вераксы</a:t>
            </a: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Т.С. Комаровой, М.А. Васильевой. М.: Мозаика – Синтез, 2010</a:t>
            </a:r>
            <a:r>
              <a:rPr lang="ru-RU" sz="2000" dirty="0" smtClean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1818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Пензулаева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Л.И. Подвижные игры и игровые упражнения для детей 3-5 лет.-М: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изд. Центр ВЛАДОС, 2002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Пензулаева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Л.И. Подвижные игры и игровые упражнения для детей 5-7 лет.-М: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изд. Центр ВЛАДОС, 2002.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Сивцова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А.М.“Использование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педагогических технологий в дошкольных образовательных учреждениях”  Методист. – 2007.</a:t>
            </a:r>
          </a:p>
        </p:txBody>
      </p:sp>
    </p:spTree>
    <p:extLst>
      <p:ext uri="{BB962C8B-B14F-4D97-AF65-F5344CB8AC3E}">
        <p14:creationId xmlns:p14="http://schemas.microsoft.com/office/powerpoint/2010/main" val="14174244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71674" y="261924"/>
            <a:ext cx="6901869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Цели </a:t>
            </a:r>
          </a:p>
          <a:p>
            <a:pPr algn="ctr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Охрана и укрепление физического и психического здоровья и эмоционального благополучия детей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Удовлетворение  потребности растущего организма в творческой, познавательной  двигательной деятельности.</a:t>
            </a:r>
          </a:p>
          <a:p>
            <a:pPr>
              <a:lnSpc>
                <a:spcPct val="150000"/>
              </a:lnSpc>
            </a:pPr>
            <a:r>
              <a:rPr lang="ru-RU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3.Воспитание сознательного и  бережного отношения к своему здоровью и здоровью  окружающих.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13343" y="3388720"/>
            <a:ext cx="65811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</a:p>
          <a:p>
            <a:pPr lvl="0"/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наиболее полное удовлетворение потребностей детей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в  движениях;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развитие основных видов движений и физических качеств;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 профилактика нарушений осанки и плоскостопия;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 закаливание;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формирование умений заботиться о своем 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здоровье.</a:t>
            </a:r>
          </a:p>
        </p:txBody>
      </p:sp>
    </p:spTree>
    <p:extLst>
      <p:ext uri="{BB962C8B-B14F-4D97-AF65-F5344CB8AC3E}">
        <p14:creationId xmlns:p14="http://schemas.microsoft.com/office/powerpoint/2010/main" val="2933636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86000" y="230190"/>
            <a:ext cx="6381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Основу режима составили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технологии, приемы и способы: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977338"/>
            <a:ext cx="638148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/>
              <a:t>Физкультурно-оздоровительные технологии</a:t>
            </a:r>
            <a:r>
              <a:rPr lang="ru-RU" dirty="0"/>
              <a:t> </a:t>
            </a:r>
          </a:p>
          <a:p>
            <a:pPr lvl="0"/>
            <a:r>
              <a:rPr lang="ru-RU" i="1" dirty="0"/>
              <a:t>Подвижные и спортивные игры</a:t>
            </a:r>
            <a:r>
              <a:rPr lang="ru-RU" b="1" i="1" dirty="0"/>
              <a:t> </a:t>
            </a:r>
            <a:endParaRPr lang="ru-RU" dirty="0"/>
          </a:p>
          <a:p>
            <a:pPr lvl="0"/>
            <a:r>
              <a:rPr lang="ru-RU" dirty="0"/>
              <a:t>Обширное умывание;</a:t>
            </a:r>
          </a:p>
          <a:p>
            <a:pPr lvl="0"/>
            <a:r>
              <a:rPr lang="ru-RU" dirty="0"/>
              <a:t>Ходьба босиком;</a:t>
            </a:r>
          </a:p>
          <a:p>
            <a:pPr lvl="0"/>
            <a:r>
              <a:rPr lang="ru-RU" dirty="0"/>
              <a:t>Ходьба по оздоровительным дорожкам (ребристые, сыпучие ,мягкие, шершавые,  и др.);</a:t>
            </a:r>
          </a:p>
          <a:p>
            <a:pPr lvl="0"/>
            <a:r>
              <a:rPr lang="ru-RU" dirty="0"/>
              <a:t>Пальчиковая гимнастика;</a:t>
            </a:r>
          </a:p>
          <a:p>
            <a:pPr lvl="0"/>
            <a:r>
              <a:rPr lang="ru-RU" dirty="0"/>
              <a:t>Дыхательная гимнастика;</a:t>
            </a:r>
          </a:p>
          <a:p>
            <a:pPr lvl="0"/>
            <a:r>
              <a:rPr lang="ru-RU" dirty="0"/>
              <a:t>Артикуляционная гимнастика;</a:t>
            </a:r>
          </a:p>
          <a:p>
            <a:pPr lvl="0"/>
            <a:r>
              <a:rPr lang="ru-RU" dirty="0"/>
              <a:t>Гимнастика для глаз;</a:t>
            </a:r>
          </a:p>
          <a:p>
            <a:pPr lvl="0"/>
            <a:r>
              <a:rPr lang="ru-RU" dirty="0"/>
              <a:t>Игры-упражнения для профилактики и коррекции плоскостопия и осанки;</a:t>
            </a:r>
          </a:p>
          <a:p>
            <a:pPr>
              <a:lnSpc>
                <a:spcPct val="150000"/>
              </a:lnSpc>
            </a:pPr>
            <a:r>
              <a:rPr lang="ru-RU" b="1" i="1" u="sng" dirty="0"/>
              <a:t>Технологии обучения здоровому образу жизни</a:t>
            </a:r>
          </a:p>
          <a:p>
            <a:pPr>
              <a:lnSpc>
                <a:spcPct val="150000"/>
              </a:lnSpc>
            </a:pPr>
            <a:r>
              <a:rPr lang="ru-RU" i="1" dirty="0"/>
              <a:t>Проблемно-игровые ( </a:t>
            </a:r>
            <a:r>
              <a:rPr lang="ru-RU" i="1" dirty="0" err="1"/>
              <a:t>прводятся</a:t>
            </a:r>
            <a:r>
              <a:rPr lang="ru-RU" i="1" dirty="0"/>
              <a:t> на веранде и открытом участке)</a:t>
            </a:r>
          </a:p>
          <a:p>
            <a:pPr>
              <a:lnSpc>
                <a:spcPct val="150000"/>
              </a:lnSpc>
            </a:pPr>
            <a:r>
              <a:rPr lang="ru-RU" i="1" dirty="0"/>
              <a:t>Занятия из серии «Здоровье»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992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89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65484" y="228601"/>
            <a:ext cx="83994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4000" dirty="0" smtClean="0"/>
              <a:t> </a:t>
            </a:r>
            <a:endParaRPr lang="ru-RU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36243" y="1357618"/>
            <a:ext cx="63709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dirty="0"/>
              <a:t>участки групп с теневыми навесами</a:t>
            </a:r>
            <a:r>
              <a:rPr lang="ru-RU" dirty="0"/>
              <a:t>;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46976" y="185316"/>
            <a:ext cx="83970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Предметная среда на территории дошкольного учреждения включает: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636243" y="2190439"/>
            <a:ext cx="5988050" cy="742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Площадка для игр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636243" y="3160390"/>
            <a:ext cx="4151630" cy="1393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спортивную площадку; 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636243" y="4084938"/>
            <a:ext cx="6168390" cy="1393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ru-RU" sz="2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площадку для игр по ознакомлению с правилами дорожного движения;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Рисунок 2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77" y="511556"/>
            <a:ext cx="8365388" cy="6346443"/>
          </a:xfrm>
          <a:prstGeom prst="rect">
            <a:avLst/>
          </a:prstGeom>
        </p:spPr>
      </p:pic>
      <p:pic>
        <p:nvPicPr>
          <p:cNvPr id="23" name="Рисунок 2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44"/>
          <a:stretch/>
        </p:blipFill>
        <p:spPr>
          <a:xfrm>
            <a:off x="491215" y="511555"/>
            <a:ext cx="8369450" cy="4967207"/>
          </a:xfrm>
          <a:prstGeom prst="rect">
            <a:avLst/>
          </a:prstGeom>
        </p:spPr>
      </p:pic>
      <p:pic>
        <p:nvPicPr>
          <p:cNvPr id="24" name="Рисунок 2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77" y="511554"/>
            <a:ext cx="8365388" cy="5876367"/>
          </a:xfrm>
          <a:prstGeom prst="rect">
            <a:avLst/>
          </a:prstGeom>
        </p:spPr>
      </p:pic>
      <p:pic>
        <p:nvPicPr>
          <p:cNvPr id="25" name="Рисунок 24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8"/>
          <a:stretch/>
        </p:blipFill>
        <p:spPr>
          <a:xfrm>
            <a:off x="495277" y="544363"/>
            <a:ext cx="8365388" cy="6310923"/>
          </a:xfrm>
          <a:prstGeom prst="rect">
            <a:avLst/>
          </a:prstGeom>
        </p:spPr>
      </p:pic>
      <p:pic>
        <p:nvPicPr>
          <p:cNvPr id="26" name="Рисунок 25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5" b="17183"/>
          <a:stretch/>
        </p:blipFill>
        <p:spPr>
          <a:xfrm>
            <a:off x="443512" y="526601"/>
            <a:ext cx="8373512" cy="6346445"/>
          </a:xfrm>
          <a:prstGeom prst="rect">
            <a:avLst/>
          </a:prstGeom>
        </p:spPr>
      </p:pic>
      <p:sp>
        <p:nvSpPr>
          <p:cNvPr id="27" name="Заголовок 26"/>
          <p:cNvSpPr>
            <a:spLocks noGrp="1"/>
          </p:cNvSpPr>
          <p:nvPr>
            <p:ph type="title"/>
          </p:nvPr>
        </p:nvSpPr>
        <p:spPr>
          <a:xfrm>
            <a:off x="4726545" y="5036627"/>
            <a:ext cx="4142591" cy="141728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400" b="1" dirty="0" smtClean="0">
                <a:solidFill>
                  <a:srgbClr val="FFFF00"/>
                </a:solidFill>
              </a:rPr>
              <a:t>Самая большая площадь на участке предназначена для свободной двигательной деятельности детей</a:t>
            </a:r>
            <a:r>
              <a:rPr lang="ru-RU" sz="4800" b="1" dirty="0" smtClean="0">
                <a:solidFill>
                  <a:srgbClr val="FFFF00"/>
                </a:solidFill>
              </a:rPr>
              <a:t>. </a:t>
            </a:r>
            <a:endParaRPr lang="ru-RU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38607" y="559189"/>
            <a:ext cx="76262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dirty="0" smtClean="0"/>
              <a:t> 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80009" y="1404595"/>
            <a:ext cx="3186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34206" y="94796"/>
            <a:ext cx="7859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 </a:t>
            </a:r>
            <a:r>
              <a:rPr lang="ru-RU" sz="2400" b="1" dirty="0"/>
              <a:t>О</a:t>
            </a:r>
            <a:r>
              <a:rPr lang="ru-RU" sz="2400" b="1" dirty="0" smtClean="0"/>
              <a:t>борудование  </a:t>
            </a:r>
            <a:r>
              <a:rPr lang="ru-RU" sz="2400" b="1" dirty="0"/>
              <a:t>для занятий в равновесии, </a:t>
            </a:r>
            <a:r>
              <a:rPr lang="ru-RU" sz="2400" b="1" dirty="0" smtClean="0"/>
              <a:t> </a:t>
            </a:r>
            <a:r>
              <a:rPr lang="ru-RU" sz="2400" b="1" dirty="0"/>
              <a:t>прыжками;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83632" y="1696453"/>
            <a:ext cx="6771827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8" algn="ctr">
              <a:lnSpc>
                <a:spcPct val="150000"/>
              </a:lnSpc>
              <a:buFont typeface="Wingdings" pitchFamily="2" charset="2"/>
              <a:buChar char="ü"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7" b="27176"/>
          <a:stretch/>
        </p:blipFill>
        <p:spPr>
          <a:xfrm>
            <a:off x="126873" y="763235"/>
            <a:ext cx="3341308" cy="249205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7" t="17727" b="33311"/>
          <a:stretch/>
        </p:blipFill>
        <p:spPr>
          <a:xfrm>
            <a:off x="3997743" y="646308"/>
            <a:ext cx="2145852" cy="28511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0"/>
          <a:stretch/>
        </p:blipFill>
        <p:spPr>
          <a:xfrm>
            <a:off x="375419" y="3547147"/>
            <a:ext cx="2934639" cy="30871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6"/>
          <a:stretch/>
        </p:blipFill>
        <p:spPr>
          <a:xfrm>
            <a:off x="6521695" y="4058171"/>
            <a:ext cx="2167302" cy="263613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9" t="40745" r="5430" b="45908"/>
          <a:stretch/>
        </p:blipFill>
        <p:spPr>
          <a:xfrm>
            <a:off x="6454795" y="595992"/>
            <a:ext cx="2435275" cy="1107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04" r="62676"/>
          <a:stretch/>
        </p:blipFill>
        <p:spPr>
          <a:xfrm>
            <a:off x="6416998" y="1878628"/>
            <a:ext cx="2376694" cy="19865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Picture 2" descr="http://www.hareketligifler.net/data/media/1862/uzun-atlama-hareketli-resim-0012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76180" y="2214428"/>
            <a:ext cx="1858331" cy="1530296"/>
          </a:xfrm>
          <a:prstGeom prst="rect">
            <a:avLst/>
          </a:prstGeom>
          <a:noFill/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22" y="3430360"/>
            <a:ext cx="2572931" cy="3430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Picture 14" descr="...координация движений, ловкость и подобные, развиваются на тренировках по...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821" y="3033767"/>
            <a:ext cx="985199" cy="121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43701" y="251943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«</a:t>
            </a:r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Балансиры-ходули»</a:t>
            </a:r>
            <a:endParaRPr lang="ru-RU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Изготовлены из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пластика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и шнура с ручками.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Оборудование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можно использовать как для развития равновесия, так и координации движений детей.</a:t>
            </a:r>
            <a:endParaRPr lang="ru-RU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Цель: сохранять равновесие на «балансирах» или пройти определенное расстояние на «ходулях»</a:t>
            </a:r>
            <a:endParaRPr lang="ru-RU" sz="1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9" t="40745" r="5430" b="45908"/>
          <a:stretch/>
        </p:blipFill>
        <p:spPr>
          <a:xfrm>
            <a:off x="6312201" y="651256"/>
            <a:ext cx="2435275" cy="11078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547201" y="2662683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b="1" u="sng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«</a:t>
            </a:r>
            <a:r>
              <a:rPr lang="ru-RU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Мякая</a:t>
            </a:r>
            <a:r>
              <a:rPr lang="ru-RU" b="1" u="sng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змейка»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Материал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: кусочки ткани,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поролон,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плотная ткань для обшивки.</a:t>
            </a:r>
            <a:endParaRPr lang="ru-RU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Использование: для ходьбы, 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перелезание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, перешагивание, перепрыгивание.</a:t>
            </a:r>
            <a:endParaRPr lang="ru-RU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Развитие: ловкость, равновесие, укрепление мышц ног стопы, уверенность в себе.</a:t>
            </a:r>
            <a:endParaRPr lang="ru-RU" sz="1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7" t="17727" b="33311"/>
          <a:stretch/>
        </p:blipFill>
        <p:spPr>
          <a:xfrm>
            <a:off x="6736736" y="2375224"/>
            <a:ext cx="1586203" cy="21075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898608" y="4898841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Пастиковые</a:t>
            </a:r>
            <a:r>
              <a:rPr lang="ru-RU" b="1" u="sng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кольца со съемными креплениями</a:t>
            </a:r>
            <a:r>
              <a:rPr lang="ru-RU" u="sng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Развития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ловкости, внимания, глазомера, быстроты  реакции, умения регулировать и координировать движения, формирование навыков самоконтроля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1" t="47262" r="14576" b="14928"/>
          <a:stretch/>
        </p:blipFill>
        <p:spPr>
          <a:xfrm>
            <a:off x="6312201" y="4869371"/>
            <a:ext cx="1825194" cy="17837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6155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03420" y="17518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u="sng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Мягкий коврик «Классики»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Развивает ориентировку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в пространстве,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координацию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движений, умение различать правую и левую ноги, закрепление счёта от 1-10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53"/>
          <a:stretch/>
        </p:blipFill>
        <p:spPr>
          <a:xfrm>
            <a:off x="5981394" y="175188"/>
            <a:ext cx="2612425" cy="2028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813428" y="2223932"/>
            <a:ext cx="4572000" cy="40626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u="sng" dirty="0" err="1" smtClean="0">
                <a:solidFill>
                  <a:srgbClr val="181818"/>
                </a:solidFill>
                <a:latin typeface="Times New Roman" panose="02020603050405020304" pitchFamily="18" charset="0"/>
              </a:rPr>
              <a:t>Фитбол</a:t>
            </a:r>
            <a:r>
              <a:rPr lang="ru-RU" sz="2400" b="1" u="sng" dirty="0" smtClean="0">
                <a:solidFill>
                  <a:srgbClr val="181818"/>
                </a:solidFill>
                <a:latin typeface="Times New Roman" panose="02020603050405020304" pitchFamily="18" charset="0"/>
              </a:rPr>
              <a:t> </a:t>
            </a:r>
            <a:r>
              <a:rPr lang="ru-RU" sz="800" u="sng" dirty="0">
                <a:solidFill>
                  <a:srgbClr val="181818"/>
                </a:solidFill>
                <a:latin typeface="Times New Roman" panose="02020603050405020304" pitchFamily="18" charset="0"/>
              </a:rPr>
              <a:t> </a:t>
            </a:r>
            <a:endParaRPr lang="ru-RU" sz="800" u="sng" dirty="0" smtClean="0">
              <a:solidFill>
                <a:srgbClr val="181818"/>
              </a:solidFill>
              <a:latin typeface="Times New Roman" panose="02020603050405020304" pitchFamily="18" charset="0"/>
            </a:endParaRPr>
          </a:p>
          <a:p>
            <a:r>
              <a:rPr lang="ru-RU" sz="800" dirty="0">
                <a:solidFill>
                  <a:srgbClr val="181818"/>
                </a:solidFill>
                <a:latin typeface="Times New Roman" panose="02020603050405020304" pitchFamily="18" charset="0"/>
              </a:rPr>
              <a:t> </a:t>
            </a:r>
            <a:r>
              <a:rPr lang="ru-RU" sz="800" dirty="0" smtClean="0">
                <a:solidFill>
                  <a:srgbClr val="181818"/>
                </a:solidFill>
                <a:latin typeface="Times New Roman" panose="02020603050405020304" pitchFamily="18" charset="0"/>
              </a:rPr>
              <a:t>     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</a:rPr>
              <a:t>Ф</a:t>
            </a:r>
            <a:r>
              <a:rPr lang="ru-RU" dirty="0" smtClean="0">
                <a:solidFill>
                  <a:srgbClr val="181818"/>
                </a:solidFill>
                <a:latin typeface="Times New Roman" panose="02020603050405020304" pitchFamily="18" charset="0"/>
              </a:rPr>
              <a:t>ормирование  навыка 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</a:rPr>
              <a:t>правильной осанки.</a:t>
            </a:r>
            <a:endParaRPr lang="ru-RU" dirty="0">
              <a:solidFill>
                <a:srgbClr val="181818"/>
              </a:solidFill>
              <a:latin typeface="Open Sans"/>
            </a:endParaRPr>
          </a:p>
          <a:p>
            <a:r>
              <a:rPr lang="ru-RU" dirty="0">
                <a:solidFill>
                  <a:srgbClr val="181818"/>
                </a:solidFill>
                <a:latin typeface="Wingdings" panose="05000000000000000000" pitchFamily="2" charset="2"/>
              </a:rPr>
              <a:t>ü</a:t>
            </a:r>
            <a:r>
              <a:rPr lang="ru-RU" sz="800" dirty="0">
                <a:solidFill>
                  <a:srgbClr val="181818"/>
                </a:solidFill>
                <a:latin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</a:rPr>
              <a:t>Увеличение амплитуды движений в суставах и позвоночнике.</a:t>
            </a:r>
            <a:endParaRPr lang="ru-RU" dirty="0">
              <a:solidFill>
                <a:srgbClr val="181818"/>
              </a:solidFill>
              <a:latin typeface="Open Sans"/>
            </a:endParaRPr>
          </a:p>
          <a:p>
            <a:r>
              <a:rPr lang="ru-RU" dirty="0">
                <a:solidFill>
                  <a:srgbClr val="181818"/>
                </a:solidFill>
                <a:latin typeface="Wingdings" panose="05000000000000000000" pitchFamily="2" charset="2"/>
              </a:rPr>
              <a:t>ü</a:t>
            </a:r>
            <a:r>
              <a:rPr lang="ru-RU" sz="800" dirty="0">
                <a:solidFill>
                  <a:srgbClr val="181818"/>
                </a:solidFill>
                <a:latin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</a:rPr>
              <a:t>Укрепление  крупных и мелких мышечных групп туловища и конечностей.</a:t>
            </a:r>
            <a:endParaRPr lang="ru-RU" dirty="0">
              <a:solidFill>
                <a:srgbClr val="181818"/>
              </a:solidFill>
              <a:latin typeface="Open Sans"/>
            </a:endParaRPr>
          </a:p>
          <a:p>
            <a:r>
              <a:rPr lang="ru-RU" dirty="0">
                <a:solidFill>
                  <a:srgbClr val="181818"/>
                </a:solidFill>
                <a:latin typeface="Wingdings" panose="05000000000000000000" pitchFamily="2" charset="2"/>
              </a:rPr>
              <a:t>ü</a:t>
            </a:r>
            <a:r>
              <a:rPr lang="ru-RU" sz="800" dirty="0">
                <a:solidFill>
                  <a:srgbClr val="181818"/>
                </a:solidFill>
                <a:latin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</a:rPr>
              <a:t>Расширение функциональных возможностей сердечно-сосудистой системы.</a:t>
            </a:r>
            <a:endParaRPr lang="ru-RU" dirty="0">
              <a:solidFill>
                <a:srgbClr val="181818"/>
              </a:solidFill>
              <a:latin typeface="Open Sans"/>
            </a:endParaRPr>
          </a:p>
          <a:p>
            <a:r>
              <a:rPr lang="ru-RU" dirty="0">
                <a:solidFill>
                  <a:srgbClr val="181818"/>
                </a:solidFill>
                <a:latin typeface="Wingdings" panose="05000000000000000000" pitchFamily="2" charset="2"/>
              </a:rPr>
              <a:t>ü</a:t>
            </a:r>
            <a:r>
              <a:rPr lang="ru-RU" sz="800" dirty="0">
                <a:solidFill>
                  <a:srgbClr val="181818"/>
                </a:solidFill>
                <a:latin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</a:rPr>
              <a:t>Повышение активности сенсорных систем.</a:t>
            </a:r>
            <a:endParaRPr lang="ru-RU" dirty="0">
              <a:solidFill>
                <a:srgbClr val="181818"/>
              </a:solidFill>
              <a:latin typeface="Open Sans"/>
            </a:endParaRPr>
          </a:p>
          <a:p>
            <a:r>
              <a:rPr lang="ru-RU" dirty="0">
                <a:solidFill>
                  <a:srgbClr val="181818"/>
                </a:solidFill>
                <a:latin typeface="Wingdings" panose="05000000000000000000" pitchFamily="2" charset="2"/>
              </a:rPr>
              <a:t>ü</a:t>
            </a:r>
            <a:r>
              <a:rPr lang="ru-RU" sz="800" dirty="0">
                <a:solidFill>
                  <a:srgbClr val="181818"/>
                </a:solidFill>
                <a:latin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</a:rPr>
              <a:t> Тренировка вестибулярного аппарата.</a:t>
            </a:r>
            <a:endParaRPr lang="ru-RU" dirty="0">
              <a:solidFill>
                <a:srgbClr val="181818"/>
              </a:solidFill>
              <a:latin typeface="Open Sans"/>
            </a:endParaRPr>
          </a:p>
          <a:p>
            <a:r>
              <a:rPr lang="ru-RU" dirty="0">
                <a:solidFill>
                  <a:srgbClr val="181818"/>
                </a:solidFill>
                <a:latin typeface="Wingdings" panose="05000000000000000000" pitchFamily="2" charset="2"/>
              </a:rPr>
              <a:t>ü</a:t>
            </a:r>
            <a:r>
              <a:rPr lang="ru-RU" sz="800" dirty="0">
                <a:solidFill>
                  <a:srgbClr val="181818"/>
                </a:solidFill>
                <a:latin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</a:rPr>
              <a:t>Нормализация психоэмоционального состояния.</a:t>
            </a:r>
            <a:endParaRPr lang="ru-RU" b="0" i="0" dirty="0">
              <a:solidFill>
                <a:srgbClr val="181818"/>
              </a:solidFill>
              <a:effectLst/>
              <a:latin typeface="Open San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0"/>
          <a:stretch/>
        </p:blipFill>
        <p:spPr>
          <a:xfrm>
            <a:off x="6385428" y="2867855"/>
            <a:ext cx="2432903" cy="27748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0905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90965" y="-21575"/>
            <a:ext cx="76262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/>
              <a:t>Ходьба </a:t>
            </a:r>
            <a:r>
              <a:rPr lang="ru-RU" sz="2400" b="1" dirty="0" smtClean="0"/>
              <a:t>босиком;   Ходьба </a:t>
            </a:r>
            <a:r>
              <a:rPr lang="ru-RU" sz="2400" b="1" dirty="0"/>
              <a:t>по оздоровительным дорожкам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/>
              <a:t> </a:t>
            </a:r>
            <a:endParaRPr lang="ru-R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80009" y="1753386"/>
            <a:ext cx="3186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4" t="30799" r="14576" b="14929"/>
          <a:stretch/>
        </p:blipFill>
        <p:spPr>
          <a:xfrm>
            <a:off x="206896" y="1051965"/>
            <a:ext cx="3155324" cy="2985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909" y="517960"/>
            <a:ext cx="2873340" cy="3831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2" r="29234" b="22817"/>
          <a:stretch/>
        </p:blipFill>
        <p:spPr>
          <a:xfrm>
            <a:off x="3287287" y="3442063"/>
            <a:ext cx="2538628" cy="33774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8" t="64976" r="41659" b="19458"/>
          <a:stretch/>
        </p:blipFill>
        <p:spPr>
          <a:xfrm rot="21019011">
            <a:off x="3404919" y="695752"/>
            <a:ext cx="2338222" cy="2646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314706" y="4212636"/>
            <a:ext cx="29725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</a:rPr>
              <a:t>Формирование правильной осанки и коррекция её нарушений, равновесие, координация движений, укрепление мышц ног и поясничного отдела.</a:t>
            </a:r>
            <a:endParaRPr lang="ru-RU" sz="20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914183" y="4867039"/>
            <a:ext cx="30704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Использование: ходьба на носках, пятках, массаж.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Развитие: точность движения, избавляет от плоскостопия.</a:t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978051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276" y="3313551"/>
            <a:ext cx="2719052" cy="36254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839158" y="-24338"/>
            <a:ext cx="682190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       эстафетные и спортивные игры</a:t>
            </a:r>
            <a:r>
              <a:rPr lang="ru-RU" sz="2400" dirty="0" smtClean="0"/>
              <a:t>           развивают </a:t>
            </a:r>
            <a:r>
              <a:rPr lang="ru-RU" sz="2400" b="1" dirty="0" smtClean="0"/>
              <a:t>быстроту, ловкость, </a:t>
            </a:r>
            <a:r>
              <a:rPr lang="ru-RU" sz="2400" dirty="0" smtClean="0"/>
              <a:t>взаимовыручку 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4" b="20563"/>
          <a:stretch/>
        </p:blipFill>
        <p:spPr>
          <a:xfrm>
            <a:off x="380428" y="4596998"/>
            <a:ext cx="2037373" cy="1913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" t="20845" r="5430" b="8169"/>
          <a:stretch/>
        </p:blipFill>
        <p:spPr>
          <a:xfrm>
            <a:off x="6440137" y="4043377"/>
            <a:ext cx="2476642" cy="2615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48"/>
          <a:stretch/>
        </p:blipFill>
        <p:spPr>
          <a:xfrm rot="21240622">
            <a:off x="405720" y="961121"/>
            <a:ext cx="3013332" cy="34533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01" t="31286" r="26845" b="34311"/>
          <a:stretch/>
        </p:blipFill>
        <p:spPr>
          <a:xfrm>
            <a:off x="4531961" y="786288"/>
            <a:ext cx="4384818" cy="3095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 descr="http://www.eduportal44.ru/Kostroma_EDU/ds78/DocLib4/1395650.gif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788" y="2410360"/>
            <a:ext cx="1425949" cy="11863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9073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21485</TotalTime>
  <Words>677</Words>
  <Application>Microsoft Office PowerPoint</Application>
  <PresentationFormat>Экран (4:3)</PresentationFormat>
  <Paragraphs>121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9" baseType="lpstr">
      <vt:lpstr>Arial</vt:lpstr>
      <vt:lpstr>Calibri</vt:lpstr>
      <vt:lpstr>Calibri Light</vt:lpstr>
      <vt:lpstr>Gabriola</vt:lpstr>
      <vt:lpstr>Open Sans</vt:lpstr>
      <vt:lpstr>Roboto</vt:lpstr>
      <vt:lpstr>Tahoma</vt:lpstr>
      <vt:lpstr>Times New Roman</vt:lpstr>
      <vt:lpstr>Trebuchet MS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Самая большая площадь на участке предназначена для свободной двигательной деятельности детей.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Развиваем ловкость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79241143915</cp:lastModifiedBy>
  <cp:revision>181</cp:revision>
  <dcterms:created xsi:type="dcterms:W3CDTF">2013-11-19T05:52:05Z</dcterms:created>
  <dcterms:modified xsi:type="dcterms:W3CDTF">2022-07-09T05:28:53Z</dcterms:modified>
</cp:coreProperties>
</file>