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7" r:id="rId8"/>
    <p:sldId id="266" r:id="rId9"/>
    <p:sldId id="260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2" y="5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51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67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30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89683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4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904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31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18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332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28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527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598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894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177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503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387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11/27/2018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71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11/27/2018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283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ip.1obraz.ru/#/document/99/902254916/ZAP2LJO3L9/" TargetMode="External"/><Relationship Id="rId2" Type="http://schemas.openxmlformats.org/officeDocument/2006/relationships/hyperlink" Target="https://vip.1obraz.ru/#/document/99/902180656/XA00MAK2NA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vip.1obraz.ru/#/document/99/902350579/ZAP200A3DJ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000" b="1" i="1" dirty="0" smtClean="0">
                <a:solidFill>
                  <a:srgbClr val="FF0000"/>
                </a:solidFill>
              </a:rPr>
              <a:t>Родной русский язык</a:t>
            </a:r>
            <a:endParaRPr lang="ru-RU" sz="8000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chemeClr val="tx1"/>
                </a:solidFill>
              </a:rPr>
              <a:t>Реалии современного образования</a:t>
            </a:r>
            <a:endParaRPr lang="ru-RU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688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2242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435531" y="195943"/>
            <a:ext cx="5538652" cy="9013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/>
              <a:t>Приказы </a:t>
            </a:r>
            <a:r>
              <a:rPr lang="ru-RU" sz="3600" b="1" i="1" dirty="0" err="1" smtClean="0"/>
              <a:t>Минобрнауки</a:t>
            </a:r>
            <a:endParaRPr lang="ru-RU" sz="3600" b="1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0264" y="1227909"/>
            <a:ext cx="2965267" cy="6139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 6.10.2009 № 373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74183" y="1227909"/>
            <a:ext cx="2965267" cy="6139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 17.12.2010 </a:t>
            </a:r>
          </a:p>
          <a:p>
            <a:pPr algn="ctr"/>
            <a:r>
              <a:rPr lang="ru-RU" sz="2400" b="1" dirty="0" smtClean="0"/>
              <a:t>№ 1897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35531" y="1998618"/>
            <a:ext cx="8386270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800" b="1" dirty="0" smtClean="0"/>
              <a:t>Выделяется предметная область «Родной язык и </a:t>
            </a:r>
          </a:p>
          <a:p>
            <a:r>
              <a:rPr lang="ru-RU" sz="2800" b="1" dirty="0" smtClean="0"/>
              <a:t>литературное чтение на родном языке» </a:t>
            </a:r>
          </a:p>
          <a:p>
            <a:r>
              <a:rPr lang="ru-RU" sz="2800" b="1" dirty="0" smtClean="0"/>
              <a:t>(начальное общее образование)</a:t>
            </a:r>
          </a:p>
          <a:p>
            <a:r>
              <a:rPr lang="ru-RU" sz="2800" b="1" dirty="0" smtClean="0"/>
              <a:t>2. «Родной язык и родная литература» </a:t>
            </a:r>
          </a:p>
          <a:p>
            <a:r>
              <a:rPr lang="ru-RU" sz="2800" b="1" dirty="0" smtClean="0"/>
              <a:t>(основное общее образование)</a:t>
            </a:r>
            <a:endParaRPr lang="ru-RU" sz="2800" b="1" dirty="0"/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2664824" y="2155371"/>
            <a:ext cx="770707" cy="2090016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ysClr val="windowText" lastClr="0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0447" y="2364356"/>
            <a:ext cx="2364377" cy="167204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ПРЕДМЕТНЫЕ ОБЛАСТИ</a:t>
            </a:r>
            <a:endParaRPr lang="ru-RU" sz="2400" b="1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544491" y="4245387"/>
            <a:ext cx="431075" cy="47030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862149" y="4715691"/>
            <a:ext cx="105286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/>
              <a:t>Эти учебный области предусматривают </a:t>
            </a:r>
            <a:r>
              <a:rPr lang="ru-RU" sz="2400" b="1" i="1" dirty="0"/>
              <a:t>изучение </a:t>
            </a:r>
            <a:r>
              <a:rPr lang="ru-RU" sz="2400" b="1" i="1" dirty="0" smtClean="0"/>
              <a:t>родных языков из </a:t>
            </a:r>
            <a:r>
              <a:rPr lang="ru-RU" sz="2400" b="1" i="1" dirty="0"/>
              <a:t>числа языков народов </a:t>
            </a:r>
            <a:r>
              <a:rPr lang="ru-RU" sz="2400" b="1" i="1" dirty="0" smtClean="0"/>
              <a:t>Российской </a:t>
            </a:r>
            <a:r>
              <a:rPr lang="ru-RU" sz="2400" b="1" i="1" dirty="0"/>
              <a:t>Федерации, </a:t>
            </a:r>
            <a:r>
              <a:rPr lang="ru-RU" sz="2400" b="1" i="1" dirty="0" smtClean="0"/>
              <a:t> </a:t>
            </a:r>
          </a:p>
          <a:p>
            <a:r>
              <a:rPr lang="ru-RU" sz="3200" b="1" i="1" dirty="0" smtClean="0">
                <a:solidFill>
                  <a:srgbClr val="FF0000"/>
                </a:solidFill>
              </a:rPr>
              <a:t>                             в том </a:t>
            </a:r>
            <a:r>
              <a:rPr lang="ru-RU" sz="3200" b="1" i="1" dirty="0">
                <a:solidFill>
                  <a:srgbClr val="FF0000"/>
                </a:solidFill>
              </a:rPr>
              <a:t>числе русского языка</a:t>
            </a:r>
            <a:r>
              <a:rPr lang="ru-RU" sz="2400" b="1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297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3223" y="248193"/>
            <a:ext cx="9875520" cy="122790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ФЕДЕРАЛЬНАЯ СЛУЖБА ПО НАДЗОРУ В СФЕРЕ ОБРАЗОВАНИЯ И НАУКИ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ПИСЬМО от </a:t>
            </a:r>
            <a:r>
              <a:rPr lang="ru-RU" sz="2000" b="1" dirty="0">
                <a:solidFill>
                  <a:schemeClr val="tx1"/>
                </a:solidFill>
              </a:rPr>
              <a:t>20 июня 2018 г. N </a:t>
            </a:r>
            <a:r>
              <a:rPr lang="ru-RU" sz="2000" b="1" dirty="0" smtClean="0">
                <a:solidFill>
                  <a:schemeClr val="tx1"/>
                </a:solidFill>
              </a:rPr>
              <a:t>05-192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(включены вышеперечисленные приказы)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3953" y="1476102"/>
            <a:ext cx="11234057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связи с вышеизложенным </a:t>
            </a:r>
            <a:r>
              <a:rPr lang="ru-RU" dirty="0" smtClean="0"/>
              <a:t>необходимо обеспечить исполнение </a:t>
            </a:r>
            <a:r>
              <a:rPr lang="ru-RU" sz="2000" b="1" i="1" u="sng" dirty="0">
                <a:solidFill>
                  <a:srgbClr val="FF0000"/>
                </a:solidFill>
              </a:rPr>
              <a:t>государственных гарантий реализации прав на изучение родных языков из числа языков народов Российской Федерации во всех общеобразовательных организациях</a:t>
            </a:r>
            <a:r>
              <a:rPr lang="ru-RU" dirty="0"/>
              <a:t>, расположенных на территории субъекта Российской Федерации.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034" y="3052532"/>
            <a:ext cx="118741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Преподавание и изучение государственных языков республик Российской Федерации </a:t>
            </a:r>
            <a:r>
              <a:rPr lang="ru-RU" sz="2000" b="1" i="1" u="sng" dirty="0"/>
              <a:t>не должны осуществляться в ущерб преподаванию и изучению государственного языка Российской Федерации</a:t>
            </a:r>
            <a:r>
              <a:rPr lang="ru-RU" sz="2000" b="1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172891" y="2526820"/>
            <a:ext cx="1502229" cy="483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НО</a:t>
            </a:r>
            <a:endParaRPr lang="ru-RU" sz="2800" b="1" dirty="0">
              <a:solidFill>
                <a:srgbClr val="7030A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1035" y="3716534"/>
            <a:ext cx="120809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7030A0"/>
                </a:solidFill>
              </a:rPr>
              <a:t>(Применительно </a:t>
            </a:r>
            <a:r>
              <a:rPr lang="ru-RU" b="1" i="1" dirty="0">
                <a:solidFill>
                  <a:srgbClr val="7030A0"/>
                </a:solidFill>
              </a:rPr>
              <a:t>части 3 статьи 14 Федерального закона от 29 декабря 2012 г. № 273-ФЗ "Об образовании в </a:t>
            </a:r>
            <a:r>
              <a:rPr lang="ru-RU" b="1" i="1" dirty="0" smtClean="0">
                <a:solidFill>
                  <a:srgbClr val="7030A0"/>
                </a:solidFill>
              </a:rPr>
              <a:t>РФ)</a:t>
            </a:r>
            <a:endParaRPr lang="ru-RU" b="1" i="1" dirty="0">
              <a:solidFill>
                <a:srgbClr val="7030A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9006" y="4732917"/>
            <a:ext cx="119829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ВСЕ МЫ РАБОТАЕМ в </a:t>
            </a:r>
            <a:r>
              <a:rPr lang="ru-RU" b="1" dirty="0"/>
              <a:t>соответствии с федеральными государственными образовательными стандартами </a:t>
            </a:r>
            <a:r>
              <a:rPr lang="ru-RU" b="1" dirty="0" smtClean="0"/>
              <a:t>(ФГОС</a:t>
            </a:r>
            <a:r>
              <a:rPr lang="ru-RU" b="1" dirty="0"/>
              <a:t>)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172891" y="4044186"/>
            <a:ext cx="1502229" cy="4838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НО</a:t>
            </a:r>
            <a:endParaRPr lang="ru-RU" sz="28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208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8149" y="182880"/>
            <a:ext cx="5721531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Учебный план в соответствии с ФГОС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21977" y="1101633"/>
            <a:ext cx="5961017" cy="8316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Часть, формируемая участниками образовательных отношений</a:t>
            </a:r>
            <a:endParaRPr lang="ru-RU" sz="28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38200" y="1101634"/>
            <a:ext cx="4619897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Обязательная часть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90006" y="3153755"/>
            <a:ext cx="1114479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качестве родного можно выбрать любой язык из числа народов России: как национальный язык республики, так и русский</a:t>
            </a:r>
            <a:r>
              <a:rPr lang="ru-RU" sz="32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При этом нельзя преподавать второй язык республики в ущерб русскому </a:t>
            </a:r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(ч. 3 ст. 14 ФЗ от 29.12.2012 № 273 )</a:t>
            </a:r>
            <a:endParaRPr lang="ru-RU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Загнутый угол 18"/>
          <p:cNvSpPr/>
          <p:nvPr/>
        </p:nvSpPr>
        <p:spPr>
          <a:xfrm>
            <a:off x="590006" y="2292117"/>
            <a:ext cx="11144794" cy="861638"/>
          </a:xfrm>
          <a:prstGeom prst="foldedCorne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i="1" dirty="0" smtClean="0">
                <a:solidFill>
                  <a:srgbClr val="FF0000"/>
                </a:solidFill>
              </a:rPr>
              <a:t>РУССКИЙ РОДНОЙ</a:t>
            </a:r>
            <a:r>
              <a:rPr lang="ru-RU" sz="5400" b="1" i="1" dirty="0">
                <a:solidFill>
                  <a:srgbClr val="FF0000"/>
                </a:solidFill>
              </a:rPr>
              <a:t> </a:t>
            </a:r>
            <a:r>
              <a:rPr lang="ru-RU" sz="5400" b="1" i="1" dirty="0" smtClean="0">
                <a:solidFill>
                  <a:srgbClr val="FF0000"/>
                </a:solidFill>
              </a:rPr>
              <a:t>ЯЗЫК</a:t>
            </a:r>
            <a:endParaRPr lang="ru-RU" sz="54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125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0445" y="300446"/>
            <a:ext cx="11625943" cy="563231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800" b="1" i="1" u="sng" dirty="0" smtClean="0"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Ситуация</a:t>
            </a:r>
            <a:endParaRPr lang="ru-RU" sz="3600" b="1" i="1" u="sng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Можно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ли не вводить родной язык в учебный план, если родители выбрали русский язык в качестве родного, но в учебном плане уже есть предмет «Русский язык</a:t>
            </a: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»?</a:t>
            </a:r>
            <a:endParaRPr lang="ru-RU" sz="3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-Нет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нельзя.</a:t>
            </a:r>
          </a:p>
          <a:p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«Русский язык» и «Родной язык» – это разные предметы из разных предметных областей 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360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п. 19.3 ФГОС НОО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п. 18.3.1 ФГОС ООО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п. 18.3.1 ФГОС СОО</a:t>
            </a:r>
            <a:r>
              <a:rPr lang="ru-RU" sz="3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). Изучать их нужно отдельно.</a:t>
            </a:r>
            <a:endParaRPr lang="ru-RU" sz="3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49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1235" y="203201"/>
            <a:ext cx="9091748" cy="46166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/>
              <a:t>П</a:t>
            </a:r>
            <a:r>
              <a:rPr lang="ru-RU" sz="2400" b="1" dirty="0" smtClean="0"/>
              <a:t>римерная рабочая программа </a:t>
            </a:r>
            <a:r>
              <a:rPr lang="ru-RU" sz="2400" b="1" dirty="0"/>
              <a:t>по русскому языку как </a:t>
            </a:r>
            <a:r>
              <a:rPr lang="ru-RU" sz="2400" b="1" dirty="0" smtClean="0"/>
              <a:t>родному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8011" y="1631434"/>
            <a:ext cx="4741817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Предметная </a:t>
            </a:r>
            <a:r>
              <a:rPr lang="ru-RU" b="1" i="1" dirty="0"/>
              <a:t>область «Родной язык и </a:t>
            </a:r>
          </a:p>
          <a:p>
            <a:pPr algn="ctr"/>
            <a:r>
              <a:rPr lang="ru-RU" b="1" i="1" dirty="0"/>
              <a:t>литературное чтение на родном языке»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8014" y="1081050"/>
            <a:ext cx="37163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solidFill>
                  <a:srgbClr val="FF0000"/>
                </a:solidFill>
              </a:rPr>
              <a:t>Н</a:t>
            </a:r>
            <a:r>
              <a:rPr lang="ru-RU" sz="2000" b="1" i="1" dirty="0" smtClean="0">
                <a:solidFill>
                  <a:srgbClr val="FF0000"/>
                </a:solidFill>
              </a:rPr>
              <a:t>ачальное </a:t>
            </a:r>
            <a:r>
              <a:rPr lang="ru-RU" sz="2000" b="1" i="1" dirty="0">
                <a:solidFill>
                  <a:srgbClr val="FF0000"/>
                </a:solidFill>
              </a:rPr>
              <a:t>общее </a:t>
            </a:r>
            <a:r>
              <a:rPr lang="ru-RU" sz="2000" b="1" i="1" dirty="0" smtClean="0">
                <a:solidFill>
                  <a:srgbClr val="FF0000"/>
                </a:solidFill>
              </a:rPr>
              <a:t>образование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918960" y="1631434"/>
            <a:ext cx="4741817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i="1" dirty="0" smtClean="0"/>
              <a:t>Предметная </a:t>
            </a:r>
            <a:r>
              <a:rPr lang="ru-RU" b="1" i="1" dirty="0"/>
              <a:t>область «Родной язык и </a:t>
            </a:r>
          </a:p>
          <a:p>
            <a:pPr algn="ctr"/>
            <a:r>
              <a:rPr lang="ru-RU" b="1" i="1" dirty="0"/>
              <a:t>р</a:t>
            </a:r>
            <a:r>
              <a:rPr lang="ru-RU" b="1" i="1" dirty="0" smtClean="0"/>
              <a:t>одная литература» </a:t>
            </a:r>
            <a:endParaRPr lang="ru-RU" b="1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692956" y="1081050"/>
            <a:ext cx="35752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Основное</a:t>
            </a:r>
            <a:r>
              <a:rPr lang="ru-RU" sz="2000" b="1" i="1" dirty="0" smtClean="0">
                <a:solidFill>
                  <a:srgbClr val="FF0000"/>
                </a:solidFill>
              </a:rPr>
              <a:t> </a:t>
            </a:r>
            <a:r>
              <a:rPr lang="ru-RU" sz="2000" b="1" i="1" dirty="0">
                <a:solidFill>
                  <a:srgbClr val="FF0000"/>
                </a:solidFill>
              </a:rPr>
              <a:t>общее </a:t>
            </a:r>
            <a:r>
              <a:rPr lang="ru-RU" sz="2000" b="1" i="1" dirty="0" smtClean="0">
                <a:solidFill>
                  <a:srgbClr val="FF0000"/>
                </a:solidFill>
              </a:rPr>
              <a:t>образование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96000" y="2773740"/>
            <a:ext cx="609600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sz="2000" b="1" dirty="0" smtClean="0"/>
              <a:t>Существует Примерная программы по учебному предмету «Русский родной язык», одобренная федеральным методическим объединением по общему образованию (протокол от 31.01.2018 за № 2/18). Эту Программу можно взять за основу для разработки Программ для предметов «Родной русский язык» и «Родная русская литература».</a:t>
            </a:r>
            <a:endParaRPr lang="ru-RU" sz="2000" b="1" dirty="0" smtClean="0"/>
          </a:p>
        </p:txBody>
      </p:sp>
      <p:sp>
        <p:nvSpPr>
          <p:cNvPr id="8" name="Прямоугольник 7"/>
          <p:cNvSpPr/>
          <p:nvPr/>
        </p:nvSpPr>
        <p:spPr>
          <a:xfrm>
            <a:off x="6096000" y="2428039"/>
            <a:ext cx="6065520" cy="423401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С 5 по 9 </a:t>
            </a:r>
            <a:r>
              <a:rPr lang="ru-RU" sz="2800" b="1" dirty="0">
                <a:solidFill>
                  <a:schemeClr val="tx1"/>
                </a:solidFill>
              </a:rPr>
              <a:t>классы предметы из данной области будут изучаться со </a:t>
            </a:r>
            <a:r>
              <a:rPr lang="en-US" sz="2800" b="1" dirty="0">
                <a:solidFill>
                  <a:schemeClr val="tx1"/>
                </a:solidFill>
              </a:rPr>
              <a:t>II</a:t>
            </a:r>
            <a:r>
              <a:rPr lang="ru-RU" sz="2800" b="1" dirty="0">
                <a:solidFill>
                  <a:schemeClr val="tx1"/>
                </a:solidFill>
              </a:rPr>
              <a:t> полугодия </a:t>
            </a:r>
            <a:r>
              <a:rPr lang="ru-RU" sz="2800" b="1" dirty="0">
                <a:solidFill>
                  <a:srgbClr val="FF0000"/>
                </a:solidFill>
              </a:rPr>
              <a:t>(17 часов). </a:t>
            </a:r>
            <a:r>
              <a:rPr lang="ru-RU" sz="2800" b="1" dirty="0" smtClean="0">
                <a:solidFill>
                  <a:schemeClr val="tx1"/>
                </a:solidFill>
              </a:rPr>
              <a:t>В </a:t>
            </a:r>
            <a:r>
              <a:rPr lang="ru-RU" sz="2800" b="1" dirty="0">
                <a:solidFill>
                  <a:schemeClr val="tx1"/>
                </a:solidFill>
              </a:rPr>
              <a:t>содержании </a:t>
            </a:r>
            <a:r>
              <a:rPr lang="ru-RU" sz="2800" b="1" dirty="0" smtClean="0">
                <a:solidFill>
                  <a:schemeClr val="tx1"/>
                </a:solidFill>
              </a:rPr>
              <a:t>учебных предметов можно включить </a:t>
            </a:r>
            <a:r>
              <a:rPr lang="ru-RU" sz="2800" b="1" dirty="0">
                <a:solidFill>
                  <a:schemeClr val="tx1"/>
                </a:solidFill>
              </a:rPr>
              <a:t>разделы </a:t>
            </a:r>
            <a:r>
              <a:rPr lang="ru-RU" sz="2800" b="1" dirty="0" smtClean="0">
                <a:solidFill>
                  <a:schemeClr val="tx1"/>
                </a:solidFill>
              </a:rPr>
              <a:t>«Культура </a:t>
            </a:r>
            <a:r>
              <a:rPr lang="ru-RU" sz="2800" b="1" dirty="0">
                <a:solidFill>
                  <a:schemeClr val="tx1"/>
                </a:solidFill>
              </a:rPr>
              <a:t>речи», </a:t>
            </a:r>
            <a:r>
              <a:rPr lang="ru-RU" sz="2800" b="1" dirty="0" smtClean="0">
                <a:solidFill>
                  <a:schemeClr val="tx1"/>
                </a:solidFill>
              </a:rPr>
              <a:t>«Язык </a:t>
            </a:r>
            <a:r>
              <a:rPr lang="ru-RU" sz="2800" b="1" dirty="0">
                <a:solidFill>
                  <a:schemeClr val="tx1"/>
                </a:solidFill>
              </a:rPr>
              <a:t>и культура», </a:t>
            </a:r>
            <a:r>
              <a:rPr lang="ru-RU" sz="2800" b="1" dirty="0" smtClean="0">
                <a:solidFill>
                  <a:schemeClr val="tx1"/>
                </a:solidFill>
              </a:rPr>
              <a:t>«Речевая </a:t>
            </a:r>
            <a:r>
              <a:rPr lang="ru-RU" sz="2800" b="1" dirty="0">
                <a:solidFill>
                  <a:schemeClr val="tx1"/>
                </a:solidFill>
              </a:rPr>
              <a:t>деятельность</a:t>
            </a:r>
            <a:r>
              <a:rPr lang="ru-RU" sz="2800" b="1" dirty="0" smtClean="0">
                <a:solidFill>
                  <a:schemeClr val="tx1"/>
                </a:solidFill>
              </a:rPr>
              <a:t>».</a:t>
            </a:r>
          </a:p>
          <a:p>
            <a:pPr algn="ctr"/>
            <a:r>
              <a:rPr lang="ru-RU" sz="2800" b="1" i="1" u="sng" dirty="0">
                <a:solidFill>
                  <a:srgbClr val="FF0000"/>
                </a:solidFill>
              </a:rPr>
              <a:t>ЧАСЫ БУДУТ ВЗЯТЫ ИЗ </a:t>
            </a:r>
            <a:endParaRPr lang="ru-RU" sz="2800" b="1" i="1" u="sng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предметов </a:t>
            </a:r>
            <a:r>
              <a:rPr lang="ru-RU" sz="2800" b="1" dirty="0">
                <a:solidFill>
                  <a:schemeClr val="tx1"/>
                </a:solidFill>
              </a:rPr>
              <a:t>«Русский язык» (0,5 часа), «</a:t>
            </a:r>
            <a:r>
              <a:rPr lang="ru-RU" sz="2800" b="1" dirty="0" smtClean="0">
                <a:solidFill>
                  <a:schemeClr val="tx1"/>
                </a:solidFill>
              </a:rPr>
              <a:t>Литература» </a:t>
            </a:r>
            <a:r>
              <a:rPr lang="ru-RU" sz="2800" b="1" dirty="0">
                <a:solidFill>
                  <a:schemeClr val="tx1"/>
                </a:solidFill>
              </a:rPr>
              <a:t>(0,5 часа)</a:t>
            </a:r>
            <a:endParaRPr lang="ru-RU" sz="2800" dirty="0"/>
          </a:p>
          <a:p>
            <a:pPr algn="ctr"/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072" y="2819459"/>
            <a:ext cx="3672781" cy="367278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418011" y="2571265"/>
            <a:ext cx="4741817" cy="409079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 1 по 4 классы </a:t>
            </a:r>
            <a:r>
              <a:rPr lang="ru-RU" sz="2400" b="1" dirty="0" smtClean="0">
                <a:solidFill>
                  <a:schemeClr val="tx1"/>
                </a:solidFill>
              </a:rPr>
              <a:t>предметы из данной области будут изучаться со </a:t>
            </a:r>
            <a:r>
              <a:rPr lang="en-US" sz="2400" b="1" dirty="0" smtClean="0">
                <a:solidFill>
                  <a:schemeClr val="tx1"/>
                </a:solidFill>
              </a:rPr>
              <a:t>II</a:t>
            </a:r>
            <a:r>
              <a:rPr lang="ru-RU" sz="2400" b="1" dirty="0" smtClean="0">
                <a:solidFill>
                  <a:schemeClr val="tx1"/>
                </a:solidFill>
              </a:rPr>
              <a:t> полугодия </a:t>
            </a:r>
            <a:r>
              <a:rPr lang="ru-RU" sz="2400" b="1" dirty="0" smtClean="0">
                <a:solidFill>
                  <a:srgbClr val="FF0000"/>
                </a:solidFill>
              </a:rPr>
              <a:t>(17 часов). </a:t>
            </a:r>
            <a:r>
              <a:rPr lang="ru-RU" sz="2400" b="1" dirty="0" smtClean="0">
                <a:solidFill>
                  <a:schemeClr val="tx1"/>
                </a:solidFill>
              </a:rPr>
              <a:t>В </a:t>
            </a:r>
            <a:r>
              <a:rPr lang="ru-RU" sz="2400" b="1" dirty="0">
                <a:solidFill>
                  <a:schemeClr val="tx1"/>
                </a:solidFill>
              </a:rPr>
              <a:t>содержании </a:t>
            </a:r>
            <a:r>
              <a:rPr lang="ru-RU" sz="2400" b="1" dirty="0" smtClean="0">
                <a:solidFill>
                  <a:schemeClr val="tx1"/>
                </a:solidFill>
              </a:rPr>
              <a:t>учебных предметов можно включить разделы </a:t>
            </a:r>
            <a:r>
              <a:rPr lang="ru-RU" sz="2400" b="1" dirty="0" smtClean="0">
                <a:solidFill>
                  <a:schemeClr val="tx1"/>
                </a:solidFill>
              </a:rPr>
              <a:t>«</a:t>
            </a:r>
            <a:r>
              <a:rPr lang="ru-RU" sz="2400" b="1" dirty="0">
                <a:solidFill>
                  <a:schemeClr val="tx1"/>
                </a:solidFill>
              </a:rPr>
              <a:t>Язык и культура», </a:t>
            </a:r>
            <a:r>
              <a:rPr lang="ru-RU" sz="2400" b="1" dirty="0" smtClean="0">
                <a:solidFill>
                  <a:schemeClr val="tx1"/>
                </a:solidFill>
              </a:rPr>
              <a:t>«Речь. Речевая деятельность. Текст</a:t>
            </a:r>
            <a:r>
              <a:rPr lang="ru-RU" sz="2400" b="1" dirty="0" smtClean="0">
                <a:solidFill>
                  <a:schemeClr val="tx1"/>
                </a:solidFill>
              </a:rPr>
              <a:t>».</a:t>
            </a:r>
          </a:p>
          <a:p>
            <a:pPr algn="ctr"/>
            <a:r>
              <a:rPr lang="ru-RU" sz="2400" b="1" i="1" u="sng" dirty="0" smtClean="0">
                <a:solidFill>
                  <a:srgbClr val="FF0000"/>
                </a:solidFill>
              </a:rPr>
              <a:t>ЧАСЫ БУДУТ ВЗЯТЫ ИЗ </a:t>
            </a:r>
            <a:r>
              <a:rPr lang="ru-RU" sz="2400" b="1" dirty="0" smtClean="0">
                <a:solidFill>
                  <a:schemeClr val="tx1"/>
                </a:solidFill>
              </a:rPr>
              <a:t>предметов «Русский язык» (0,5 часа), «Литературное чтение» (0,5 часа)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3015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280533"/>
              </p:ext>
            </p:extLst>
          </p:nvPr>
        </p:nvGraphicFramePr>
        <p:xfrm>
          <a:off x="235132" y="22641"/>
          <a:ext cx="11848014" cy="6835359"/>
        </p:xfrm>
        <a:graphic>
          <a:graphicData uri="http://schemas.openxmlformats.org/drawingml/2006/table">
            <a:tbl>
              <a:tblPr firstRow="1" firstCol="1" bandRow="1"/>
              <a:tblGrid>
                <a:gridCol w="2199471"/>
                <a:gridCol w="2199471"/>
                <a:gridCol w="830264"/>
                <a:gridCol w="832207"/>
                <a:gridCol w="832207"/>
                <a:gridCol w="825408"/>
                <a:gridCol w="825408"/>
                <a:gridCol w="825408"/>
                <a:gridCol w="825408"/>
                <a:gridCol w="826381"/>
                <a:gridCol w="826381"/>
              </a:tblGrid>
              <a:tr h="1114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Предметные области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Учебные предметы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4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7349">
                <a:tc gridSpan="2"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Обязательная часть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7349"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 и литературное чтение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472,5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146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Литературное чтение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119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438,5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5734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Родной язык и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литературное чтение на родном языке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Родной язык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7204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Литературное чтение на родном языке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67,5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788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606303"/>
              </p:ext>
            </p:extLst>
          </p:nvPr>
        </p:nvGraphicFramePr>
        <p:xfrm>
          <a:off x="444137" y="169816"/>
          <a:ext cx="11377749" cy="6514381"/>
        </p:xfrm>
        <a:graphic>
          <a:graphicData uri="http://schemas.openxmlformats.org/drawingml/2006/table">
            <a:tbl>
              <a:tblPr firstRow="1" firstCol="1" bandRow="1"/>
              <a:tblGrid>
                <a:gridCol w="3197146"/>
                <a:gridCol w="3044685"/>
                <a:gridCol w="1003518"/>
                <a:gridCol w="1058131"/>
                <a:gridCol w="1060407"/>
                <a:gridCol w="1060407"/>
                <a:gridCol w="953455"/>
              </a:tblGrid>
              <a:tr h="424973">
                <a:tc rowSpan="3">
                  <a:txBody>
                    <a:bodyPr/>
                    <a:lstStyle/>
                    <a:p>
                      <a:pPr marL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Предметные области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6540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Учебные предметы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Классы</a:t>
                      </a:r>
                      <a:endParaRPr lang="ru-RU" sz="32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49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Количество часов в</a:t>
                      </a:r>
                      <a:r>
                        <a:rPr lang="ru-RU" sz="2400" b="1" spc="-4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неделю (в год)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7044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5а, 5б, 5в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6а, 6б, 6в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7а. 7б,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7в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8а, 8б, 8в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9в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273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Обязательная часть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85"/>
                        </a:spcBef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5560">
                <a:tc rowSpan="3"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ru-RU" sz="24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 язык и литература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Русский</a:t>
                      </a:r>
                      <a:r>
                        <a:rPr lang="ru-RU" sz="2400" spc="-25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язык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4,5 (157,5)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5,5 (192,5)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3,5 (122,5)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2,5 (87,5)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 (84,5)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13695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Литература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2,5 (87,5)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 (87,5)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1,5 (52,5)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1,5 (52,5)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2,5 (84,5)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716">
                <a:tc rowSpan="2"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Родной язык и родная литература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Родной русский язык</a:t>
                      </a:r>
                      <a:endParaRPr lang="ru-RU" sz="2800" dirty="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7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>
                        <a:lnSpc>
                          <a:spcPct val="107000"/>
                        </a:lnSpc>
                        <a:spcBef>
                          <a:spcPts val="45"/>
                        </a:spcBef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DejaVu Sans"/>
                          <a:cs typeface="Times New Roman" panose="02020603050405020304" pitchFamily="18" charset="0"/>
                        </a:rPr>
                        <a:t>Родная русская литература</a:t>
                      </a:r>
                      <a:endParaRPr lang="ru-RU" sz="2800">
                        <a:effectLst/>
                        <a:latin typeface="Liberation Serif"/>
                        <a:ea typeface="DejaVu Sans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 (17)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260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38550" y="208838"/>
            <a:ext cx="6844937" cy="5486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Шаги для изучения «Русского родного языка»</a:t>
            </a:r>
            <a:endParaRPr lang="ru-RU" sz="2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50817" y="1049383"/>
            <a:ext cx="4619897" cy="701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Администрация школы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442166" y="1049383"/>
            <a:ext cx="4619897" cy="70104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Преподавательский состав 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0816" y="2092256"/>
            <a:ext cx="4619897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Составление перечня языков, которые могут преподаваться в нашей школе.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50816" y="3098054"/>
            <a:ext cx="4619897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Проверка наличия кадровых ресурсов и необходимых учебников.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50816" y="4086435"/>
            <a:ext cx="4619897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Издание «Положения о порядке организации изучения родных языков»</a:t>
            </a:r>
            <a:endParaRPr lang="ru-RU" sz="20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50815" y="5061921"/>
            <a:ext cx="4619897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Принятие данного локального акта на педсовете </a:t>
            </a:r>
            <a:endParaRPr lang="ru-RU" sz="2000" b="1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2538550" y="1800477"/>
            <a:ext cx="415832" cy="29177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442164" y="2288707"/>
            <a:ext cx="4619897" cy="21396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Разработать рабочие программы </a:t>
            </a:r>
            <a:r>
              <a:rPr lang="ru-RU" sz="2000" b="1" dirty="0" smtClean="0"/>
              <a:t>предметов «РОДНОЙ </a:t>
            </a:r>
            <a:r>
              <a:rPr lang="ru-RU" sz="2000" b="1" dirty="0" smtClean="0"/>
              <a:t>РУССКИЙ </a:t>
            </a:r>
            <a:r>
              <a:rPr lang="ru-RU" sz="2000" b="1" dirty="0" smtClean="0"/>
              <a:t>ЯЗЫК», «ЛИТЕРАТУРНОЕ ЧТЕНИЕ НА РОДНОМ РУССКОМ ЯЗЫКЕ», «РОДНАЯ РУССКАЯ ЛИТЕРАТУРА» для </a:t>
            </a:r>
            <a:r>
              <a:rPr lang="ru-RU" sz="2000" b="1" dirty="0" smtClean="0"/>
              <a:t>начального и основного общего образования </a:t>
            </a:r>
            <a:endParaRPr lang="ru-RU" sz="2000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50815" y="6104794"/>
            <a:ext cx="4619897" cy="701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Внесение изменений в основные образовательные программы</a:t>
            </a:r>
            <a:endParaRPr lang="ru-RU" sz="2000" b="1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2538550" y="2823608"/>
            <a:ext cx="415832" cy="29177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2538550" y="3824121"/>
            <a:ext cx="415832" cy="29177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2538550" y="4787475"/>
            <a:ext cx="415832" cy="29177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2538550" y="5798643"/>
            <a:ext cx="415832" cy="29177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518362" y="5109798"/>
            <a:ext cx="4619897" cy="15522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Описать </a:t>
            </a:r>
            <a:r>
              <a:rPr lang="ru-RU" sz="2000" b="1" dirty="0"/>
              <a:t>планируемые результаты освоения учащимися предметных областей «Родной язык и литературное чтение на родном языке» и «Родной язык и родная литература</a:t>
            </a:r>
            <a:r>
              <a:rPr lang="ru-RU" sz="2000" b="1" dirty="0" smtClean="0"/>
              <a:t>»</a:t>
            </a:r>
            <a:endParaRPr lang="ru-RU" sz="2000" b="1" dirty="0"/>
          </a:p>
        </p:txBody>
      </p:sp>
      <p:sp>
        <p:nvSpPr>
          <p:cNvPr id="20" name="Стрелка вниз 19"/>
          <p:cNvSpPr/>
          <p:nvPr/>
        </p:nvSpPr>
        <p:spPr>
          <a:xfrm>
            <a:off x="8503919" y="1776507"/>
            <a:ext cx="407125" cy="5122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низ 20"/>
          <p:cNvSpPr/>
          <p:nvPr/>
        </p:nvSpPr>
        <p:spPr>
          <a:xfrm>
            <a:off x="8548549" y="4531375"/>
            <a:ext cx="407125" cy="51220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1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554</TotalTime>
  <Words>820</Words>
  <Application>Microsoft Office PowerPoint</Application>
  <PresentationFormat>Широкоэкранный</PresentationFormat>
  <Paragraphs>173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Calibri</vt:lpstr>
      <vt:lpstr>DejaVu Sans</vt:lpstr>
      <vt:lpstr>Helvetica</vt:lpstr>
      <vt:lpstr>Liberation Serif</vt:lpstr>
      <vt:lpstr>Times New Roman</vt:lpstr>
      <vt:lpstr>Tw Cen MT</vt:lpstr>
      <vt:lpstr>Капля</vt:lpstr>
      <vt:lpstr>Родной русский язык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Родной русский язык</dc:title>
  <dc:creator>Завуч</dc:creator>
  <cp:lastModifiedBy>Завуч</cp:lastModifiedBy>
  <cp:revision>28</cp:revision>
  <dcterms:created xsi:type="dcterms:W3CDTF">2018-09-27T05:10:22Z</dcterms:created>
  <dcterms:modified xsi:type="dcterms:W3CDTF">2018-11-27T04:59:23Z</dcterms:modified>
</cp:coreProperties>
</file>