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7" r:id="rId2"/>
    <p:sldId id="256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B9819-5876-418E-B640-0AF0B6502112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318B0-0143-4F7A-B919-47B9D7A78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950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D1FCD6-E019-4E10-B96D-82F9190E0111}" type="slidenum">
              <a:rPr lang="ru-RU"/>
              <a:pPr/>
              <a:t>5</a:t>
            </a:fld>
            <a:endParaRPr lang="ru-RU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1).Угол В равен разности 90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-37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=53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.   2). Угол В1 равен углу </a:t>
            </a:r>
            <a:r>
              <a:rPr lang="en-US">
                <a:cs typeface="Arial" charset="0"/>
              </a:rPr>
              <a:t>D</a:t>
            </a:r>
            <a:r>
              <a:rPr lang="ru-RU">
                <a:cs typeface="Arial" charset="0"/>
              </a:rPr>
              <a:t>1С1В1 из равнобедренного треугольника </a:t>
            </a:r>
            <a:r>
              <a:rPr lang="en-US">
                <a:cs typeface="Arial" charset="0"/>
              </a:rPr>
              <a:t>D</a:t>
            </a:r>
            <a:r>
              <a:rPr lang="ru-RU">
                <a:cs typeface="Arial" charset="0"/>
              </a:rPr>
              <a:t>1С1В1 и равен 45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. А  из  треугольника А1В1С1 угол А1=45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.</a:t>
            </a:r>
          </a:p>
          <a:p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2FE717-D258-4D09-8658-AF80B5085F03}" type="slidenum">
              <a:rPr lang="ru-RU"/>
              <a:pPr/>
              <a:t>7</a:t>
            </a:fld>
            <a:endParaRPr lang="ru-R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5) АВ=2*СВ=2*4см =8см.</a:t>
            </a:r>
          </a:p>
          <a:p>
            <a:r>
              <a:rPr lang="ru-RU" dirty="0"/>
              <a:t>6).  Т.к. в треугольнике угол </a:t>
            </a:r>
            <a:r>
              <a:rPr lang="en-US" dirty="0">
                <a:cs typeface="Arial" charset="0"/>
              </a:rPr>
              <a:t>S</a:t>
            </a:r>
            <a:r>
              <a:rPr lang="ru-RU" dirty="0">
                <a:cs typeface="Arial" charset="0"/>
              </a:rPr>
              <a:t> прямой и Р</a:t>
            </a:r>
            <a:r>
              <a:rPr lang="en-US" dirty="0">
                <a:cs typeface="Arial" charset="0"/>
              </a:rPr>
              <a:t>R</a:t>
            </a:r>
            <a:r>
              <a:rPr lang="ru-RU" dirty="0">
                <a:cs typeface="Arial" charset="0"/>
              </a:rPr>
              <a:t>=2 </a:t>
            </a:r>
            <a:r>
              <a:rPr lang="en-US" dirty="0">
                <a:cs typeface="Arial" charset="0"/>
              </a:rPr>
              <a:t>RS</a:t>
            </a:r>
            <a:r>
              <a:rPr lang="ru-RU" dirty="0">
                <a:cs typeface="Arial" charset="0"/>
              </a:rPr>
              <a:t> ( катет в два раза меньше гипотенузы), то угол Р равен 30</a:t>
            </a:r>
            <a:r>
              <a:rPr lang="en-US" dirty="0">
                <a:cs typeface="Arial" charset="0"/>
              </a:rPr>
              <a:t>°</a:t>
            </a:r>
            <a:r>
              <a:rPr lang="ru-RU" dirty="0">
                <a:cs typeface="Arial" charset="0"/>
              </a:rPr>
              <a:t>, а значит угол </a:t>
            </a:r>
            <a:r>
              <a:rPr lang="en-US" dirty="0">
                <a:cs typeface="Arial" charset="0"/>
              </a:rPr>
              <a:t>R</a:t>
            </a:r>
            <a:r>
              <a:rPr lang="ru-RU" dirty="0">
                <a:cs typeface="Arial" charset="0"/>
              </a:rPr>
              <a:t> равен 60</a:t>
            </a:r>
            <a:r>
              <a:rPr lang="en-US" dirty="0">
                <a:cs typeface="Arial" charset="0"/>
              </a:rPr>
              <a:t>°</a:t>
            </a:r>
            <a:r>
              <a:rPr lang="ru-RU" dirty="0">
                <a:cs typeface="Arial" charset="0"/>
              </a:rPr>
              <a:t>.</a:t>
            </a:r>
            <a:endParaRPr lang="en-US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2AD4BA-5158-46A0-A5CF-4DE047AAEB25}" type="slidenum">
              <a:rPr lang="ru-RU"/>
              <a:pPr/>
              <a:t>8</a:t>
            </a:fld>
            <a:endParaRPr lang="ru-RU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3). Из треугольника </a:t>
            </a:r>
            <a:r>
              <a:rPr lang="en-US">
                <a:cs typeface="Arial" charset="0"/>
              </a:rPr>
              <a:t>D</a:t>
            </a:r>
            <a:r>
              <a:rPr lang="ru-RU">
                <a:cs typeface="Arial" charset="0"/>
              </a:rPr>
              <a:t>ВС угол </a:t>
            </a:r>
            <a:r>
              <a:rPr lang="en-US">
                <a:cs typeface="Arial" charset="0"/>
              </a:rPr>
              <a:t>D</a:t>
            </a:r>
            <a:r>
              <a:rPr lang="ru-RU">
                <a:cs typeface="Arial" charset="0"/>
              </a:rPr>
              <a:t>ВС равен 20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. Значит и угол </a:t>
            </a:r>
            <a:r>
              <a:rPr lang="en-US">
                <a:cs typeface="Arial" charset="0"/>
              </a:rPr>
              <a:t>D</a:t>
            </a:r>
            <a:r>
              <a:rPr lang="ru-RU">
                <a:cs typeface="Arial" charset="0"/>
              </a:rPr>
              <a:t>ВА равен 20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.  В треугольнике ФВС угол САВ равен разности 90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 и 40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, т.е. 50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.</a:t>
            </a:r>
          </a:p>
          <a:p>
            <a:r>
              <a:rPr lang="ru-RU">
                <a:cs typeface="Arial" charset="0"/>
              </a:rPr>
              <a:t>4). КМ- катет, лежащий против угла Т, равного 30</a:t>
            </a:r>
            <a:r>
              <a:rPr lang="en-US">
                <a:cs typeface="Arial" charset="0"/>
              </a:rPr>
              <a:t>°</a:t>
            </a:r>
            <a:r>
              <a:rPr lang="ru-RU">
                <a:cs typeface="Arial" charset="0"/>
              </a:rPr>
              <a:t>, значит КМ=7,5 см.</a:t>
            </a:r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64DF591-A43F-464E-A452-86729C38376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22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5B5CF-5B14-46C0-B5E5-1113146D00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713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slide" Target="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slide" Target="slide5.xml"/><Relationship Id="rId11" Type="http://schemas.openxmlformats.org/officeDocument/2006/relationships/slide" Target="slide13.xml"/><Relationship Id="rId5" Type="http://schemas.openxmlformats.org/officeDocument/2006/relationships/image" Target="../media/image4.wmf"/><Relationship Id="rId10" Type="http://schemas.openxmlformats.org/officeDocument/2006/relationships/image" Target="../media/image6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0.wmf"/><Relationship Id="rId3" Type="http://schemas.openxmlformats.org/officeDocument/2006/relationships/slide" Target="slide1.xml"/><Relationship Id="rId7" Type="http://schemas.openxmlformats.org/officeDocument/2006/relationships/slide" Target="slide4.xml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slide" Target="slide12.xml"/><Relationship Id="rId11" Type="http://schemas.openxmlformats.org/officeDocument/2006/relationships/image" Target="../media/image9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Relationship Id="rId14" Type="http://schemas.openxmlformats.org/officeDocument/2006/relationships/slide" Target="slide1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4.wmf"/><Relationship Id="rId3" Type="http://schemas.openxmlformats.org/officeDocument/2006/relationships/slide" Target="slide1.xml"/><Relationship Id="rId7" Type="http://schemas.openxmlformats.org/officeDocument/2006/relationships/slide" Target="slide13.xml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slide" Target="slide5.xml"/><Relationship Id="rId11" Type="http://schemas.openxmlformats.org/officeDocument/2006/relationships/image" Target="../media/image13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1087;&#1083;&#1072;&#1085;%20&#1091;&#1088;&#1086;&#1082;&#1072;,%20&#1072;&#1085;&#1072;&#1083;&#1080;&#1079;.doc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2276872"/>
            <a:ext cx="5328591" cy="3657793"/>
          </a:xfrm>
        </p:spPr>
        <p:txBody>
          <a:bodyPr/>
          <a:lstStyle/>
          <a:p>
            <a:r>
              <a:rPr lang="ru-RU" sz="2800" dirty="0">
                <a:solidFill>
                  <a:srgbClr val="C00000"/>
                </a:solidFill>
              </a:rPr>
              <a:t>И НЕКОТОРЫЕ ИХ СВОЙСТВА.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188641"/>
            <a:ext cx="6949324" cy="2808312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ПРЯМОУГОЛЬНЫЕ ТРЕУГОЛЬНИКИ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084168" y="5090992"/>
            <a:ext cx="3059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Учитель математики </a:t>
            </a:r>
          </a:p>
          <a:p>
            <a:r>
              <a:rPr lang="ru-RU" dirty="0" err="1" smtClean="0"/>
              <a:t>Терсинцева</a:t>
            </a:r>
            <a:r>
              <a:rPr lang="ru-RU" dirty="0" smtClean="0"/>
              <a:t> Л.М.</a:t>
            </a:r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50958"/>
            <a:ext cx="5724128" cy="3807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685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/>
          <p:cNvSpPr>
            <a:spLocks noChangeArrowheads="1"/>
          </p:cNvSpPr>
          <p:nvPr/>
        </p:nvSpPr>
        <p:spPr bwMode="auto">
          <a:xfrm>
            <a:off x="5794375" y="3141663"/>
            <a:ext cx="1801813" cy="2447925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anchor="ctr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endParaRPr lang="ru-RU" sz="2800" u="sng">
              <a:solidFill>
                <a:srgbClr val="000000"/>
              </a:solidFill>
            </a:endParaRPr>
          </a:p>
        </p:txBody>
      </p:sp>
      <p:sp>
        <p:nvSpPr>
          <p:cNvPr id="6152" name="Text Box 5"/>
          <p:cNvSpPr txBox="1">
            <a:spLocks noChangeArrowheads="1"/>
          </p:cNvSpPr>
          <p:nvPr/>
        </p:nvSpPr>
        <p:spPr bwMode="auto">
          <a:xfrm>
            <a:off x="5507038" y="5445125"/>
            <a:ext cx="28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u="none" smtClean="0">
                <a:solidFill>
                  <a:srgbClr val="000000"/>
                </a:solidFill>
              </a:rPr>
              <a:t>A</a:t>
            </a:r>
            <a:endParaRPr lang="ru-RU" sz="2400" u="none" smtClean="0">
              <a:solidFill>
                <a:srgbClr val="000000"/>
              </a:solidFill>
            </a:endParaRPr>
          </a:p>
        </p:txBody>
      </p:sp>
      <p:sp>
        <p:nvSpPr>
          <p:cNvPr id="6153" name="Text Box 6"/>
          <p:cNvSpPr txBox="1">
            <a:spLocks noChangeArrowheads="1"/>
          </p:cNvSpPr>
          <p:nvPr/>
        </p:nvSpPr>
        <p:spPr bwMode="auto">
          <a:xfrm>
            <a:off x="5507038" y="2781300"/>
            <a:ext cx="360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u="none" smtClean="0">
                <a:solidFill>
                  <a:srgbClr val="000000"/>
                </a:solidFill>
              </a:rPr>
              <a:t>B</a:t>
            </a:r>
            <a:endParaRPr lang="ru-RU" sz="2400" u="none" smtClean="0">
              <a:solidFill>
                <a:srgbClr val="000000"/>
              </a:solidFill>
            </a:endParaRPr>
          </a:p>
        </p:txBody>
      </p:sp>
      <p:sp>
        <p:nvSpPr>
          <p:cNvPr id="6154" name="Text Box 7"/>
          <p:cNvSpPr txBox="1">
            <a:spLocks noChangeArrowheads="1"/>
          </p:cNvSpPr>
          <p:nvPr/>
        </p:nvSpPr>
        <p:spPr bwMode="auto">
          <a:xfrm>
            <a:off x="7596188" y="5445125"/>
            <a:ext cx="28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u="none" smtClean="0">
                <a:solidFill>
                  <a:srgbClr val="000000"/>
                </a:solidFill>
              </a:rPr>
              <a:t>C</a:t>
            </a:r>
            <a:endParaRPr lang="ru-RU" sz="2400" u="none" smtClean="0">
              <a:solidFill>
                <a:srgbClr val="000000"/>
              </a:solidFill>
            </a:endParaRPr>
          </a:p>
        </p:txBody>
      </p:sp>
      <p:sp>
        <p:nvSpPr>
          <p:cNvPr id="6155" name="Rectangle 8"/>
          <p:cNvSpPr>
            <a:spLocks noChangeArrowheads="1"/>
          </p:cNvSpPr>
          <p:nvPr/>
        </p:nvSpPr>
        <p:spPr bwMode="auto">
          <a:xfrm>
            <a:off x="5781675" y="5346700"/>
            <a:ext cx="215900" cy="2159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u="sng" smtClean="0">
              <a:solidFill>
                <a:srgbClr val="000000"/>
              </a:solidFill>
            </a:endParaRPr>
          </a:p>
        </p:txBody>
      </p:sp>
      <p:sp>
        <p:nvSpPr>
          <p:cNvPr id="6156" name="Arc 9"/>
          <p:cNvSpPr>
            <a:spLocks/>
          </p:cNvSpPr>
          <p:nvPr/>
        </p:nvSpPr>
        <p:spPr bwMode="auto">
          <a:xfrm rot="5914914">
            <a:off x="5829300" y="3328988"/>
            <a:ext cx="215900" cy="298450"/>
          </a:xfrm>
          <a:custGeom>
            <a:avLst/>
            <a:gdLst>
              <a:gd name="T0" fmla="*/ 2147483647 w 21570"/>
              <a:gd name="T1" fmla="*/ 0 h 18682"/>
              <a:gd name="T2" fmla="*/ 2147483647 w 21570"/>
              <a:gd name="T3" fmla="*/ 2147483647 h 18682"/>
              <a:gd name="T4" fmla="*/ 0 w 21570"/>
              <a:gd name="T5" fmla="*/ 2147483647 h 18682"/>
              <a:gd name="T6" fmla="*/ 0 60000 65536"/>
              <a:gd name="T7" fmla="*/ 0 60000 65536"/>
              <a:gd name="T8" fmla="*/ 0 60000 65536"/>
              <a:gd name="T9" fmla="*/ 0 w 21570"/>
              <a:gd name="T10" fmla="*/ 0 h 18682"/>
              <a:gd name="T11" fmla="*/ 21570 w 21570"/>
              <a:gd name="T12" fmla="*/ 18682 h 186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70" h="18682" fill="none" extrusionOk="0">
                <a:moveTo>
                  <a:pt x="10841" y="0"/>
                </a:moveTo>
                <a:cubicBezTo>
                  <a:pt x="17148" y="3660"/>
                  <a:pt x="21182" y="10254"/>
                  <a:pt x="21569" y="17536"/>
                </a:cubicBezTo>
              </a:path>
              <a:path w="21570" h="18682" stroke="0" extrusionOk="0">
                <a:moveTo>
                  <a:pt x="10841" y="0"/>
                </a:moveTo>
                <a:cubicBezTo>
                  <a:pt x="17148" y="3660"/>
                  <a:pt x="21182" y="10254"/>
                  <a:pt x="21569" y="17536"/>
                </a:cubicBezTo>
                <a:lnTo>
                  <a:pt x="0" y="1868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u="sng" smtClean="0">
              <a:solidFill>
                <a:srgbClr val="000000"/>
              </a:solidFill>
            </a:endParaRPr>
          </a:p>
        </p:txBody>
      </p:sp>
      <p:sp>
        <p:nvSpPr>
          <p:cNvPr id="6157" name="Text Box 10"/>
          <p:cNvSpPr txBox="1">
            <a:spLocks noChangeArrowheads="1"/>
          </p:cNvSpPr>
          <p:nvPr/>
        </p:nvSpPr>
        <p:spPr bwMode="auto">
          <a:xfrm>
            <a:off x="5788025" y="3641725"/>
            <a:ext cx="576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2000" u="none" dirty="0" smtClean="0">
                <a:solidFill>
                  <a:srgbClr val="000000"/>
                </a:solidFill>
                <a:latin typeface="Arial Narrow" pitchFamily="34" charset="0"/>
              </a:rPr>
              <a:t>30</a:t>
            </a:r>
            <a:r>
              <a:rPr lang="en-US" sz="2000" u="none" dirty="0" smtClean="0">
                <a:solidFill>
                  <a:srgbClr val="000000"/>
                </a:solidFill>
                <a:latin typeface="Arial Narrow" pitchFamily="34" charset="0"/>
              </a:rPr>
              <a:t>º</a:t>
            </a:r>
            <a:endParaRPr lang="ru-RU" sz="2000" u="none" dirty="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6158" name="Text Box 11"/>
          <p:cNvSpPr txBox="1">
            <a:spLocks noChangeArrowheads="1"/>
          </p:cNvSpPr>
          <p:nvPr/>
        </p:nvSpPr>
        <p:spPr bwMode="auto">
          <a:xfrm>
            <a:off x="6515100" y="5589588"/>
            <a:ext cx="5032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sz="1800" u="none" dirty="0" smtClean="0">
                <a:solidFill>
                  <a:srgbClr val="000000"/>
                </a:solidFill>
              </a:rPr>
              <a:t>5,6</a:t>
            </a:r>
          </a:p>
        </p:txBody>
      </p:sp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6946900" y="4076700"/>
            <a:ext cx="2159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2400" b="1" dirty="0">
                <a:solidFill>
                  <a:srgbClr val="7E0000"/>
                </a:solidFill>
              </a:rPr>
              <a:t>?</a:t>
            </a:r>
          </a:p>
        </p:txBody>
      </p:sp>
      <p:sp>
        <p:nvSpPr>
          <p:cNvPr id="6162" name="Rectangle 13"/>
          <p:cNvSpPr>
            <a:spLocks noChangeArrowheads="1"/>
          </p:cNvSpPr>
          <p:nvPr/>
        </p:nvSpPr>
        <p:spPr bwMode="auto">
          <a:xfrm>
            <a:off x="323529" y="404664"/>
            <a:ext cx="3744416" cy="1238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400" b="1" dirty="0" smtClean="0">
                <a:solidFill>
                  <a:srgbClr val="000000"/>
                </a:solidFill>
              </a:rPr>
              <a:t>Задача 2</a:t>
            </a:r>
          </a:p>
        </p:txBody>
      </p:sp>
      <p:sp>
        <p:nvSpPr>
          <p:cNvPr id="6163" name="Rectangle 14"/>
          <p:cNvSpPr>
            <a:spLocks noChangeArrowheads="1"/>
          </p:cNvSpPr>
          <p:nvPr/>
        </p:nvSpPr>
        <p:spPr bwMode="auto">
          <a:xfrm>
            <a:off x="251521" y="1628775"/>
            <a:ext cx="4752528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ru-RU" sz="2000" dirty="0" smtClean="0">
                <a:solidFill>
                  <a:srgbClr val="000000"/>
                </a:solidFill>
              </a:rPr>
              <a:t>По данным рисунка решите задачу</a:t>
            </a:r>
          </a:p>
        </p:txBody>
      </p:sp>
      <p:sp>
        <p:nvSpPr>
          <p:cNvPr id="6169" name="Text Box 21"/>
          <p:cNvSpPr txBox="1">
            <a:spLocks noChangeArrowheads="1"/>
          </p:cNvSpPr>
          <p:nvPr/>
        </p:nvSpPr>
        <p:spPr bwMode="auto">
          <a:xfrm>
            <a:off x="971550" y="4941888"/>
            <a:ext cx="28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sz="2400" u="none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2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itchFamily="18" charset="0"/>
              </a:rPr>
              <a:t>3.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1507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54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36549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004520716"/>
              </p:ext>
            </p:extLst>
          </p:nvPr>
        </p:nvGraphicFramePr>
        <p:xfrm>
          <a:off x="3995738" y="5884863"/>
          <a:ext cx="2232025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Формула" r:id="rId4" imgW="596880" imgH="203040" progId="Equation.3">
                  <p:embed/>
                </p:oleObj>
              </mc:Choice>
              <mc:Fallback>
                <p:oleObj name="Формула" r:id="rId4" imgW="596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5884863"/>
                        <a:ext cx="2232025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550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525" y="1628775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Подсказка (2)</a:t>
            </a:r>
          </a:p>
        </p:txBody>
      </p:sp>
      <p:sp>
        <p:nvSpPr>
          <p:cNvPr id="236551" name="Rectangle 7"/>
          <p:cNvSpPr>
            <a:spLocks noChangeArrowheads="1"/>
          </p:cNvSpPr>
          <p:nvPr/>
        </p:nvSpPr>
        <p:spPr bwMode="auto">
          <a:xfrm>
            <a:off x="5724525" y="4005263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9F9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Свойство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прямоугольного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треугольника</a:t>
            </a:r>
            <a:endParaRPr lang="ru-RU"/>
          </a:p>
        </p:txBody>
      </p:sp>
      <p:sp>
        <p:nvSpPr>
          <p:cNvPr id="21512" name="AutoShape 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4652963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3851275" y="53006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971550" y="148431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971550" y="53006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1403350" y="5013325"/>
            <a:ext cx="360363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17" name="Group 29"/>
          <p:cNvGrpSpPr>
            <a:grpSpLocks/>
          </p:cNvGrpSpPr>
          <p:nvPr/>
        </p:nvGrpSpPr>
        <p:grpSpPr bwMode="auto">
          <a:xfrm>
            <a:off x="900113" y="333375"/>
            <a:ext cx="7777162" cy="1168400"/>
            <a:chOff x="567" y="210"/>
            <a:chExt cx="4899" cy="736"/>
          </a:xfrm>
        </p:grpSpPr>
        <p:sp>
          <p:nvSpPr>
            <p:cNvPr id="21529" name="Rectangle 14"/>
            <p:cNvSpPr>
              <a:spLocks noChangeArrowheads="1"/>
            </p:cNvSpPr>
            <p:nvPr/>
          </p:nvSpPr>
          <p:spPr bwMode="auto">
            <a:xfrm>
              <a:off x="567" y="210"/>
              <a:ext cx="4899" cy="72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3200" b="1">
                  <a:latin typeface="Times New Roman" pitchFamily="18" charset="0"/>
                </a:rPr>
                <a:t>Дано: </a:t>
              </a:r>
            </a:p>
            <a:p>
              <a:r>
                <a:rPr lang="ru-RU" sz="3200" b="1">
                  <a:latin typeface="Times New Roman" pitchFamily="18" charset="0"/>
                </a:rPr>
                <a:t>Найти: </a:t>
              </a:r>
              <a:endParaRPr lang="en-US" sz="3600" b="1" i="1">
                <a:latin typeface="Times New Roman" pitchFamily="18" charset="0"/>
              </a:endParaRPr>
            </a:p>
          </p:txBody>
        </p:sp>
        <p:graphicFrame>
          <p:nvGraphicFramePr>
            <p:cNvPr id="21530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19571599"/>
                </p:ext>
              </p:extLst>
            </p:nvPr>
          </p:nvGraphicFramePr>
          <p:xfrm>
            <a:off x="1338" y="210"/>
            <a:ext cx="3765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99" name="Формула" r:id="rId7" imgW="2527200" imgH="228600" progId="Equation.3">
                    <p:embed/>
                  </p:oleObj>
                </mc:Choice>
                <mc:Fallback>
                  <p:oleObj name="Формула" r:id="rId7" imgW="25272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8" y="210"/>
                          <a:ext cx="3765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531" name="Object 16"/>
            <p:cNvGraphicFramePr>
              <a:graphicFrameLocks noChangeAspect="1"/>
            </p:cNvGraphicFramePr>
            <p:nvPr/>
          </p:nvGraphicFramePr>
          <p:xfrm>
            <a:off x="1814" y="597"/>
            <a:ext cx="524" cy="3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0" name="Формула" r:id="rId9" imgW="266353" imgH="177569" progId="Equation.3">
                    <p:embed/>
                  </p:oleObj>
                </mc:Choice>
                <mc:Fallback>
                  <p:oleObj name="Формула" r:id="rId9" imgW="266353" imgH="17756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14" y="597"/>
                          <a:ext cx="524" cy="3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518" name="AutoShape 18"/>
          <p:cNvSpPr>
            <a:spLocks noChangeArrowheads="1"/>
          </p:cNvSpPr>
          <p:nvPr/>
        </p:nvSpPr>
        <p:spPr bwMode="auto">
          <a:xfrm>
            <a:off x="1403350" y="1844675"/>
            <a:ext cx="2735263" cy="35290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19" name="Text Box 19"/>
          <p:cNvSpPr txBox="1">
            <a:spLocks noChangeArrowheads="1"/>
          </p:cNvSpPr>
          <p:nvPr/>
        </p:nvSpPr>
        <p:spPr bwMode="auto">
          <a:xfrm>
            <a:off x="4067175" y="4581525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latin typeface="Times New Roman" pitchFamily="18" charset="0"/>
              </a:rPr>
              <a:t>120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1520" name="AutoShape 20"/>
          <p:cNvSpPr>
            <a:spLocks noChangeArrowheads="1"/>
          </p:cNvSpPr>
          <p:nvPr/>
        </p:nvSpPr>
        <p:spPr bwMode="auto">
          <a:xfrm rot="7097395">
            <a:off x="4102894" y="4906169"/>
            <a:ext cx="249238" cy="4635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566" name="Freeform 22"/>
          <p:cNvSpPr>
            <a:spLocks/>
          </p:cNvSpPr>
          <p:nvPr/>
        </p:nvSpPr>
        <p:spPr bwMode="auto">
          <a:xfrm rot="-8336324">
            <a:off x="1403350" y="4581525"/>
            <a:ext cx="444500" cy="685800"/>
          </a:xfrm>
          <a:custGeom>
            <a:avLst/>
            <a:gdLst>
              <a:gd name="T0" fmla="*/ 705643750 w 280"/>
              <a:gd name="T1" fmla="*/ 1028223750 h 432"/>
              <a:gd name="T2" fmla="*/ 262096250 w 280"/>
              <a:gd name="T3" fmla="*/ 624998750 h 432"/>
              <a:gd name="T4" fmla="*/ 0 w 280"/>
              <a:gd name="T5" fmla="*/ 1088707500 h 432"/>
              <a:gd name="T6" fmla="*/ 161290000 w 280"/>
              <a:gd name="T7" fmla="*/ 0 h 432"/>
              <a:gd name="T8" fmla="*/ 685482500 w 280"/>
              <a:gd name="T9" fmla="*/ 102822375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6567" name="Freeform 23"/>
          <p:cNvSpPr>
            <a:spLocks/>
          </p:cNvSpPr>
          <p:nvPr/>
        </p:nvSpPr>
        <p:spPr bwMode="auto">
          <a:xfrm rot="-8336324">
            <a:off x="1403350" y="1557338"/>
            <a:ext cx="444500" cy="685800"/>
          </a:xfrm>
          <a:custGeom>
            <a:avLst/>
            <a:gdLst>
              <a:gd name="T0" fmla="*/ 705643750 w 280"/>
              <a:gd name="T1" fmla="*/ 1028223750 h 432"/>
              <a:gd name="T2" fmla="*/ 262096250 w 280"/>
              <a:gd name="T3" fmla="*/ 624998750 h 432"/>
              <a:gd name="T4" fmla="*/ 0 w 280"/>
              <a:gd name="T5" fmla="*/ 1088707500 h 432"/>
              <a:gd name="T6" fmla="*/ 161290000 w 280"/>
              <a:gd name="T7" fmla="*/ 0 h 432"/>
              <a:gd name="T8" fmla="*/ 685482500 w 280"/>
              <a:gd name="T9" fmla="*/ 102822375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3" name="Freeform 24"/>
          <p:cNvSpPr>
            <a:spLocks/>
          </p:cNvSpPr>
          <p:nvPr/>
        </p:nvSpPr>
        <p:spPr bwMode="auto">
          <a:xfrm>
            <a:off x="1476375" y="5373688"/>
            <a:ext cx="5181600" cy="1587"/>
          </a:xfrm>
          <a:custGeom>
            <a:avLst/>
            <a:gdLst>
              <a:gd name="T0" fmla="*/ 0 w 3264"/>
              <a:gd name="T1" fmla="*/ 0 h 1"/>
              <a:gd name="T2" fmla="*/ 2147483647 w 3264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264" h="1">
                <a:moveTo>
                  <a:pt x="0" y="0"/>
                </a:moveTo>
                <a:lnTo>
                  <a:pt x="3264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24" name="Text Box 25"/>
          <p:cNvSpPr txBox="1">
            <a:spLocks noChangeArrowheads="1"/>
          </p:cNvSpPr>
          <p:nvPr/>
        </p:nvSpPr>
        <p:spPr bwMode="auto">
          <a:xfrm rot="3152935">
            <a:off x="2759463" y="3292803"/>
            <a:ext cx="5437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 smtClean="0">
                <a:latin typeface="Times New Roman" pitchFamily="18" charset="0"/>
              </a:rPr>
              <a:t>15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36570" name="Rectangle 26"/>
          <p:cNvSpPr>
            <a:spLocks noChangeArrowheads="1"/>
          </p:cNvSpPr>
          <p:nvPr/>
        </p:nvSpPr>
        <p:spPr bwMode="auto">
          <a:xfrm>
            <a:off x="5724525" y="2708275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9F9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Внешний угол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треугольника</a:t>
            </a:r>
            <a:endParaRPr lang="ru-RU"/>
          </a:p>
        </p:txBody>
      </p:sp>
      <p:sp>
        <p:nvSpPr>
          <p:cNvPr id="21526" name="AutoShape 27">
            <a:hlinkClick r:id="rId11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3355975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7" name="Text Box 28"/>
          <p:cNvSpPr txBox="1">
            <a:spLocks noChangeArrowheads="1"/>
          </p:cNvSpPr>
          <p:nvPr/>
        </p:nvSpPr>
        <p:spPr bwMode="auto">
          <a:xfrm>
            <a:off x="5940425" y="5373688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>
                <a:latin typeface="Times New Roman" pitchFamily="18" charset="0"/>
              </a:rPr>
              <a:t>D</a:t>
            </a:r>
            <a:endParaRPr lang="ru-RU" sz="2800" b="1" i="1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71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65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6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6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365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5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365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5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36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65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50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2365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 nodeType="clickPar">
                      <p:stCondLst>
                        <p:cond delay="0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236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6548"/>
                  </p:tgtEl>
                </p:cond>
              </p:nextCondLst>
            </p:seq>
          </p:childTnLst>
        </p:cTn>
      </p:par>
    </p:tnLst>
    <p:bldLst>
      <p:bldP spid="236551" grpId="0" animBg="1"/>
      <p:bldP spid="236566" grpId="0" animBg="1"/>
      <p:bldP spid="236566" grpId="1" animBg="1"/>
      <p:bldP spid="236566" grpId="2" animBg="1"/>
      <p:bldP spid="236566" grpId="3" animBg="1"/>
      <p:bldP spid="236567" grpId="0" animBg="1"/>
      <p:bldP spid="236567" grpId="1" animBg="1"/>
      <p:bldP spid="236567" grpId="2" animBg="1"/>
      <p:bldP spid="236567" grpId="3" animBg="1"/>
      <p:bldP spid="23657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itchFamily="18" charset="0"/>
              </a:rPr>
              <a:t>4.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3555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269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42693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74552010"/>
              </p:ext>
            </p:extLst>
          </p:nvPr>
        </p:nvGraphicFramePr>
        <p:xfrm>
          <a:off x="3492500" y="6056313"/>
          <a:ext cx="187325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Формула" r:id="rId4" imgW="533160" imgH="164880" progId="Equation.3">
                  <p:embed/>
                </p:oleObj>
              </mc:Choice>
              <mc:Fallback>
                <p:oleObj name="Формула" r:id="rId4" imgW="53316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6056313"/>
                        <a:ext cx="187325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69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24525" y="1700213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Подсказка (3)</a:t>
            </a:r>
          </a:p>
        </p:txBody>
      </p:sp>
      <p:sp>
        <p:nvSpPr>
          <p:cNvPr id="242695" name="Rectangle 7"/>
          <p:cNvSpPr>
            <a:spLocks noChangeArrowheads="1"/>
          </p:cNvSpPr>
          <p:nvPr/>
        </p:nvSpPr>
        <p:spPr bwMode="auto">
          <a:xfrm>
            <a:off x="5724525" y="3716338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9F9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Свойства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равнобедренного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треугольника</a:t>
            </a:r>
            <a:endParaRPr lang="ru-RU"/>
          </a:p>
        </p:txBody>
      </p:sp>
      <p:sp>
        <p:nvSpPr>
          <p:cNvPr id="23560" name="AutoShape 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4364038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720725" y="170021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4681538" y="5372100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720725" y="5443538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152525" y="5156200"/>
            <a:ext cx="360363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5" name="Text Box 18"/>
          <p:cNvSpPr txBox="1">
            <a:spLocks noChangeArrowheads="1"/>
          </p:cNvSpPr>
          <p:nvPr/>
        </p:nvSpPr>
        <p:spPr bwMode="auto">
          <a:xfrm>
            <a:off x="3384550" y="4940300"/>
            <a:ext cx="660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latin typeface="Times New Roman" pitchFamily="18" charset="0"/>
              </a:rPr>
              <a:t>45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3566" name="AutoShape 19"/>
          <p:cNvSpPr>
            <a:spLocks noChangeArrowheads="1"/>
          </p:cNvSpPr>
          <p:nvPr/>
        </p:nvSpPr>
        <p:spPr bwMode="auto">
          <a:xfrm rot="2808091">
            <a:off x="4035426" y="5060950"/>
            <a:ext cx="188912" cy="452437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67" name="Text Box 23"/>
          <p:cNvSpPr txBox="1">
            <a:spLocks noChangeArrowheads="1"/>
          </p:cNvSpPr>
          <p:nvPr/>
        </p:nvSpPr>
        <p:spPr bwMode="auto">
          <a:xfrm rot="-2477395">
            <a:off x="1748299" y="4203234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 smtClean="0">
                <a:latin typeface="Times New Roman" pitchFamily="18" charset="0"/>
              </a:rPr>
              <a:t>7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42712" name="Rectangle 24"/>
          <p:cNvSpPr>
            <a:spLocks noChangeArrowheads="1"/>
          </p:cNvSpPr>
          <p:nvPr/>
        </p:nvSpPr>
        <p:spPr bwMode="auto">
          <a:xfrm>
            <a:off x="5724525" y="2492375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9F9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Свойство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прямоугольного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треугольника</a:t>
            </a:r>
            <a:endParaRPr lang="ru-RU"/>
          </a:p>
        </p:txBody>
      </p:sp>
      <p:sp>
        <p:nvSpPr>
          <p:cNvPr id="23569" name="AutoShape 25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3140075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0" name="Rectangle 28"/>
          <p:cNvSpPr>
            <a:spLocks noChangeArrowheads="1"/>
          </p:cNvSpPr>
          <p:nvPr/>
        </p:nvSpPr>
        <p:spPr bwMode="auto">
          <a:xfrm rot="2723535">
            <a:off x="2808288" y="3859213"/>
            <a:ext cx="360362" cy="360362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1" name="AutoShape 29"/>
          <p:cNvSpPr>
            <a:spLocks noChangeArrowheads="1"/>
          </p:cNvSpPr>
          <p:nvPr/>
        </p:nvSpPr>
        <p:spPr bwMode="auto">
          <a:xfrm>
            <a:off x="1152525" y="1916113"/>
            <a:ext cx="3529013" cy="3600450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2" name="Freeform 30"/>
          <p:cNvSpPr>
            <a:spLocks/>
          </p:cNvSpPr>
          <p:nvPr/>
        </p:nvSpPr>
        <p:spPr bwMode="auto">
          <a:xfrm>
            <a:off x="1152525" y="3787775"/>
            <a:ext cx="1843088" cy="1698625"/>
          </a:xfrm>
          <a:custGeom>
            <a:avLst/>
            <a:gdLst>
              <a:gd name="T0" fmla="*/ 0 w 1161"/>
              <a:gd name="T1" fmla="*/ 2147483647 h 1070"/>
              <a:gd name="T2" fmla="*/ 2147483647 w 1161"/>
              <a:gd name="T3" fmla="*/ 0 h 107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61" h="1070">
                <a:moveTo>
                  <a:pt x="0" y="1070"/>
                </a:moveTo>
                <a:lnTo>
                  <a:pt x="1161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73" name="Text Box 31"/>
          <p:cNvSpPr txBox="1">
            <a:spLocks noChangeArrowheads="1"/>
          </p:cNvSpPr>
          <p:nvPr/>
        </p:nvSpPr>
        <p:spPr bwMode="auto">
          <a:xfrm>
            <a:off x="2952750" y="3284538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>
                <a:latin typeface="Times New Roman" pitchFamily="18" charset="0"/>
              </a:rPr>
              <a:t>D</a:t>
            </a:r>
            <a:endParaRPr lang="ru-RU" sz="2800" b="1" i="1">
              <a:latin typeface="Times New Roman" pitchFamily="18" charset="0"/>
            </a:endParaRPr>
          </a:p>
        </p:txBody>
      </p:sp>
      <p:grpSp>
        <p:nvGrpSpPr>
          <p:cNvPr id="23574" name="Group 54"/>
          <p:cNvGrpSpPr>
            <a:grpSpLocks/>
          </p:cNvGrpSpPr>
          <p:nvPr/>
        </p:nvGrpSpPr>
        <p:grpSpPr bwMode="auto">
          <a:xfrm>
            <a:off x="900113" y="0"/>
            <a:ext cx="7777162" cy="1582738"/>
            <a:chOff x="521" y="119"/>
            <a:chExt cx="4899" cy="997"/>
          </a:xfrm>
        </p:grpSpPr>
        <p:sp>
          <p:nvSpPr>
            <p:cNvPr id="23579" name="Rectangle 14"/>
            <p:cNvSpPr>
              <a:spLocks noChangeArrowheads="1"/>
            </p:cNvSpPr>
            <p:nvPr/>
          </p:nvSpPr>
          <p:spPr bwMode="auto">
            <a:xfrm>
              <a:off x="521" y="164"/>
              <a:ext cx="4899" cy="952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3200" b="1">
                  <a:latin typeface="Times New Roman" pitchFamily="18" charset="0"/>
                </a:rPr>
                <a:t>Дано:</a:t>
              </a:r>
              <a:endParaRPr lang="en-US" sz="3200" b="1">
                <a:latin typeface="Times New Roman" pitchFamily="18" charset="0"/>
              </a:endParaRPr>
            </a:p>
            <a:p>
              <a:r>
                <a:rPr lang="ru-RU" sz="3200" b="1">
                  <a:latin typeface="Times New Roman" pitchFamily="18" charset="0"/>
                </a:rPr>
                <a:t> </a:t>
              </a:r>
            </a:p>
            <a:p>
              <a:r>
                <a:rPr lang="ru-RU" sz="3200" b="1">
                  <a:latin typeface="Times New Roman" pitchFamily="18" charset="0"/>
                </a:rPr>
                <a:t>Найти: </a:t>
              </a:r>
              <a:endParaRPr lang="en-US" sz="3600" b="1" i="1">
                <a:latin typeface="Times New Roman" pitchFamily="18" charset="0"/>
              </a:endParaRPr>
            </a:p>
          </p:txBody>
        </p:sp>
        <p:graphicFrame>
          <p:nvGraphicFramePr>
            <p:cNvPr id="23580" name="Object 42"/>
            <p:cNvGraphicFramePr>
              <a:graphicFrameLocks noChangeAspect="1"/>
            </p:cNvGraphicFramePr>
            <p:nvPr/>
          </p:nvGraphicFramePr>
          <p:xfrm>
            <a:off x="1292" y="119"/>
            <a:ext cx="3674" cy="4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5" name="Формула" r:id="rId8" imgW="1955800" imgH="228600" progId="Equation.3">
                    <p:embed/>
                  </p:oleObj>
                </mc:Choice>
                <mc:Fallback>
                  <p:oleObj name="Формула" r:id="rId8" imgW="19558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19"/>
                          <a:ext cx="3674" cy="42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81" name="Object 4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94201136"/>
                </p:ext>
              </p:extLst>
            </p:nvPr>
          </p:nvGraphicFramePr>
          <p:xfrm>
            <a:off x="1825" y="482"/>
            <a:ext cx="2066" cy="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6" name="Формула" r:id="rId10" imgW="1130040" imgH="203040" progId="Equation.3">
                    <p:embed/>
                  </p:oleObj>
                </mc:Choice>
                <mc:Fallback>
                  <p:oleObj name="Формула" r:id="rId10" imgW="113004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5" y="482"/>
                          <a:ext cx="2066" cy="3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82" name="Object 51"/>
            <p:cNvGraphicFramePr>
              <a:graphicFrameLocks noChangeAspect="1"/>
            </p:cNvGraphicFramePr>
            <p:nvPr/>
          </p:nvGraphicFramePr>
          <p:xfrm>
            <a:off x="1474" y="754"/>
            <a:ext cx="538" cy="3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7" name="Формула" r:id="rId12" imgW="253780" imgH="164957" progId="Equation.3">
                    <p:embed/>
                  </p:oleObj>
                </mc:Choice>
                <mc:Fallback>
                  <p:oleObj name="Формула" r:id="rId12" imgW="253780" imgH="164957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4" y="754"/>
                          <a:ext cx="538" cy="3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2745" name="Rectangle 57"/>
          <p:cNvSpPr>
            <a:spLocks noChangeArrowheads="1"/>
          </p:cNvSpPr>
          <p:nvPr/>
        </p:nvSpPr>
        <p:spPr bwMode="auto">
          <a:xfrm>
            <a:off x="5724525" y="4941888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9F9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Свойство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медианы…</a:t>
            </a:r>
            <a:endParaRPr lang="ru-RU"/>
          </a:p>
        </p:txBody>
      </p:sp>
      <p:sp>
        <p:nvSpPr>
          <p:cNvPr id="23577" name="AutoShape 58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5589588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2747" name="Freeform 59"/>
          <p:cNvSpPr>
            <a:spLocks/>
          </p:cNvSpPr>
          <p:nvPr/>
        </p:nvSpPr>
        <p:spPr bwMode="auto">
          <a:xfrm rot="10800000">
            <a:off x="827088" y="4652963"/>
            <a:ext cx="444500" cy="685800"/>
          </a:xfrm>
          <a:custGeom>
            <a:avLst/>
            <a:gdLst>
              <a:gd name="T0" fmla="*/ 705643750 w 280"/>
              <a:gd name="T1" fmla="*/ 1028223750 h 432"/>
              <a:gd name="T2" fmla="*/ 262096250 w 280"/>
              <a:gd name="T3" fmla="*/ 624998750 h 432"/>
              <a:gd name="T4" fmla="*/ 0 w 280"/>
              <a:gd name="T5" fmla="*/ 1088707500 h 432"/>
              <a:gd name="T6" fmla="*/ 161290000 w 280"/>
              <a:gd name="T7" fmla="*/ 0 h 432"/>
              <a:gd name="T8" fmla="*/ 685482500 w 280"/>
              <a:gd name="T9" fmla="*/ 102822375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314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26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27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2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27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27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27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27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526E-6 L 0.19688 -0.2622 " pathEditMode="relative" ptsTypes="AA">
                                      <p:cBhvr>
                                        <p:cTn id="38" dur="2000" fill="hold"/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0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242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69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426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 nodeType="clickPar">
                      <p:stCondLst>
                        <p:cond delay="0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42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2692"/>
                  </p:tgtEl>
                </p:cond>
              </p:nextCondLst>
            </p:seq>
          </p:childTnLst>
        </p:cTn>
      </p:par>
    </p:tnLst>
    <p:bldLst>
      <p:bldP spid="242695" grpId="0" animBg="1"/>
      <p:bldP spid="242712" grpId="0" animBg="1"/>
      <p:bldP spid="242745" grpId="0" animBg="1"/>
      <p:bldP spid="242747" grpId="0" animBg="1"/>
      <p:bldP spid="242747" grpId="1" animBg="1"/>
      <p:bldP spid="242747" grpId="2" animBg="1"/>
      <p:bldP spid="242747" grpId="3" animBg="1"/>
      <p:bldP spid="242747" grpId="4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itchFamily="18" charset="0"/>
              </a:rPr>
              <a:t>5.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4579" name="AutoShape 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7812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47813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284012657"/>
              </p:ext>
            </p:extLst>
          </p:nvPr>
        </p:nvGraphicFramePr>
        <p:xfrm>
          <a:off x="3544888" y="5889625"/>
          <a:ext cx="3998912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Формула" r:id="rId4" imgW="1015920" imgH="177480" progId="Equation.3">
                  <p:embed/>
                </p:oleObj>
              </mc:Choice>
              <mc:Fallback>
                <p:oleObj name="Формула" r:id="rId4" imgW="101592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888" y="5889625"/>
                        <a:ext cx="3998912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781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795963" y="2060575"/>
            <a:ext cx="3095625" cy="7207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Подсказка (2)</a:t>
            </a:r>
          </a:p>
        </p:txBody>
      </p:sp>
      <p:sp>
        <p:nvSpPr>
          <p:cNvPr id="247815" name="Rectangle 7"/>
          <p:cNvSpPr>
            <a:spLocks noChangeArrowheads="1"/>
          </p:cNvSpPr>
          <p:nvPr/>
        </p:nvSpPr>
        <p:spPr bwMode="auto">
          <a:xfrm>
            <a:off x="5795963" y="4076700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9F9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Свойство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прямоугольного 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треугольника</a:t>
            </a:r>
            <a:endParaRPr lang="ru-RU"/>
          </a:p>
        </p:txBody>
      </p:sp>
      <p:sp>
        <p:nvSpPr>
          <p:cNvPr id="24584" name="AutoShape 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4724400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250825" y="4652963"/>
            <a:ext cx="4016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Р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5219700" y="4652963"/>
            <a:ext cx="4206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Е</a:t>
            </a: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3995738" y="465296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924300" y="4292600"/>
            <a:ext cx="288925" cy="28892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0" y="3789363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>
                <a:latin typeface="Times New Roman" pitchFamily="18" charset="0"/>
              </a:rPr>
              <a:t>150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4590" name="AutoShape 14"/>
          <p:cNvSpPr>
            <a:spLocks noChangeArrowheads="1"/>
          </p:cNvSpPr>
          <p:nvPr/>
        </p:nvSpPr>
        <p:spPr bwMode="auto">
          <a:xfrm rot="4333550">
            <a:off x="407195" y="4133056"/>
            <a:ext cx="227012" cy="530225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4859338" y="3213100"/>
            <a:ext cx="5437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 smtClean="0">
                <a:latin typeface="Times New Roman" pitchFamily="18" charset="0"/>
              </a:rPr>
              <a:t>10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47824" name="Rectangle 16"/>
          <p:cNvSpPr>
            <a:spLocks noChangeArrowheads="1"/>
          </p:cNvSpPr>
          <p:nvPr/>
        </p:nvSpPr>
        <p:spPr bwMode="auto">
          <a:xfrm>
            <a:off x="5795963" y="2852738"/>
            <a:ext cx="3095625" cy="10795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9F9F"/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Внешний угол</a:t>
            </a:r>
          </a:p>
          <a:p>
            <a:pPr algn="ctr"/>
            <a:r>
              <a:rPr lang="ru-RU" sz="2400" b="1">
                <a:latin typeface="Times New Roman" pitchFamily="18" charset="0"/>
              </a:rPr>
              <a:t>треугольника</a:t>
            </a:r>
            <a:endParaRPr lang="ru-RU"/>
          </a:p>
        </p:txBody>
      </p:sp>
      <p:sp>
        <p:nvSpPr>
          <p:cNvPr id="24593" name="AutoShape 17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9788" y="3500438"/>
            <a:ext cx="504825" cy="539750"/>
          </a:xfrm>
          <a:prstGeom prst="actionButtonInformation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 rot="3673305">
            <a:off x="4002882" y="2534443"/>
            <a:ext cx="336550" cy="3603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595" name="AutoShape 19"/>
          <p:cNvSpPr>
            <a:spLocks noChangeArrowheads="1"/>
          </p:cNvSpPr>
          <p:nvPr/>
        </p:nvSpPr>
        <p:spPr bwMode="auto">
          <a:xfrm rot="14438027" flipH="1">
            <a:off x="1716881" y="2436019"/>
            <a:ext cx="2441575" cy="4344988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4596" name="Freeform 20"/>
          <p:cNvSpPr>
            <a:spLocks/>
          </p:cNvSpPr>
          <p:nvPr/>
        </p:nvSpPr>
        <p:spPr bwMode="auto">
          <a:xfrm>
            <a:off x="4211638" y="2492375"/>
            <a:ext cx="1587" cy="2105025"/>
          </a:xfrm>
          <a:custGeom>
            <a:avLst/>
            <a:gdLst>
              <a:gd name="T0" fmla="*/ 0 w 1"/>
              <a:gd name="T1" fmla="*/ 2147483647 h 1326"/>
              <a:gd name="T2" fmla="*/ 0 w 1"/>
              <a:gd name="T3" fmla="*/ 0 h 132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326">
                <a:moveTo>
                  <a:pt x="0" y="1326"/>
                </a:moveTo>
                <a:lnTo>
                  <a:pt x="0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97" name="Text Box 21"/>
          <p:cNvSpPr txBox="1">
            <a:spLocks noChangeArrowheads="1"/>
          </p:cNvSpPr>
          <p:nvPr/>
        </p:nvSpPr>
        <p:spPr bwMode="auto">
          <a:xfrm>
            <a:off x="4067175" y="1916113"/>
            <a:ext cx="425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К</a:t>
            </a:r>
          </a:p>
        </p:txBody>
      </p:sp>
      <p:grpSp>
        <p:nvGrpSpPr>
          <p:cNvPr id="24598" name="Group 33"/>
          <p:cNvGrpSpPr>
            <a:grpSpLocks/>
          </p:cNvGrpSpPr>
          <p:nvPr/>
        </p:nvGrpSpPr>
        <p:grpSpPr bwMode="auto">
          <a:xfrm>
            <a:off x="900113" y="0"/>
            <a:ext cx="7777162" cy="1612900"/>
            <a:chOff x="567" y="0"/>
            <a:chExt cx="4899" cy="1016"/>
          </a:xfrm>
        </p:grpSpPr>
        <p:sp>
          <p:nvSpPr>
            <p:cNvPr id="24603" name="Rectangle 23"/>
            <p:cNvSpPr>
              <a:spLocks noChangeArrowheads="1"/>
            </p:cNvSpPr>
            <p:nvPr/>
          </p:nvSpPr>
          <p:spPr bwMode="auto">
            <a:xfrm>
              <a:off x="567" y="45"/>
              <a:ext cx="4899" cy="952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C0C0C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ru-RU" sz="3200" b="1">
                  <a:latin typeface="Times New Roman" pitchFamily="18" charset="0"/>
                </a:rPr>
                <a:t>Дано:</a:t>
              </a:r>
              <a:endParaRPr lang="en-US" sz="3200" b="1">
                <a:latin typeface="Times New Roman" pitchFamily="18" charset="0"/>
              </a:endParaRPr>
            </a:p>
            <a:p>
              <a:r>
                <a:rPr lang="ru-RU" sz="3200" b="1">
                  <a:latin typeface="Times New Roman" pitchFamily="18" charset="0"/>
                </a:rPr>
                <a:t> </a:t>
              </a:r>
            </a:p>
            <a:p>
              <a:r>
                <a:rPr lang="ru-RU" sz="3200" b="1">
                  <a:latin typeface="Times New Roman" pitchFamily="18" charset="0"/>
                </a:rPr>
                <a:t>Найти: </a:t>
              </a:r>
              <a:endParaRPr lang="en-US" sz="3600" b="1" i="1">
                <a:latin typeface="Times New Roman" pitchFamily="18" charset="0"/>
              </a:endParaRPr>
            </a:p>
          </p:txBody>
        </p:sp>
        <p:graphicFrame>
          <p:nvGraphicFramePr>
            <p:cNvPr id="24604" name="Object 24"/>
            <p:cNvGraphicFramePr>
              <a:graphicFrameLocks noChangeAspect="1"/>
            </p:cNvGraphicFramePr>
            <p:nvPr/>
          </p:nvGraphicFramePr>
          <p:xfrm>
            <a:off x="1459" y="0"/>
            <a:ext cx="3432" cy="4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59" name="Формула" r:id="rId8" imgW="1828800" imgH="228600" progId="Equation.3">
                    <p:embed/>
                  </p:oleObj>
                </mc:Choice>
                <mc:Fallback>
                  <p:oleObj name="Формула" r:id="rId8" imgW="18288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59" y="0"/>
                          <a:ext cx="3432" cy="42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605" name="Objec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25200458"/>
                </p:ext>
              </p:extLst>
            </p:nvPr>
          </p:nvGraphicFramePr>
          <p:xfrm>
            <a:off x="1813" y="363"/>
            <a:ext cx="2182" cy="3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0" name="Формула" r:id="rId10" imgW="1193760" imgH="203040" progId="Equation.3">
                    <p:embed/>
                  </p:oleObj>
                </mc:Choice>
                <mc:Fallback>
                  <p:oleObj name="Формула" r:id="rId10" imgW="1193760" imgH="2030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13" y="363"/>
                          <a:ext cx="2182" cy="37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606" name="Object 26"/>
            <p:cNvGraphicFramePr>
              <a:graphicFrameLocks noChangeAspect="1"/>
            </p:cNvGraphicFramePr>
            <p:nvPr/>
          </p:nvGraphicFramePr>
          <p:xfrm>
            <a:off x="1520" y="625"/>
            <a:ext cx="952" cy="3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1" name="Формула" r:id="rId12" imgW="494870" imgH="203024" progId="Equation.3">
                    <p:embed/>
                  </p:oleObj>
                </mc:Choice>
                <mc:Fallback>
                  <p:oleObj name="Формула" r:id="rId12" imgW="494870" imgH="2030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0" y="625"/>
                          <a:ext cx="952" cy="3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7838" name="Freeform 30"/>
          <p:cNvSpPr>
            <a:spLocks/>
          </p:cNvSpPr>
          <p:nvPr/>
        </p:nvSpPr>
        <p:spPr bwMode="auto">
          <a:xfrm rot="10800000">
            <a:off x="3924300" y="3860800"/>
            <a:ext cx="444500" cy="685800"/>
          </a:xfrm>
          <a:custGeom>
            <a:avLst/>
            <a:gdLst>
              <a:gd name="T0" fmla="*/ 705643750 w 280"/>
              <a:gd name="T1" fmla="*/ 1028223750 h 432"/>
              <a:gd name="T2" fmla="*/ 262096250 w 280"/>
              <a:gd name="T3" fmla="*/ 624998750 h 432"/>
              <a:gd name="T4" fmla="*/ 0 w 280"/>
              <a:gd name="T5" fmla="*/ 1088707500 h 432"/>
              <a:gd name="T6" fmla="*/ 161290000 w 280"/>
              <a:gd name="T7" fmla="*/ 0 h 432"/>
              <a:gd name="T8" fmla="*/ 685482500 w 280"/>
              <a:gd name="T9" fmla="*/ 102822375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601" name="Freeform 32"/>
          <p:cNvSpPr>
            <a:spLocks/>
          </p:cNvSpPr>
          <p:nvPr/>
        </p:nvSpPr>
        <p:spPr bwMode="auto">
          <a:xfrm>
            <a:off x="0" y="4600575"/>
            <a:ext cx="4208463" cy="14288"/>
          </a:xfrm>
          <a:custGeom>
            <a:avLst/>
            <a:gdLst>
              <a:gd name="T0" fmla="*/ 0 w 2651"/>
              <a:gd name="T1" fmla="*/ 22682994 h 9"/>
              <a:gd name="T2" fmla="*/ 2147483647 w 2651"/>
              <a:gd name="T3" fmla="*/ 0 h 9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651" h="9">
                <a:moveTo>
                  <a:pt x="0" y="9"/>
                </a:moveTo>
                <a:lnTo>
                  <a:pt x="2651" y="0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7842" name="Freeform 34"/>
          <p:cNvSpPr>
            <a:spLocks/>
          </p:cNvSpPr>
          <p:nvPr/>
        </p:nvSpPr>
        <p:spPr bwMode="auto">
          <a:xfrm rot="4041582">
            <a:off x="3684588" y="2444750"/>
            <a:ext cx="444500" cy="685800"/>
          </a:xfrm>
          <a:custGeom>
            <a:avLst/>
            <a:gdLst>
              <a:gd name="T0" fmla="*/ 705643750 w 280"/>
              <a:gd name="T1" fmla="*/ 1028223750 h 432"/>
              <a:gd name="T2" fmla="*/ 262096250 w 280"/>
              <a:gd name="T3" fmla="*/ 624998750 h 432"/>
              <a:gd name="T4" fmla="*/ 0 w 280"/>
              <a:gd name="T5" fmla="*/ 1088707500 h 432"/>
              <a:gd name="T6" fmla="*/ 161290000 w 280"/>
              <a:gd name="T7" fmla="*/ 0 h 432"/>
              <a:gd name="T8" fmla="*/ 685482500 w 280"/>
              <a:gd name="T9" fmla="*/ 102822375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0" h="432">
                <a:moveTo>
                  <a:pt x="280" y="408"/>
                </a:moveTo>
                <a:lnTo>
                  <a:pt x="104" y="248"/>
                </a:lnTo>
                <a:lnTo>
                  <a:pt x="0" y="432"/>
                </a:lnTo>
                <a:lnTo>
                  <a:pt x="64" y="0"/>
                </a:lnTo>
                <a:lnTo>
                  <a:pt x="272" y="408"/>
                </a:lnTo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14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78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7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7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7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78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78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1000" fill="hold"/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33526E-6 L 0.13316 0.00255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49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3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478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78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9" dur="1000" fill="hold"/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1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56069E-6 L 0.11996 0.29272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90" y="146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54" presetID="55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2478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81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2478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 nodeType="clickPar">
                      <p:stCondLst>
                        <p:cond delay="0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247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812"/>
                  </p:tgtEl>
                </p:cond>
              </p:nextCondLst>
            </p:seq>
          </p:childTnLst>
        </p:cTn>
      </p:par>
    </p:tnLst>
    <p:bldLst>
      <p:bldP spid="247815" grpId="0" animBg="1"/>
      <p:bldP spid="247824" grpId="0" animBg="1"/>
      <p:bldP spid="247838" grpId="0" animBg="1"/>
      <p:bldP spid="247838" grpId="1" animBg="1"/>
      <p:bldP spid="247838" grpId="2" animBg="1"/>
      <p:bldP spid="247838" grpId="3" animBg="1"/>
      <p:bldP spid="247838" grpId="4" animBg="1"/>
      <p:bldP spid="247842" grpId="0" animBg="1"/>
      <p:bldP spid="247842" grpId="1" animBg="1"/>
      <p:bldP spid="247842" grpId="2" animBg="1"/>
      <p:bldP spid="247842" grpId="3" animBg="1"/>
      <p:bldP spid="247842" grpId="4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 dirty="0">
                <a:latin typeface="Times New Roman" pitchFamily="18" charset="0"/>
              </a:rPr>
              <a:t>6</a:t>
            </a:r>
            <a:r>
              <a:rPr lang="ru-RU" sz="2800" b="1" dirty="0" smtClean="0">
                <a:latin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7651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962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39621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964806724"/>
              </p:ext>
            </p:extLst>
          </p:nvPr>
        </p:nvGraphicFramePr>
        <p:xfrm>
          <a:off x="3995738" y="5810250"/>
          <a:ext cx="2951162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Формула" r:id="rId3" imgW="812520" imgH="203040" progId="Equation.3">
                  <p:embed/>
                </p:oleObj>
              </mc:Choice>
              <mc:Fallback>
                <p:oleObj name="Формула" r:id="rId3" imgW="8125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5810250"/>
                        <a:ext cx="2951162" cy="738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2484438" y="4941888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7655" name="Text Box 10"/>
          <p:cNvSpPr txBox="1">
            <a:spLocks noChangeArrowheads="1"/>
          </p:cNvSpPr>
          <p:nvPr/>
        </p:nvSpPr>
        <p:spPr bwMode="auto">
          <a:xfrm>
            <a:off x="6227763" y="1125538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7656" name="Text Box 11"/>
          <p:cNvSpPr txBox="1">
            <a:spLocks noChangeArrowheads="1"/>
          </p:cNvSpPr>
          <p:nvPr/>
        </p:nvSpPr>
        <p:spPr bwMode="auto">
          <a:xfrm>
            <a:off x="6227763" y="4941888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7657" name="Rectangle 12"/>
          <p:cNvSpPr>
            <a:spLocks noChangeArrowheads="1"/>
          </p:cNvSpPr>
          <p:nvPr/>
        </p:nvSpPr>
        <p:spPr bwMode="auto">
          <a:xfrm>
            <a:off x="5867400" y="4941888"/>
            <a:ext cx="360363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58" name="Rectangle 14"/>
          <p:cNvSpPr>
            <a:spLocks noChangeArrowheads="1"/>
          </p:cNvSpPr>
          <p:nvPr/>
        </p:nvSpPr>
        <p:spPr bwMode="auto">
          <a:xfrm>
            <a:off x="900113" y="333375"/>
            <a:ext cx="7777162" cy="71913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>
                <a:latin typeface="Times New Roman" pitchFamily="18" charset="0"/>
              </a:rPr>
              <a:t>Найти: </a:t>
            </a:r>
            <a:endParaRPr lang="en-US" sz="3600" b="1" i="1">
              <a:latin typeface="Times New Roman" pitchFamily="18" charset="0"/>
            </a:endParaRPr>
          </a:p>
        </p:txBody>
      </p:sp>
      <p:graphicFrame>
        <p:nvGraphicFramePr>
          <p:cNvPr id="27659" name="Object 16"/>
          <p:cNvGraphicFramePr>
            <a:graphicFrameLocks noChangeAspect="1"/>
          </p:cNvGraphicFramePr>
          <p:nvPr/>
        </p:nvGraphicFramePr>
        <p:xfrm>
          <a:off x="2619375" y="404813"/>
          <a:ext cx="14255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Формула" r:id="rId5" imgW="457002" imgH="177723" progId="Equation.3">
                  <p:embed/>
                </p:oleObj>
              </mc:Choice>
              <mc:Fallback>
                <p:oleObj name="Формула" r:id="rId5" imgW="457002" imgH="17772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9375" y="404813"/>
                        <a:ext cx="142557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0" name="Text Box 24"/>
          <p:cNvSpPr txBox="1">
            <a:spLocks noChangeArrowheads="1"/>
          </p:cNvSpPr>
          <p:nvPr/>
        </p:nvSpPr>
        <p:spPr bwMode="auto">
          <a:xfrm>
            <a:off x="5076825" y="4581525"/>
            <a:ext cx="7191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 smtClean="0">
                <a:latin typeface="Times New Roman" pitchFamily="18" charset="0"/>
              </a:rPr>
              <a:t>65</a:t>
            </a:r>
            <a:r>
              <a:rPr lang="ru-RU" sz="2800" b="1" baseline="30000" dirty="0" smtClean="0">
                <a:latin typeface="Times New Roman" pitchFamily="18" charset="0"/>
              </a:rPr>
              <a:t>0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7661" name="AutoShape 26"/>
          <p:cNvSpPr>
            <a:spLocks noChangeArrowheads="1"/>
          </p:cNvSpPr>
          <p:nvPr/>
        </p:nvSpPr>
        <p:spPr bwMode="auto">
          <a:xfrm rot="-4237397">
            <a:off x="5856287" y="2008188"/>
            <a:ext cx="161925" cy="577850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62" name="AutoShape 27"/>
          <p:cNvSpPr>
            <a:spLocks noChangeArrowheads="1"/>
          </p:cNvSpPr>
          <p:nvPr/>
        </p:nvSpPr>
        <p:spPr bwMode="auto">
          <a:xfrm rot="-4237397">
            <a:off x="5903119" y="1893094"/>
            <a:ext cx="142875" cy="503237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7663" name="Freeform 28"/>
          <p:cNvSpPr>
            <a:spLocks/>
          </p:cNvSpPr>
          <p:nvPr/>
        </p:nvSpPr>
        <p:spPr bwMode="auto">
          <a:xfrm>
            <a:off x="4789488" y="1485900"/>
            <a:ext cx="1447800" cy="3814763"/>
          </a:xfrm>
          <a:custGeom>
            <a:avLst/>
            <a:gdLst>
              <a:gd name="T0" fmla="*/ 2147483647 w 912"/>
              <a:gd name="T1" fmla="*/ 0 h 2403"/>
              <a:gd name="T2" fmla="*/ 0 w 912"/>
              <a:gd name="T3" fmla="*/ 2147483647 h 240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12" h="2403">
                <a:moveTo>
                  <a:pt x="912" y="0"/>
                </a:moveTo>
                <a:lnTo>
                  <a:pt x="0" y="2403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64" name="AutoShape 29"/>
          <p:cNvSpPr>
            <a:spLocks noChangeArrowheads="1"/>
          </p:cNvSpPr>
          <p:nvPr/>
        </p:nvSpPr>
        <p:spPr bwMode="auto">
          <a:xfrm rot="8210142">
            <a:off x="4984750" y="4884738"/>
            <a:ext cx="195263" cy="352425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9647" name="Text Box 31"/>
          <p:cNvSpPr txBox="1">
            <a:spLocks noChangeArrowheads="1"/>
          </p:cNvSpPr>
          <p:nvPr/>
        </p:nvSpPr>
        <p:spPr bwMode="auto">
          <a:xfrm>
            <a:off x="3276600" y="4508500"/>
            <a:ext cx="52705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5400" b="1">
                <a:solidFill>
                  <a:srgbClr val="0099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27666" name="AutoShape 32"/>
          <p:cNvSpPr>
            <a:spLocks noChangeArrowheads="1"/>
          </p:cNvSpPr>
          <p:nvPr/>
        </p:nvSpPr>
        <p:spPr bwMode="auto">
          <a:xfrm flipH="1">
            <a:off x="2916238" y="1484313"/>
            <a:ext cx="3313112" cy="3816350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26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9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9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39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39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9620"/>
                  </p:tgtEl>
                </p:cond>
              </p:nextCondLst>
            </p:seq>
          </p:childTnLst>
        </p:cTn>
      </p:par>
    </p:tnLst>
    <p:bldLst>
      <p:bldP spid="2396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 dirty="0">
                <a:latin typeface="Times New Roman" pitchFamily="18" charset="0"/>
              </a:rPr>
              <a:t>7</a:t>
            </a:r>
            <a:r>
              <a:rPr lang="ru-RU" sz="2800" b="1" dirty="0" smtClean="0">
                <a:latin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4986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49861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11353763"/>
              </p:ext>
            </p:extLst>
          </p:nvPr>
        </p:nvGraphicFramePr>
        <p:xfrm>
          <a:off x="3779838" y="5661025"/>
          <a:ext cx="34559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Формула" r:id="rId3" imgW="863280" imgH="228600" progId="Equation.3">
                  <p:embed/>
                </p:oleObj>
              </mc:Choice>
              <mc:Fallback>
                <p:oleObj name="Формула" r:id="rId3" imgW="863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5661025"/>
                        <a:ext cx="3455987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7" name="Text Box 6"/>
          <p:cNvSpPr txBox="1">
            <a:spLocks noChangeArrowheads="1"/>
          </p:cNvSpPr>
          <p:nvPr/>
        </p:nvSpPr>
        <p:spPr bwMode="auto">
          <a:xfrm>
            <a:off x="539750" y="4797425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4427538" y="12684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8679" name="Text Box 8"/>
          <p:cNvSpPr txBox="1">
            <a:spLocks noChangeArrowheads="1"/>
          </p:cNvSpPr>
          <p:nvPr/>
        </p:nvSpPr>
        <p:spPr bwMode="auto">
          <a:xfrm>
            <a:off x="8316913" y="4797425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8680" name="Rectangle 9"/>
          <p:cNvSpPr>
            <a:spLocks noChangeArrowheads="1"/>
          </p:cNvSpPr>
          <p:nvPr/>
        </p:nvSpPr>
        <p:spPr bwMode="auto">
          <a:xfrm>
            <a:off x="4284663" y="4508500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1" name="Rectangle 10"/>
          <p:cNvSpPr>
            <a:spLocks noChangeArrowheads="1"/>
          </p:cNvSpPr>
          <p:nvPr/>
        </p:nvSpPr>
        <p:spPr bwMode="auto">
          <a:xfrm>
            <a:off x="900113" y="333375"/>
            <a:ext cx="7777162" cy="71913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>
                <a:latin typeface="Times New Roman" pitchFamily="18" charset="0"/>
              </a:rPr>
              <a:t>Найти углы треугольника. </a:t>
            </a:r>
            <a:endParaRPr lang="en-US" sz="3600" b="1" i="1">
              <a:latin typeface="Times New Roman" pitchFamily="18" charset="0"/>
            </a:endParaRPr>
          </a:p>
        </p:txBody>
      </p:sp>
      <p:sp>
        <p:nvSpPr>
          <p:cNvPr id="28682" name="Text Box 12"/>
          <p:cNvSpPr txBox="1">
            <a:spLocks noChangeArrowheads="1"/>
          </p:cNvSpPr>
          <p:nvPr/>
        </p:nvSpPr>
        <p:spPr bwMode="auto">
          <a:xfrm rot="-2463629">
            <a:off x="1881188" y="2808288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 smtClean="0">
                <a:latin typeface="Times New Roman" pitchFamily="18" charset="0"/>
              </a:rPr>
              <a:t>1</a:t>
            </a:r>
            <a:r>
              <a:rPr lang="ru-RU" sz="2800" b="1" dirty="0" smtClean="0">
                <a:latin typeface="Times New Roman" pitchFamily="18" charset="0"/>
              </a:rPr>
              <a:t>3,4см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8683" name="Freeform 15"/>
          <p:cNvSpPr>
            <a:spLocks/>
          </p:cNvSpPr>
          <p:nvPr/>
        </p:nvSpPr>
        <p:spPr bwMode="auto">
          <a:xfrm>
            <a:off x="4645025" y="1755775"/>
            <a:ext cx="1588" cy="3121025"/>
          </a:xfrm>
          <a:custGeom>
            <a:avLst/>
            <a:gdLst>
              <a:gd name="T0" fmla="*/ 0 w 1"/>
              <a:gd name="T1" fmla="*/ 0 h 1966"/>
              <a:gd name="T2" fmla="*/ 0 w 1"/>
              <a:gd name="T3" fmla="*/ 2147483647 h 19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966">
                <a:moveTo>
                  <a:pt x="0" y="0"/>
                </a:moveTo>
                <a:lnTo>
                  <a:pt x="0" y="1966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5" name="AutoShape 20"/>
          <p:cNvSpPr>
            <a:spLocks noChangeArrowheads="1"/>
          </p:cNvSpPr>
          <p:nvPr/>
        </p:nvSpPr>
        <p:spPr bwMode="auto">
          <a:xfrm>
            <a:off x="971550" y="1773238"/>
            <a:ext cx="7345363" cy="3097212"/>
          </a:xfrm>
          <a:prstGeom prst="triangle">
            <a:avLst>
              <a:gd name="adj" fmla="val 50000"/>
            </a:avLst>
          </a:prstGeom>
          <a:noFill/>
          <a:ln w="539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6" name="Text Box 21"/>
          <p:cNvSpPr txBox="1">
            <a:spLocks noChangeArrowheads="1"/>
          </p:cNvSpPr>
          <p:nvPr/>
        </p:nvSpPr>
        <p:spPr bwMode="auto">
          <a:xfrm>
            <a:off x="4427538" y="4868863"/>
            <a:ext cx="4413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>
                <a:latin typeface="Times New Roman" pitchFamily="18" charset="0"/>
              </a:rPr>
              <a:t>D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8687" name="Freeform 22"/>
          <p:cNvSpPr>
            <a:spLocks/>
          </p:cNvSpPr>
          <p:nvPr/>
        </p:nvSpPr>
        <p:spPr bwMode="auto">
          <a:xfrm>
            <a:off x="2627313" y="3213100"/>
            <a:ext cx="114300" cy="250825"/>
          </a:xfrm>
          <a:custGeom>
            <a:avLst/>
            <a:gdLst>
              <a:gd name="T0" fmla="*/ 0 w 72"/>
              <a:gd name="T1" fmla="*/ 0 h 158"/>
              <a:gd name="T2" fmla="*/ 181451250 w 72"/>
              <a:gd name="T3" fmla="*/ 398184688 h 15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8" name="Freeform 23"/>
          <p:cNvSpPr>
            <a:spLocks/>
          </p:cNvSpPr>
          <p:nvPr/>
        </p:nvSpPr>
        <p:spPr bwMode="auto">
          <a:xfrm>
            <a:off x="2700338" y="3213100"/>
            <a:ext cx="114300" cy="250825"/>
          </a:xfrm>
          <a:custGeom>
            <a:avLst/>
            <a:gdLst>
              <a:gd name="T0" fmla="*/ 0 w 72"/>
              <a:gd name="T1" fmla="*/ 0 h 158"/>
              <a:gd name="T2" fmla="*/ 181451250 w 72"/>
              <a:gd name="T3" fmla="*/ 398184688 h 15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89" name="Freeform 24"/>
          <p:cNvSpPr>
            <a:spLocks/>
          </p:cNvSpPr>
          <p:nvPr/>
        </p:nvSpPr>
        <p:spPr bwMode="auto">
          <a:xfrm>
            <a:off x="6367463" y="3187700"/>
            <a:ext cx="161925" cy="292100"/>
          </a:xfrm>
          <a:custGeom>
            <a:avLst/>
            <a:gdLst>
              <a:gd name="T0" fmla="*/ 264845511 w 99"/>
              <a:gd name="T1" fmla="*/ 0 h 184"/>
              <a:gd name="T2" fmla="*/ 0 w 99"/>
              <a:gd name="T3" fmla="*/ 463708750 h 18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9" h="184">
                <a:moveTo>
                  <a:pt x="99" y="0"/>
                </a:moveTo>
                <a:lnTo>
                  <a:pt x="0" y="184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0" name="Freeform 25"/>
          <p:cNvSpPr>
            <a:spLocks/>
          </p:cNvSpPr>
          <p:nvPr/>
        </p:nvSpPr>
        <p:spPr bwMode="auto">
          <a:xfrm>
            <a:off x="6443663" y="3213100"/>
            <a:ext cx="157162" cy="279400"/>
          </a:xfrm>
          <a:custGeom>
            <a:avLst/>
            <a:gdLst>
              <a:gd name="T0" fmla="*/ 257290565 w 96"/>
              <a:gd name="T1" fmla="*/ 0 h 176"/>
              <a:gd name="T2" fmla="*/ 0 w 96"/>
              <a:gd name="T3" fmla="*/ 443547500 h 17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6" h="176">
                <a:moveTo>
                  <a:pt x="96" y="0"/>
                </a:moveTo>
                <a:lnTo>
                  <a:pt x="0" y="176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1" name="Text Box 26"/>
          <p:cNvSpPr txBox="1">
            <a:spLocks noChangeArrowheads="1"/>
          </p:cNvSpPr>
          <p:nvPr/>
        </p:nvSpPr>
        <p:spPr bwMode="auto">
          <a:xfrm rot="-5400000">
            <a:off x="3752057" y="3024981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 smtClean="0">
                <a:latin typeface="Times New Roman" pitchFamily="18" charset="0"/>
              </a:rPr>
              <a:t>6,7см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8692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46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98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49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860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 dirty="0">
                <a:latin typeface="Times New Roman" pitchFamily="18" charset="0"/>
              </a:rPr>
              <a:t>8</a:t>
            </a:r>
            <a:r>
              <a:rPr lang="ru-RU" sz="2800" b="1" dirty="0" smtClean="0">
                <a:latin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5088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95288" y="5876925"/>
            <a:ext cx="2592387" cy="720725"/>
          </a:xfrm>
          <a:prstGeom prst="actionButtonBlank">
            <a:avLst/>
          </a:prstGeom>
          <a:gradFill rotWithShape="1">
            <a:gsLst>
              <a:gs pos="0">
                <a:srgbClr val="FFFFFF"/>
              </a:gs>
              <a:gs pos="100000">
                <a:srgbClr val="B2B2B2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3200" b="1">
                <a:latin typeface="Times New Roman" pitchFamily="18" charset="0"/>
              </a:rPr>
              <a:t>Ответ</a:t>
            </a:r>
          </a:p>
        </p:txBody>
      </p:sp>
      <p:graphicFrame>
        <p:nvGraphicFramePr>
          <p:cNvPr id="25088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94653599"/>
              </p:ext>
            </p:extLst>
          </p:nvPr>
        </p:nvGraphicFramePr>
        <p:xfrm>
          <a:off x="3924300" y="5805488"/>
          <a:ext cx="2663825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Формула" r:id="rId3" imgW="672840" imgH="177480" progId="Equation.3">
                  <p:embed/>
                </p:oleObj>
              </mc:Choice>
              <mc:Fallback>
                <p:oleObj name="Формула" r:id="rId3" imgW="67284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5805488"/>
                        <a:ext cx="2663825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Text Box 6"/>
          <p:cNvSpPr txBox="1">
            <a:spLocks noChangeArrowheads="1"/>
          </p:cNvSpPr>
          <p:nvPr/>
        </p:nvSpPr>
        <p:spPr bwMode="auto">
          <a:xfrm>
            <a:off x="539750" y="4797425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29702" name="Text Box 7"/>
          <p:cNvSpPr txBox="1">
            <a:spLocks noChangeArrowheads="1"/>
          </p:cNvSpPr>
          <p:nvPr/>
        </p:nvSpPr>
        <p:spPr bwMode="auto">
          <a:xfrm>
            <a:off x="4500563" y="2133600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29703" name="Text Box 8"/>
          <p:cNvSpPr txBox="1">
            <a:spLocks noChangeArrowheads="1"/>
          </p:cNvSpPr>
          <p:nvPr/>
        </p:nvSpPr>
        <p:spPr bwMode="auto">
          <a:xfrm>
            <a:off x="8316913" y="4797425"/>
            <a:ext cx="420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29704" name="Rectangle 9"/>
          <p:cNvSpPr>
            <a:spLocks noChangeArrowheads="1"/>
          </p:cNvSpPr>
          <p:nvPr/>
        </p:nvSpPr>
        <p:spPr bwMode="auto">
          <a:xfrm rot="1960538">
            <a:off x="2484438" y="141287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05" name="Rectangle 10"/>
          <p:cNvSpPr>
            <a:spLocks noChangeArrowheads="1"/>
          </p:cNvSpPr>
          <p:nvPr/>
        </p:nvSpPr>
        <p:spPr bwMode="auto">
          <a:xfrm>
            <a:off x="900113" y="333375"/>
            <a:ext cx="7777162" cy="719138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0C0C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3200" b="1">
                <a:latin typeface="Times New Roman" pitchFamily="18" charset="0"/>
              </a:rPr>
              <a:t>Найти:</a:t>
            </a:r>
            <a:r>
              <a:rPr lang="en-US" sz="3200" b="1">
                <a:latin typeface="Times New Roman" pitchFamily="18" charset="0"/>
              </a:rPr>
              <a:t>  </a:t>
            </a:r>
            <a:r>
              <a:rPr lang="en-US" sz="3200" b="1" i="1">
                <a:latin typeface="Times New Roman" pitchFamily="18" charset="0"/>
              </a:rPr>
              <a:t>AH</a:t>
            </a:r>
            <a:r>
              <a:rPr lang="ru-RU" sz="3200" b="1">
                <a:latin typeface="Times New Roman" pitchFamily="18" charset="0"/>
              </a:rPr>
              <a:t> </a:t>
            </a:r>
            <a:endParaRPr lang="en-US" sz="3600" b="1" i="1">
              <a:latin typeface="Times New Roman" pitchFamily="18" charset="0"/>
            </a:endParaRPr>
          </a:p>
        </p:txBody>
      </p:sp>
      <p:sp>
        <p:nvSpPr>
          <p:cNvPr id="29706" name="Freeform 12"/>
          <p:cNvSpPr>
            <a:spLocks/>
          </p:cNvSpPr>
          <p:nvPr/>
        </p:nvSpPr>
        <p:spPr bwMode="auto">
          <a:xfrm>
            <a:off x="1058863" y="1538288"/>
            <a:ext cx="1828800" cy="3279775"/>
          </a:xfrm>
          <a:custGeom>
            <a:avLst/>
            <a:gdLst>
              <a:gd name="T0" fmla="*/ 2147483647 w 1152"/>
              <a:gd name="T1" fmla="*/ 0 h 2066"/>
              <a:gd name="T2" fmla="*/ 0 w 1152"/>
              <a:gd name="T3" fmla="*/ 2147483647 h 20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52" h="2066">
                <a:moveTo>
                  <a:pt x="1152" y="0"/>
                </a:moveTo>
                <a:lnTo>
                  <a:pt x="0" y="2066"/>
                </a:ln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08" name="AutoShape 14"/>
          <p:cNvSpPr>
            <a:spLocks noChangeArrowheads="1"/>
          </p:cNvSpPr>
          <p:nvPr/>
        </p:nvSpPr>
        <p:spPr bwMode="auto">
          <a:xfrm>
            <a:off x="1116013" y="2636838"/>
            <a:ext cx="7200900" cy="2160587"/>
          </a:xfrm>
          <a:prstGeom prst="triangle">
            <a:avLst>
              <a:gd name="adj" fmla="val 50000"/>
            </a:avLst>
          </a:prstGeom>
          <a:noFill/>
          <a:ln w="5397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09" name="Text Box 15"/>
          <p:cNvSpPr txBox="1">
            <a:spLocks noChangeArrowheads="1"/>
          </p:cNvSpPr>
          <p:nvPr/>
        </p:nvSpPr>
        <p:spPr bwMode="auto">
          <a:xfrm>
            <a:off x="2771775" y="1052513"/>
            <a:ext cx="460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i="1">
                <a:latin typeface="Times New Roman" pitchFamily="18" charset="0"/>
              </a:rPr>
              <a:t>H</a:t>
            </a:r>
            <a:endParaRPr lang="ru-RU" sz="2800" b="1" i="1">
              <a:latin typeface="Times New Roman" pitchFamily="18" charset="0"/>
            </a:endParaRPr>
          </a:p>
        </p:txBody>
      </p:sp>
      <p:sp>
        <p:nvSpPr>
          <p:cNvPr id="29710" name="Freeform 16"/>
          <p:cNvSpPr>
            <a:spLocks/>
          </p:cNvSpPr>
          <p:nvPr/>
        </p:nvSpPr>
        <p:spPr bwMode="auto">
          <a:xfrm>
            <a:off x="2986088" y="3500438"/>
            <a:ext cx="114300" cy="250825"/>
          </a:xfrm>
          <a:custGeom>
            <a:avLst/>
            <a:gdLst>
              <a:gd name="T0" fmla="*/ 0 w 72"/>
              <a:gd name="T1" fmla="*/ 0 h 158"/>
              <a:gd name="T2" fmla="*/ 181451250 w 72"/>
              <a:gd name="T3" fmla="*/ 398184688 h 15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1" name="Freeform 17"/>
          <p:cNvSpPr>
            <a:spLocks/>
          </p:cNvSpPr>
          <p:nvPr/>
        </p:nvSpPr>
        <p:spPr bwMode="auto">
          <a:xfrm>
            <a:off x="3059113" y="3500438"/>
            <a:ext cx="114300" cy="250825"/>
          </a:xfrm>
          <a:custGeom>
            <a:avLst/>
            <a:gdLst>
              <a:gd name="T0" fmla="*/ 0 w 72"/>
              <a:gd name="T1" fmla="*/ 0 h 158"/>
              <a:gd name="T2" fmla="*/ 181451250 w 72"/>
              <a:gd name="T3" fmla="*/ 398184688 h 15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2" h="158">
                <a:moveTo>
                  <a:pt x="0" y="0"/>
                </a:moveTo>
                <a:lnTo>
                  <a:pt x="72" y="158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2" name="Freeform 18"/>
          <p:cNvSpPr>
            <a:spLocks/>
          </p:cNvSpPr>
          <p:nvPr/>
        </p:nvSpPr>
        <p:spPr bwMode="auto">
          <a:xfrm>
            <a:off x="6224588" y="3475038"/>
            <a:ext cx="161925" cy="292100"/>
          </a:xfrm>
          <a:custGeom>
            <a:avLst/>
            <a:gdLst>
              <a:gd name="T0" fmla="*/ 264845511 w 99"/>
              <a:gd name="T1" fmla="*/ 0 h 184"/>
              <a:gd name="T2" fmla="*/ 0 w 99"/>
              <a:gd name="T3" fmla="*/ 463708750 h 18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9" h="184">
                <a:moveTo>
                  <a:pt x="99" y="0"/>
                </a:moveTo>
                <a:lnTo>
                  <a:pt x="0" y="184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3" name="Freeform 19"/>
          <p:cNvSpPr>
            <a:spLocks/>
          </p:cNvSpPr>
          <p:nvPr/>
        </p:nvSpPr>
        <p:spPr bwMode="auto">
          <a:xfrm>
            <a:off x="6300788" y="3500438"/>
            <a:ext cx="157162" cy="279400"/>
          </a:xfrm>
          <a:custGeom>
            <a:avLst/>
            <a:gdLst>
              <a:gd name="T0" fmla="*/ 257290565 w 96"/>
              <a:gd name="T1" fmla="*/ 0 h 176"/>
              <a:gd name="T2" fmla="*/ 0 w 96"/>
              <a:gd name="T3" fmla="*/ 443547500 h 17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96" h="176">
                <a:moveTo>
                  <a:pt x="96" y="0"/>
                </a:moveTo>
                <a:lnTo>
                  <a:pt x="0" y="176"/>
                </a:ln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4" name="Text Box 20"/>
          <p:cNvSpPr txBox="1">
            <a:spLocks noChangeArrowheads="1"/>
          </p:cNvSpPr>
          <p:nvPr/>
        </p:nvSpPr>
        <p:spPr bwMode="auto">
          <a:xfrm>
            <a:off x="4211638" y="47244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 smtClean="0">
                <a:latin typeface="Times New Roman" pitchFamily="18" charset="0"/>
              </a:rPr>
              <a:t>14см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29715" name="Freeform 21"/>
          <p:cNvSpPr>
            <a:spLocks/>
          </p:cNvSpPr>
          <p:nvPr/>
        </p:nvSpPr>
        <p:spPr bwMode="auto">
          <a:xfrm>
            <a:off x="2511425" y="1306513"/>
            <a:ext cx="3048000" cy="1828800"/>
          </a:xfrm>
          <a:custGeom>
            <a:avLst/>
            <a:gdLst>
              <a:gd name="T0" fmla="*/ 0 w 1920"/>
              <a:gd name="T1" fmla="*/ 0 h 1152"/>
              <a:gd name="T2" fmla="*/ 2147483647 w 1920"/>
              <a:gd name="T3" fmla="*/ 2147483647 h 115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920" h="1152">
                <a:moveTo>
                  <a:pt x="0" y="0"/>
                </a:moveTo>
                <a:lnTo>
                  <a:pt x="1920" y="1152"/>
                </a:lnTo>
              </a:path>
            </a:pathLst>
          </a:custGeom>
          <a:noFill/>
          <a:ln w="57150" cap="flat">
            <a:solidFill>
              <a:srgbClr val="CC0000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716" name="Text Box 22"/>
          <p:cNvSpPr txBox="1">
            <a:spLocks noChangeArrowheads="1"/>
          </p:cNvSpPr>
          <p:nvPr/>
        </p:nvSpPr>
        <p:spPr bwMode="auto">
          <a:xfrm>
            <a:off x="4284663" y="3068638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latin typeface="Times New Roman" pitchFamily="18" charset="0"/>
              </a:rPr>
              <a:t>12</a:t>
            </a:r>
            <a:r>
              <a:rPr lang="ru-RU" sz="2800" b="1">
                <a:latin typeface="Times New Roman" pitchFamily="18" charset="0"/>
              </a:rPr>
              <a:t>0</a:t>
            </a:r>
            <a:r>
              <a:rPr lang="ru-RU" sz="2800" b="1" baseline="30000">
                <a:latin typeface="Times New Roman" pitchFamily="18" charset="0"/>
              </a:rPr>
              <a:t>0</a:t>
            </a:r>
            <a:endParaRPr lang="ru-RU" sz="2800" b="1">
              <a:latin typeface="Times New Roman" pitchFamily="18" charset="0"/>
            </a:endParaRPr>
          </a:p>
        </p:txBody>
      </p:sp>
      <p:sp>
        <p:nvSpPr>
          <p:cNvPr id="29717" name="AutoShape 23"/>
          <p:cNvSpPr>
            <a:spLocks noChangeArrowheads="1"/>
          </p:cNvSpPr>
          <p:nvPr/>
        </p:nvSpPr>
        <p:spPr bwMode="auto">
          <a:xfrm rot="-5400000">
            <a:off x="4572000" y="2636838"/>
            <a:ext cx="288925" cy="720725"/>
          </a:xfrm>
          <a:prstGeom prst="moon">
            <a:avLst>
              <a:gd name="adj" fmla="val 31736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9718" name="AutoShape 2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101013" y="6165850"/>
            <a:ext cx="792162" cy="503238"/>
          </a:xfrm>
          <a:prstGeom prst="actionButtonBackPrevious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94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08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0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884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7467600" cy="4853136"/>
          </a:xfrm>
          <a:prstGeom prst="rect">
            <a:avLst/>
          </a:prstGeom>
          <a:solidFill>
            <a:srgbClr val="FFFF00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   Один из углов прямоугольного треугольника 60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º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,  а сумма гипотенузы и меньшего катета равна 16 см. Найти гипотенузу и меньший катет.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0" y="0"/>
            <a:ext cx="935038" cy="9144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 dirty="0" smtClean="0">
                <a:latin typeface="Times New Roman" pitchFamily="18" charset="0"/>
              </a:rPr>
              <a:t>9.</a:t>
            </a:r>
            <a:endParaRPr lang="ru-RU" sz="2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10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260648"/>
            <a:ext cx="6512511" cy="1224136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B050"/>
                </a:solidFill>
              </a:rPr>
              <a:t>Домашнее задание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Изучить § 18 </a:t>
            </a:r>
          </a:p>
          <a:p>
            <a:r>
              <a:rPr lang="ru-RU" dirty="0" smtClean="0"/>
              <a:t>Решить задачу № 463,472</a:t>
            </a:r>
          </a:p>
          <a:p>
            <a:r>
              <a:rPr lang="ru-RU" dirty="0" smtClean="0"/>
              <a:t>Творческое задание:</a:t>
            </a:r>
          </a:p>
          <a:p>
            <a:pPr>
              <a:buNone/>
            </a:pPr>
            <a:r>
              <a:rPr lang="ru-RU" dirty="0" smtClean="0"/>
              <a:t> сочинить</a:t>
            </a:r>
            <a:r>
              <a:rPr lang="ru-RU" dirty="0"/>
              <a:t> </a:t>
            </a:r>
            <a:r>
              <a:rPr lang="ru-RU" dirty="0" smtClean="0"/>
              <a:t>рекламу о прямоугольном треугольнике</a:t>
            </a:r>
            <a:endParaRPr lang="ru-RU" dirty="0"/>
          </a:p>
        </p:txBody>
      </p:sp>
      <p:pic>
        <p:nvPicPr>
          <p:cNvPr id="9218" name="Picture 2" descr="D:\мама\Документы по предмету\математики рисунки\iCAWBWUU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01008"/>
            <a:ext cx="3384376" cy="23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18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6512511" cy="5175448"/>
          </a:xfrm>
        </p:spPr>
        <p:txBody>
          <a:bodyPr/>
          <a:lstStyle/>
          <a:p>
            <a:pPr algn="l"/>
            <a:r>
              <a:rPr lang="ru-RU" dirty="0" smtClean="0"/>
              <a:t>        </a:t>
            </a:r>
            <a:r>
              <a:rPr lang="ru-RU" dirty="0" smtClean="0">
                <a:solidFill>
                  <a:srgbClr val="00B050"/>
                </a:solidFill>
              </a:rPr>
              <a:t>Итог урока: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rgbClr val="FFC000"/>
                </a:solidFill>
              </a:rPr>
              <a:t>Что нового вы узнали на уроке?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FFC000"/>
                </a:solidFill>
              </a:rPr>
              <a:t>Что сегодня повторили?</a:t>
            </a:r>
          </a:p>
          <a:p>
            <a:pPr marL="45720" indent="0">
              <a:buNone/>
            </a:pPr>
            <a:r>
              <a:rPr lang="ru-RU" dirty="0" smtClean="0">
                <a:solidFill>
                  <a:srgbClr val="FFC000"/>
                </a:solidFill>
              </a:rPr>
              <a:t>Над чем стоит ещё поработать?</a:t>
            </a:r>
          </a:p>
          <a:p>
            <a:pPr>
              <a:buNone/>
            </a:pPr>
            <a:r>
              <a:rPr lang="ru-RU" dirty="0" smtClean="0">
                <a:solidFill>
                  <a:srgbClr val="FFC000"/>
                </a:solidFill>
              </a:rPr>
              <a:t>                  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8194" name="Picture 2" descr="D:\мама\Документы по предмету\математики рисунки\iCABAP99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861048"/>
            <a:ext cx="2808312" cy="2148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073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795" y="1556793"/>
            <a:ext cx="5637010" cy="2808311"/>
          </a:xfrm>
        </p:spPr>
        <p:txBody>
          <a:bodyPr>
            <a:normAutofit/>
          </a:bodyPr>
          <a:lstStyle/>
          <a:p>
            <a:r>
              <a:rPr lang="ru-RU" sz="2400" dirty="0"/>
              <a:t>Изучить  свойства прямоугольных треугольников</a:t>
            </a:r>
          </a:p>
          <a:p>
            <a:r>
              <a:rPr lang="ru-RU" sz="2400" dirty="0"/>
              <a:t>Научиться применять свойства прямоугольных треугольников при решении задач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260649"/>
            <a:ext cx="7175351" cy="1368152"/>
          </a:xfrm>
        </p:spPr>
        <p:txBody>
          <a:bodyPr/>
          <a:lstStyle/>
          <a:p>
            <a:r>
              <a:rPr lang="ru-RU" dirty="0"/>
              <a:t>Цели  урока</a:t>
            </a:r>
          </a:p>
        </p:txBody>
      </p:sp>
      <p:pic>
        <p:nvPicPr>
          <p:cNvPr id="1026" name="Picture 2" descr="D:\мама\Документы по предмету\математики рисунки\iCAD10IE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429000"/>
            <a:ext cx="2808312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181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250825" y="260350"/>
            <a:ext cx="7634288" cy="720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gradFill rotWithShape="1">
                  <a:gsLst>
                    <a:gs pos="0">
                      <a:srgbClr val="FF6565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Прямоугольный треугольник.</a:t>
            </a:r>
          </a:p>
        </p:txBody>
      </p:sp>
      <p:sp>
        <p:nvSpPr>
          <p:cNvPr id="4099" name="Line 14"/>
          <p:cNvSpPr>
            <a:spLocks noChangeShapeType="1"/>
          </p:cNvSpPr>
          <p:nvPr/>
        </p:nvSpPr>
        <p:spPr bwMode="auto">
          <a:xfrm>
            <a:off x="5724525" y="57340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" name="AutoShape 2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43888" y="260350"/>
            <a:ext cx="720725" cy="466725"/>
          </a:xfrm>
          <a:prstGeom prst="actionButtonHome">
            <a:avLst/>
          </a:prstGeom>
          <a:solidFill>
            <a:srgbClr val="FF656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1" name="Text Box 29"/>
          <p:cNvSpPr txBox="1">
            <a:spLocks noChangeArrowheads="1"/>
          </p:cNvSpPr>
          <p:nvPr/>
        </p:nvSpPr>
        <p:spPr bwMode="auto">
          <a:xfrm>
            <a:off x="900113" y="1484313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А</a:t>
            </a:r>
          </a:p>
        </p:txBody>
      </p:sp>
      <p:sp>
        <p:nvSpPr>
          <p:cNvPr id="4102" name="Text Box 31"/>
          <p:cNvSpPr txBox="1">
            <a:spLocks noChangeArrowheads="1"/>
          </p:cNvSpPr>
          <p:nvPr/>
        </p:nvSpPr>
        <p:spPr bwMode="auto">
          <a:xfrm>
            <a:off x="4787900" y="5949950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В</a:t>
            </a:r>
          </a:p>
        </p:txBody>
      </p:sp>
      <p:sp>
        <p:nvSpPr>
          <p:cNvPr id="4103" name="Text Box 38"/>
          <p:cNvSpPr txBox="1">
            <a:spLocks noChangeArrowheads="1"/>
          </p:cNvSpPr>
          <p:nvPr/>
        </p:nvSpPr>
        <p:spPr bwMode="auto">
          <a:xfrm>
            <a:off x="971550" y="5949950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i="1">
                <a:latin typeface="Times New Roman" pitchFamily="18" charset="0"/>
              </a:rPr>
              <a:t>С</a:t>
            </a:r>
          </a:p>
        </p:txBody>
      </p:sp>
      <p:sp>
        <p:nvSpPr>
          <p:cNvPr id="112679" name="Text Box 39"/>
          <p:cNvSpPr txBox="1">
            <a:spLocks noChangeArrowheads="1"/>
          </p:cNvSpPr>
          <p:nvPr/>
        </p:nvSpPr>
        <p:spPr bwMode="auto">
          <a:xfrm>
            <a:off x="2051050" y="6021388"/>
            <a:ext cx="14811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>
                <a:latin typeface="Times New Roman" pitchFamily="18" charset="0"/>
              </a:rPr>
              <a:t>К а т е т</a:t>
            </a:r>
          </a:p>
        </p:txBody>
      </p:sp>
      <p:sp>
        <p:nvSpPr>
          <p:cNvPr id="112680" name="Text Box 40"/>
          <p:cNvSpPr txBox="1">
            <a:spLocks noChangeArrowheads="1"/>
          </p:cNvSpPr>
          <p:nvPr/>
        </p:nvSpPr>
        <p:spPr bwMode="auto">
          <a:xfrm rot="-5400000">
            <a:off x="346075" y="3838576"/>
            <a:ext cx="1481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>
                <a:latin typeface="Times New Roman" pitchFamily="18" charset="0"/>
              </a:rPr>
              <a:t>К а т е т</a:t>
            </a:r>
          </a:p>
        </p:txBody>
      </p:sp>
      <p:sp>
        <p:nvSpPr>
          <p:cNvPr id="112681" name="Text Box 41"/>
          <p:cNvSpPr txBox="1">
            <a:spLocks noChangeArrowheads="1"/>
          </p:cNvSpPr>
          <p:nvPr/>
        </p:nvSpPr>
        <p:spPr bwMode="auto">
          <a:xfrm rot="3078051">
            <a:off x="1979613" y="3500437"/>
            <a:ext cx="2833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800" b="1" dirty="0">
                <a:latin typeface="Times New Roman" pitchFamily="18" charset="0"/>
              </a:rPr>
              <a:t>Г и п о т е н у з а</a:t>
            </a:r>
          </a:p>
        </p:txBody>
      </p:sp>
      <p:sp>
        <p:nvSpPr>
          <p:cNvPr id="4107" name="Rectangle 42"/>
          <p:cNvSpPr>
            <a:spLocks noChangeArrowheads="1"/>
          </p:cNvSpPr>
          <p:nvPr/>
        </p:nvSpPr>
        <p:spPr bwMode="auto">
          <a:xfrm>
            <a:off x="1331913" y="5661025"/>
            <a:ext cx="360362" cy="358775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8" name="AutoShape 43"/>
          <p:cNvSpPr>
            <a:spLocks noChangeArrowheads="1"/>
          </p:cNvSpPr>
          <p:nvPr/>
        </p:nvSpPr>
        <p:spPr bwMode="auto">
          <a:xfrm>
            <a:off x="1331913" y="1844675"/>
            <a:ext cx="3529012" cy="4176713"/>
          </a:xfrm>
          <a:prstGeom prst="rtTriangle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297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1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126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126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3" descr="3305925570_90c74fb023_b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Rectangle 29"/>
          <p:cNvSpPr>
            <a:spLocks noGrp="1" noChangeArrowheads="1"/>
          </p:cNvSpPr>
          <p:nvPr>
            <p:ph sz="quarter" idx="13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ru-RU" sz="2800" dirty="0" smtClean="0"/>
              <a:t>Сумма двух острых углов прямоугольного треугольника равна 90</a:t>
            </a:r>
            <a:r>
              <a:rPr lang="en-US" sz="2800" dirty="0" smtClean="0">
                <a:cs typeface="Arial" charset="0"/>
              </a:rPr>
              <a:t>º</a:t>
            </a:r>
            <a:endParaRPr lang="ru-RU" sz="2800" dirty="0" smtClean="0">
              <a:cs typeface="Arial" charset="0"/>
            </a:endParaRPr>
          </a:p>
        </p:txBody>
      </p:sp>
      <p:sp>
        <p:nvSpPr>
          <p:cNvPr id="4101" name="Rectangle 46"/>
          <p:cNvSpPr>
            <a:spLocks noChangeArrowheads="1"/>
          </p:cNvSpPr>
          <p:nvPr/>
        </p:nvSpPr>
        <p:spPr bwMode="auto">
          <a:xfrm>
            <a:off x="3786188" y="2636838"/>
            <a:ext cx="3887787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ru-RU" sz="2400" b="1" u="none" dirty="0">
                <a:solidFill>
                  <a:schemeClr val="tx2"/>
                </a:solidFill>
              </a:rPr>
              <a:t>Доказательство</a:t>
            </a:r>
            <a:r>
              <a:rPr lang="ru-RU" u="none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3730049" y="3429000"/>
            <a:ext cx="511333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l-GR" sz="2000" u="none" dirty="0">
                <a:cs typeface="Arial" charset="0"/>
              </a:rPr>
              <a:t>Δ</a:t>
            </a:r>
            <a:r>
              <a:rPr lang="en-US" sz="2000" u="none" dirty="0">
                <a:cs typeface="Arial" charset="0"/>
              </a:rPr>
              <a:t>ABC – </a:t>
            </a:r>
            <a:r>
              <a:rPr lang="ru-RU" sz="2000" u="none" dirty="0">
                <a:cs typeface="Arial" charset="0"/>
              </a:rPr>
              <a:t>прямоугольный, </a:t>
            </a:r>
            <a:r>
              <a:rPr lang="ru-RU" sz="2000" u="none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ru-RU" sz="2000" u="none" dirty="0">
                <a:cs typeface="Arial" charset="0"/>
              </a:rPr>
              <a:t>С – прямой.</a:t>
            </a:r>
          </a:p>
          <a:p>
            <a:pPr algn="l" eaLnBrk="1" hangingPunct="1"/>
            <a:r>
              <a:rPr lang="ru-RU" sz="2000" u="none" dirty="0" smtClean="0">
                <a:cs typeface="Arial" charset="0"/>
              </a:rPr>
              <a:t>По теореме о сумме углов треугольника:</a:t>
            </a:r>
          </a:p>
          <a:p>
            <a:pPr eaLnBrk="1" hangingPunct="1"/>
            <a:r>
              <a:rPr lang="ru-RU" sz="2000" u="none" dirty="0" smtClean="0">
                <a:cs typeface="Arial" charset="0"/>
              </a:rPr>
              <a:t> </a:t>
            </a:r>
            <a:r>
              <a:rPr lang="ru-RU" sz="2000" u="none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en-US" sz="2000" u="none" dirty="0">
                <a:cs typeface="Arial" charset="0"/>
              </a:rPr>
              <a:t>A+ </a:t>
            </a:r>
            <a:r>
              <a:rPr lang="ru-RU" sz="2000" u="none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en-US" sz="2000" u="none" dirty="0">
                <a:cs typeface="Arial" charset="0"/>
              </a:rPr>
              <a:t>B </a:t>
            </a:r>
            <a:r>
              <a:rPr lang="ru-RU" sz="2000" u="none" dirty="0" smtClean="0">
                <a:cs typeface="Arial" charset="0"/>
              </a:rPr>
              <a:t>+</a:t>
            </a:r>
            <a:r>
              <a:rPr lang="ru-RU" sz="2000" u="none" dirty="0">
                <a:cs typeface="Arial" charset="0"/>
              </a:rPr>
              <a:t> </a:t>
            </a:r>
            <a:r>
              <a:rPr lang="ru-RU" sz="2000" u="none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en-US" sz="2000" u="none" dirty="0"/>
              <a:t>C = </a:t>
            </a:r>
            <a:r>
              <a:rPr lang="ru-RU" sz="2000" u="none" dirty="0" smtClean="0"/>
              <a:t>180</a:t>
            </a:r>
            <a:r>
              <a:rPr lang="en-US" sz="2000" u="none" dirty="0" smtClean="0"/>
              <a:t>º</a:t>
            </a:r>
            <a:r>
              <a:rPr lang="ru-RU" sz="2000" u="none" dirty="0" smtClean="0"/>
              <a:t>. Отсюда </a:t>
            </a:r>
            <a:endParaRPr lang="ru-RU" sz="2000" u="none" dirty="0" smtClean="0">
              <a:cs typeface="Arial" charset="0"/>
            </a:endParaRPr>
          </a:p>
          <a:p>
            <a:pPr algn="l" eaLnBrk="1" hangingPunct="1"/>
            <a:r>
              <a:rPr lang="ru-RU" sz="2000" u="none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en-US" sz="2000" u="none" dirty="0">
                <a:cs typeface="Arial" charset="0"/>
              </a:rPr>
              <a:t>A+ </a:t>
            </a:r>
            <a:r>
              <a:rPr lang="ru-RU" sz="2000" u="none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en-US" sz="2000" u="none" dirty="0">
                <a:cs typeface="Arial" charset="0"/>
              </a:rPr>
              <a:t>B = 180</a:t>
            </a:r>
            <a:r>
              <a:rPr lang="en-US" sz="2000" u="none" dirty="0"/>
              <a:t>º - </a:t>
            </a:r>
            <a:r>
              <a:rPr lang="ru-RU" sz="2000" u="none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en-US" sz="2000" u="none" dirty="0"/>
              <a:t>C = 90º</a:t>
            </a:r>
            <a:r>
              <a:rPr lang="ru-RU" sz="2000" u="none" dirty="0"/>
              <a:t>,</a:t>
            </a:r>
            <a:endParaRPr lang="en-US" sz="2000" u="none" dirty="0"/>
          </a:p>
          <a:p>
            <a:pPr algn="l" eaLnBrk="1" hangingPunct="1"/>
            <a:r>
              <a:rPr lang="ru-RU" sz="2000" u="none" dirty="0"/>
              <a:t>что и требовалось доказать</a:t>
            </a:r>
            <a:endParaRPr lang="el-GR" sz="2000" u="none" dirty="0"/>
          </a:p>
        </p:txBody>
      </p:sp>
      <p:grpSp>
        <p:nvGrpSpPr>
          <p:cNvPr id="2" name="Группа 17"/>
          <p:cNvGrpSpPr>
            <a:grpSpLocks/>
          </p:cNvGrpSpPr>
          <p:nvPr/>
        </p:nvGrpSpPr>
        <p:grpSpPr bwMode="auto">
          <a:xfrm>
            <a:off x="684213" y="2736850"/>
            <a:ext cx="2736850" cy="3192463"/>
            <a:chOff x="684213" y="2736850"/>
            <a:chExt cx="2736850" cy="3192463"/>
          </a:xfrm>
        </p:grpSpPr>
        <p:sp>
          <p:nvSpPr>
            <p:cNvPr id="4102" name="AutoShape 47">
              <a:hlinkClick r:id="rId3" action="ppaction://hlinkfile"/>
            </p:cNvPr>
            <p:cNvSpPr>
              <a:spLocks noChangeArrowheads="1"/>
            </p:cNvSpPr>
            <p:nvPr/>
          </p:nvSpPr>
          <p:spPr bwMode="auto">
            <a:xfrm>
              <a:off x="1042988" y="3168668"/>
              <a:ext cx="2016125" cy="2447925"/>
            </a:xfrm>
            <a:prstGeom prst="rtTriangle">
              <a:avLst/>
            </a:prstGeom>
            <a:solidFill>
              <a:schemeClr val="accent4">
                <a:lumMod val="75000"/>
              </a:schemeClr>
            </a:solidFill>
            <a:ln w="9525">
              <a:solidFill>
                <a:schemeClr val="accent4">
                  <a:lumMod val="50000"/>
                </a:schemeClr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anchor="ctr"/>
            <a:lstStyle/>
            <a:p>
              <a:pPr>
                <a:defRPr/>
              </a:pPr>
              <a:endParaRPr lang="ru-RU" dirty="0"/>
            </a:p>
          </p:txBody>
        </p:sp>
        <p:sp>
          <p:nvSpPr>
            <p:cNvPr id="4112" name="Text Box 57"/>
            <p:cNvSpPr txBox="1">
              <a:spLocks noChangeArrowheads="1"/>
            </p:cNvSpPr>
            <p:nvPr/>
          </p:nvSpPr>
          <p:spPr bwMode="auto">
            <a:xfrm>
              <a:off x="900113" y="2736850"/>
              <a:ext cx="288925" cy="4572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2400" u="none"/>
                <a:t>A</a:t>
              </a:r>
              <a:endParaRPr lang="ru-RU" sz="2400" u="none"/>
            </a:p>
          </p:txBody>
        </p:sp>
        <p:sp>
          <p:nvSpPr>
            <p:cNvPr id="4113" name="Text Box 58"/>
            <p:cNvSpPr txBox="1">
              <a:spLocks noChangeArrowheads="1"/>
            </p:cNvSpPr>
            <p:nvPr/>
          </p:nvSpPr>
          <p:spPr bwMode="auto">
            <a:xfrm>
              <a:off x="3132138" y="5400675"/>
              <a:ext cx="288925" cy="4572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2400" u="none"/>
                <a:t>B</a:t>
              </a:r>
              <a:endParaRPr lang="ru-RU" sz="2400" u="none"/>
            </a:p>
          </p:txBody>
        </p:sp>
        <p:sp>
          <p:nvSpPr>
            <p:cNvPr id="4114" name="Text Box 59"/>
            <p:cNvSpPr txBox="1">
              <a:spLocks noChangeArrowheads="1"/>
            </p:cNvSpPr>
            <p:nvPr/>
          </p:nvSpPr>
          <p:spPr bwMode="auto">
            <a:xfrm>
              <a:off x="684213" y="5472113"/>
              <a:ext cx="288925" cy="4572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2400" u="none"/>
                <a:t>C</a:t>
              </a:r>
              <a:endParaRPr lang="ru-RU" sz="2400" u="none"/>
            </a:p>
          </p:txBody>
        </p:sp>
        <p:sp>
          <p:nvSpPr>
            <p:cNvPr id="3" name="Rectangle 61"/>
            <p:cNvSpPr>
              <a:spLocks noChangeArrowheads="1"/>
            </p:cNvSpPr>
            <p:nvPr/>
          </p:nvSpPr>
          <p:spPr bwMode="auto">
            <a:xfrm>
              <a:off x="1030288" y="5397500"/>
              <a:ext cx="215900" cy="215900"/>
            </a:xfrm>
            <a:prstGeom prst="rect">
              <a:avLst/>
            </a:prstGeom>
            <a:solidFill>
              <a:srgbClr val="697ED9"/>
            </a:solidFill>
            <a:ln w="9525">
              <a:solidFill>
                <a:schemeClr val="accent4">
                  <a:lumMod val="50000"/>
                </a:schemeClr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3" name="Прямоугольник 11"/>
          <p:cNvSpPr>
            <a:spLocks noChangeArrowheads="1"/>
          </p:cNvSpPr>
          <p:nvPr/>
        </p:nvSpPr>
        <p:spPr bwMode="auto">
          <a:xfrm>
            <a:off x="1785938" y="1214438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104" name="Стрелка вниз 12"/>
          <p:cNvSpPr>
            <a:spLocks noChangeArrowheads="1"/>
          </p:cNvSpPr>
          <p:nvPr/>
        </p:nvSpPr>
        <p:spPr bwMode="auto">
          <a:xfrm>
            <a:off x="2571750" y="928688"/>
            <a:ext cx="484188" cy="977900"/>
          </a:xfrm>
          <a:prstGeom prst="downArrow">
            <a:avLst>
              <a:gd name="adj1" fmla="val 50000"/>
              <a:gd name="adj2" fmla="val 50024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0" y="751513"/>
            <a:ext cx="9144000" cy="523220"/>
          </a:xfrm>
          <a:prstGeom prst="rect">
            <a:avLst/>
          </a:prstGeom>
          <a:gradFill flip="none" rotWithShape="1">
            <a:gsLst>
              <a:gs pos="0">
                <a:srgbClr val="A8B1C4">
                  <a:shade val="30000"/>
                  <a:satMod val="115000"/>
                </a:srgbClr>
              </a:gs>
              <a:gs pos="50000">
                <a:srgbClr val="A8B1C4">
                  <a:shade val="67500"/>
                  <a:satMod val="115000"/>
                </a:srgbClr>
              </a:gs>
              <a:gs pos="100000">
                <a:srgbClr val="A8B1C4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4115" name="Rectangle 4"/>
          <p:cNvSpPr>
            <a:spLocks noChangeArrowheads="1"/>
          </p:cNvSpPr>
          <p:nvPr/>
        </p:nvSpPr>
        <p:spPr bwMode="auto">
          <a:xfrm>
            <a:off x="785813" y="560388"/>
            <a:ext cx="3394075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ru-RU" b="1" u="none"/>
              <a:t>Свойство </a:t>
            </a:r>
            <a:r>
              <a:rPr lang="en-US" b="1" u="none"/>
              <a:t>1</a:t>
            </a:r>
            <a:endParaRPr lang="ru-RU" b="1" u="none"/>
          </a:p>
        </p:txBody>
      </p:sp>
    </p:spTree>
    <p:extLst>
      <p:ext uri="{BB962C8B-B14F-4D97-AF65-F5344CB8AC3E}">
        <p14:creationId xmlns:p14="http://schemas.microsoft.com/office/powerpoint/2010/main" val="320037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p"/>
      <p:bldP spid="4101" grpId="0"/>
      <p:bldP spid="4144" grpId="0"/>
      <p:bldP spid="41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600" dirty="0" smtClean="0">
                <a:solidFill>
                  <a:schemeClr val="hlink"/>
                </a:solidFill>
              </a:rPr>
              <a:t>Например:</a:t>
            </a:r>
            <a:endParaRPr lang="ru-RU" sz="3600" dirty="0">
              <a:solidFill>
                <a:schemeClr val="hlink"/>
              </a:solidFill>
            </a:endParaRPr>
          </a:p>
        </p:txBody>
      </p:sp>
      <p:sp>
        <p:nvSpPr>
          <p:cNvPr id="26630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4859338" y="6308725"/>
            <a:ext cx="4038600" cy="2185988"/>
          </a:xfrm>
        </p:spPr>
        <p:txBody>
          <a:bodyPr/>
          <a:lstStyle/>
          <a:p>
            <a:pPr marL="45720" indent="0">
              <a:buNone/>
            </a:pPr>
            <a:endParaRPr lang="ru-RU" sz="2400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sz="quarter" idx="2"/>
          </p:nvPr>
        </p:nvSpPr>
        <p:spPr>
          <a:xfrm>
            <a:off x="4402138" y="981075"/>
            <a:ext cx="4038600" cy="2187575"/>
          </a:xfrm>
        </p:spPr>
        <p:txBody>
          <a:bodyPr/>
          <a:lstStyle/>
          <a:p>
            <a:pPr marL="45720" indent="0">
              <a:buNone/>
            </a:pPr>
            <a:endParaRPr lang="ru-RU" sz="2400" dirty="0"/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body" sz="half" idx="3"/>
          </p:nvPr>
        </p:nvSpPr>
        <p:spPr>
          <a:xfrm>
            <a:off x="4716463" y="1628775"/>
            <a:ext cx="4038600" cy="4525963"/>
          </a:xfrm>
        </p:spPr>
        <p:txBody>
          <a:bodyPr>
            <a:normAutofit/>
          </a:bodyPr>
          <a:lstStyle/>
          <a:p>
            <a:r>
              <a:rPr lang="ru-RU" sz="2800" dirty="0"/>
              <a:t>     В</a:t>
            </a:r>
            <a:r>
              <a:rPr lang="ru-RU" sz="2800" dirty="0" smtClean="0"/>
              <a:t>=?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sz="2800" dirty="0"/>
          </a:p>
          <a:p>
            <a:endParaRPr lang="ru-RU" sz="2800" dirty="0"/>
          </a:p>
          <a:p>
            <a:pPr marL="45720" indent="0">
              <a:buNone/>
            </a:pPr>
            <a:endParaRPr lang="en-US" sz="2800" dirty="0"/>
          </a:p>
          <a:p>
            <a:pPr>
              <a:buFontTx/>
              <a:buNone/>
            </a:pPr>
            <a:r>
              <a:rPr lang="en-US" sz="2800" dirty="0"/>
              <a:t> </a:t>
            </a:r>
            <a:endParaRPr lang="ru-RU" sz="1600" dirty="0"/>
          </a:p>
        </p:txBody>
      </p:sp>
      <p:sp>
        <p:nvSpPr>
          <p:cNvPr id="26670" name="Text Box 46"/>
          <p:cNvSpPr txBox="1">
            <a:spLocks noChangeArrowheads="1"/>
          </p:cNvSpPr>
          <p:nvPr/>
        </p:nvSpPr>
        <p:spPr bwMode="auto">
          <a:xfrm>
            <a:off x="-106363" y="4291013"/>
            <a:ext cx="184151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sz="3200" b="1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468313" y="765175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sz="3200" b="1"/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585788" y="981075"/>
            <a:ext cx="4778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3200" b="1" dirty="0"/>
              <a:t>А</a:t>
            </a:r>
          </a:p>
        </p:txBody>
      </p:sp>
      <p:sp>
        <p:nvSpPr>
          <p:cNvPr id="26729" name="Text Box 105"/>
          <p:cNvSpPr txBox="1">
            <a:spLocks noChangeArrowheads="1"/>
          </p:cNvSpPr>
          <p:nvPr/>
        </p:nvSpPr>
        <p:spPr bwMode="auto">
          <a:xfrm>
            <a:off x="190500" y="9810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1)</a:t>
            </a:r>
          </a:p>
        </p:txBody>
      </p:sp>
      <p:grpSp>
        <p:nvGrpSpPr>
          <p:cNvPr id="26736" name="Group 112"/>
          <p:cNvGrpSpPr>
            <a:grpSpLocks/>
          </p:cNvGrpSpPr>
          <p:nvPr/>
        </p:nvGrpSpPr>
        <p:grpSpPr bwMode="auto">
          <a:xfrm>
            <a:off x="179388" y="1125538"/>
            <a:ext cx="5376862" cy="2898775"/>
            <a:chOff x="38" y="709"/>
            <a:chExt cx="3387" cy="1826"/>
          </a:xfrm>
        </p:grpSpPr>
        <p:sp>
          <p:nvSpPr>
            <p:cNvPr id="26639" name="Text Box 15"/>
            <p:cNvSpPr txBox="1">
              <a:spLocks noChangeArrowheads="1"/>
            </p:cNvSpPr>
            <p:nvPr/>
          </p:nvSpPr>
          <p:spPr bwMode="auto">
            <a:xfrm>
              <a:off x="38" y="1795"/>
              <a:ext cx="1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3200" b="1"/>
            </a:p>
          </p:txBody>
        </p:sp>
        <p:grpSp>
          <p:nvGrpSpPr>
            <p:cNvPr id="26656" name="Group 32"/>
            <p:cNvGrpSpPr>
              <a:grpSpLocks/>
            </p:cNvGrpSpPr>
            <p:nvPr/>
          </p:nvGrpSpPr>
          <p:grpSpPr bwMode="auto">
            <a:xfrm>
              <a:off x="113" y="709"/>
              <a:ext cx="2611" cy="1826"/>
              <a:chOff x="147" y="663"/>
              <a:chExt cx="2566" cy="1872"/>
            </a:xfrm>
          </p:grpSpPr>
          <p:sp>
            <p:nvSpPr>
              <p:cNvPr id="26649" name="Text Box 25"/>
              <p:cNvSpPr txBox="1">
                <a:spLocks noChangeArrowheads="1"/>
              </p:cNvSpPr>
              <p:nvPr/>
            </p:nvSpPr>
            <p:spPr bwMode="auto">
              <a:xfrm>
                <a:off x="724" y="663"/>
                <a:ext cx="114" cy="3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3200" b="1"/>
              </a:p>
            </p:txBody>
          </p:sp>
          <p:sp>
            <p:nvSpPr>
              <p:cNvPr id="26646" name="Line 22"/>
              <p:cNvSpPr>
                <a:spLocks noChangeShapeType="1"/>
              </p:cNvSpPr>
              <p:nvPr/>
            </p:nvSpPr>
            <p:spPr bwMode="auto">
              <a:xfrm>
                <a:off x="484" y="866"/>
                <a:ext cx="0" cy="139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7" name="Line 23"/>
              <p:cNvSpPr>
                <a:spLocks noChangeShapeType="1"/>
              </p:cNvSpPr>
              <p:nvPr/>
            </p:nvSpPr>
            <p:spPr bwMode="auto">
              <a:xfrm>
                <a:off x="476" y="890"/>
                <a:ext cx="1933" cy="139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8" name="Line 24"/>
              <p:cNvSpPr>
                <a:spLocks noChangeShapeType="1"/>
              </p:cNvSpPr>
              <p:nvPr/>
            </p:nvSpPr>
            <p:spPr bwMode="auto">
              <a:xfrm>
                <a:off x="521" y="2296"/>
                <a:ext cx="1933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0" name="Text Box 26"/>
              <p:cNvSpPr txBox="1">
                <a:spLocks noChangeArrowheads="1"/>
              </p:cNvSpPr>
              <p:nvPr/>
            </p:nvSpPr>
            <p:spPr bwMode="auto">
              <a:xfrm>
                <a:off x="147" y="2160"/>
                <a:ext cx="114" cy="3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3200" b="1"/>
              </a:p>
            </p:txBody>
          </p:sp>
          <p:sp>
            <p:nvSpPr>
              <p:cNvPr id="26651" name="Text Box 27"/>
              <p:cNvSpPr txBox="1">
                <a:spLocks noChangeArrowheads="1"/>
              </p:cNvSpPr>
              <p:nvPr/>
            </p:nvSpPr>
            <p:spPr bwMode="auto">
              <a:xfrm>
                <a:off x="2417" y="2161"/>
                <a:ext cx="296" cy="3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3200" b="1"/>
                  <a:t>В</a:t>
                </a:r>
              </a:p>
            </p:txBody>
          </p:sp>
          <p:sp>
            <p:nvSpPr>
              <p:cNvPr id="26652" name="Rectangle 28"/>
              <p:cNvSpPr>
                <a:spLocks noChangeArrowheads="1"/>
              </p:cNvSpPr>
              <p:nvPr/>
            </p:nvSpPr>
            <p:spPr bwMode="auto">
              <a:xfrm>
                <a:off x="476" y="2160"/>
                <a:ext cx="181" cy="136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654" name="Text Box 30"/>
              <p:cNvSpPr txBox="1">
                <a:spLocks noChangeArrowheads="1"/>
              </p:cNvSpPr>
              <p:nvPr/>
            </p:nvSpPr>
            <p:spPr bwMode="auto">
              <a:xfrm>
                <a:off x="158" y="2160"/>
                <a:ext cx="296" cy="3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3200" b="1"/>
                  <a:t>С</a:t>
                </a:r>
              </a:p>
            </p:txBody>
          </p:sp>
        </p:grpSp>
        <p:grpSp>
          <p:nvGrpSpPr>
            <p:cNvPr id="26662" name="Group 38"/>
            <p:cNvGrpSpPr>
              <a:grpSpLocks/>
            </p:cNvGrpSpPr>
            <p:nvPr/>
          </p:nvGrpSpPr>
          <p:grpSpPr bwMode="auto">
            <a:xfrm>
              <a:off x="3243" y="1162"/>
              <a:ext cx="182" cy="91"/>
              <a:chOff x="3424" y="1117"/>
              <a:chExt cx="182" cy="136"/>
            </a:xfrm>
          </p:grpSpPr>
          <p:sp>
            <p:nvSpPr>
              <p:cNvPr id="26663" name="Line 39"/>
              <p:cNvSpPr>
                <a:spLocks noChangeShapeType="1"/>
              </p:cNvSpPr>
              <p:nvPr/>
            </p:nvSpPr>
            <p:spPr bwMode="auto">
              <a:xfrm flipH="1">
                <a:off x="3424" y="1117"/>
                <a:ext cx="91" cy="1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64" name="Line 40"/>
              <p:cNvSpPr>
                <a:spLocks noChangeShapeType="1"/>
              </p:cNvSpPr>
              <p:nvPr/>
            </p:nvSpPr>
            <p:spPr bwMode="auto">
              <a:xfrm>
                <a:off x="3424" y="1253"/>
                <a:ext cx="18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659" name="Text Box 35"/>
            <p:cNvSpPr txBox="1">
              <a:spLocks noChangeArrowheads="1"/>
            </p:cNvSpPr>
            <p:nvPr/>
          </p:nvSpPr>
          <p:spPr bwMode="auto">
            <a:xfrm>
              <a:off x="1474" y="1026"/>
              <a:ext cx="1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3200" b="1"/>
            </a:p>
          </p:txBody>
        </p:sp>
        <p:sp>
          <p:nvSpPr>
            <p:cNvPr id="26660" name="Text Box 36"/>
            <p:cNvSpPr txBox="1">
              <a:spLocks noChangeArrowheads="1"/>
            </p:cNvSpPr>
            <p:nvPr/>
          </p:nvSpPr>
          <p:spPr bwMode="auto">
            <a:xfrm>
              <a:off x="738" y="1071"/>
              <a:ext cx="11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3200" b="1"/>
            </a:p>
          </p:txBody>
        </p:sp>
        <p:sp>
          <p:nvSpPr>
            <p:cNvPr id="26661" name="Text Box 37"/>
            <p:cNvSpPr txBox="1">
              <a:spLocks noChangeArrowheads="1"/>
            </p:cNvSpPr>
            <p:nvPr/>
          </p:nvSpPr>
          <p:spPr bwMode="auto">
            <a:xfrm>
              <a:off x="476" y="1253"/>
              <a:ext cx="37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 b="1" dirty="0" smtClean="0"/>
                <a:t>56</a:t>
              </a:r>
              <a:r>
                <a:rPr lang="en-US" sz="2000" b="1" dirty="0" smtClean="0">
                  <a:cs typeface="Arial" charset="0"/>
                </a:rPr>
                <a:t>°</a:t>
              </a:r>
              <a:endParaRPr lang="en-US" sz="2000" b="1" dirty="0">
                <a:cs typeface="Arial" charset="0"/>
              </a:endParaRPr>
            </a:p>
          </p:txBody>
        </p:sp>
        <p:sp>
          <p:nvSpPr>
            <p:cNvPr id="26735" name="Arc 111"/>
            <p:cNvSpPr>
              <a:spLocks/>
            </p:cNvSpPr>
            <p:nvPr/>
          </p:nvSpPr>
          <p:spPr bwMode="auto">
            <a:xfrm flipV="1">
              <a:off x="476" y="1117"/>
              <a:ext cx="227" cy="13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62921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25" descr="3305925570_90c74fb023_b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Прямоугольник 26"/>
          <p:cNvSpPr/>
          <p:nvPr/>
        </p:nvSpPr>
        <p:spPr bwMode="auto">
          <a:xfrm>
            <a:off x="0" y="762640"/>
            <a:ext cx="9144000" cy="523220"/>
          </a:xfrm>
          <a:prstGeom prst="rect">
            <a:avLst/>
          </a:prstGeom>
          <a:gradFill flip="none" rotWithShape="1">
            <a:gsLst>
              <a:gs pos="0">
                <a:srgbClr val="A8B1C4">
                  <a:shade val="30000"/>
                  <a:satMod val="115000"/>
                </a:srgbClr>
              </a:gs>
              <a:gs pos="50000">
                <a:srgbClr val="A8B1C4">
                  <a:shade val="67500"/>
                  <a:satMod val="115000"/>
                </a:srgbClr>
              </a:gs>
              <a:gs pos="100000">
                <a:srgbClr val="A8B1C4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>
              <a:defRPr/>
            </a:pPr>
            <a:endParaRPr lang="ru-RU" dirty="0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785813" y="571500"/>
            <a:ext cx="3394075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ru-RU" b="1" u="none"/>
              <a:t>Свойство </a:t>
            </a:r>
            <a:r>
              <a:rPr lang="en-US" b="1" u="none"/>
              <a:t>2</a:t>
            </a:r>
            <a:endParaRPr lang="ru-RU" b="1" u="none"/>
          </a:p>
        </p:txBody>
      </p:sp>
      <p:sp>
        <p:nvSpPr>
          <p:cNvPr id="5125" name="Rectangle 5"/>
          <p:cNvSpPr>
            <a:spLocks noGrp="1" noChangeArrowheads="1"/>
          </p:cNvSpPr>
          <p:nvPr>
            <p:ph sz="quarter" idx="13"/>
          </p:nvPr>
        </p:nvSpPr>
        <p:spPr>
          <a:xfrm>
            <a:off x="457200" y="1600200"/>
            <a:ext cx="8229600" cy="1541463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dirty="0" smtClean="0"/>
              <a:t>Катет прямоугольного треугольника, лежащий против угла в 30</a:t>
            </a:r>
            <a:r>
              <a:rPr lang="en-US" sz="2800" dirty="0" smtClean="0">
                <a:cs typeface="Arial" charset="0"/>
              </a:rPr>
              <a:t>º</a:t>
            </a:r>
            <a:r>
              <a:rPr lang="ru-RU" sz="2800" dirty="0" smtClean="0">
                <a:cs typeface="Arial" charset="0"/>
              </a:rPr>
              <a:t> , равен половине гипотенузы.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857625" y="2924175"/>
            <a:ext cx="3887788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l">
              <a:spcBef>
                <a:spcPct val="0"/>
              </a:spcBef>
            </a:pPr>
            <a:r>
              <a:rPr lang="ru-RU" sz="2400" b="1" u="none" dirty="0">
                <a:solidFill>
                  <a:schemeClr val="tx2"/>
                </a:solidFill>
              </a:rPr>
              <a:t>Доказательство</a:t>
            </a:r>
            <a:r>
              <a:rPr lang="ru-RU" u="none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5129" name="Text Box 8"/>
          <p:cNvSpPr txBox="1">
            <a:spLocks noChangeArrowheads="1"/>
          </p:cNvSpPr>
          <p:nvPr/>
        </p:nvSpPr>
        <p:spPr bwMode="auto">
          <a:xfrm>
            <a:off x="4030663" y="3644900"/>
            <a:ext cx="47894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endParaRPr lang="el-GR" sz="1800" u="none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71500" y="3454400"/>
            <a:ext cx="1727200" cy="2473325"/>
            <a:chOff x="567" y="2614"/>
            <a:chExt cx="1088" cy="1558"/>
          </a:xfrm>
        </p:grpSpPr>
        <p:sp>
          <p:nvSpPr>
            <p:cNvPr id="5144" name="AutoShape 16"/>
            <p:cNvSpPr>
              <a:spLocks noChangeArrowheads="1"/>
            </p:cNvSpPr>
            <p:nvPr/>
          </p:nvSpPr>
          <p:spPr bwMode="auto">
            <a:xfrm flipH="1">
              <a:off x="793" y="2614"/>
              <a:ext cx="772" cy="1406"/>
            </a:xfrm>
            <a:prstGeom prst="rtTriangle">
              <a:avLst/>
            </a:prstGeom>
            <a:gradFill rotWithShape="1">
              <a:gsLst>
                <a:gs pos="0">
                  <a:srgbClr val="354483"/>
                </a:gs>
                <a:gs pos="50000">
                  <a:srgbClr val="5064BD"/>
                </a:gs>
                <a:gs pos="100000">
                  <a:srgbClr val="6179E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5" name="Rectangle 20"/>
            <p:cNvSpPr>
              <a:spLocks noChangeArrowheads="1"/>
            </p:cNvSpPr>
            <p:nvPr/>
          </p:nvSpPr>
          <p:spPr bwMode="auto">
            <a:xfrm>
              <a:off x="1429" y="3884"/>
              <a:ext cx="136" cy="136"/>
            </a:xfrm>
            <a:prstGeom prst="rect">
              <a:avLst/>
            </a:prstGeom>
            <a:solidFill>
              <a:srgbClr val="697ED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6" name="Arc 18"/>
            <p:cNvSpPr>
              <a:spLocks/>
            </p:cNvSpPr>
            <p:nvPr/>
          </p:nvSpPr>
          <p:spPr bwMode="auto">
            <a:xfrm rot="6685598">
              <a:off x="1487" y="2712"/>
              <a:ext cx="91" cy="90"/>
            </a:xfrm>
            <a:custGeom>
              <a:avLst/>
              <a:gdLst>
                <a:gd name="T0" fmla="*/ 0 w 21600"/>
                <a:gd name="T1" fmla="*/ 0 h 19605"/>
                <a:gd name="T2" fmla="*/ 0 w 21600"/>
                <a:gd name="T3" fmla="*/ 0 h 19605"/>
                <a:gd name="T4" fmla="*/ 0 w 21600"/>
                <a:gd name="T5" fmla="*/ 0 h 19605"/>
                <a:gd name="T6" fmla="*/ 0 60000 65536"/>
                <a:gd name="T7" fmla="*/ 0 60000 65536"/>
                <a:gd name="T8" fmla="*/ 0 60000 65536"/>
                <a:gd name="T9" fmla="*/ 0 w 21600"/>
                <a:gd name="T10" fmla="*/ 0 h 19605"/>
                <a:gd name="T11" fmla="*/ 21600 w 21600"/>
                <a:gd name="T12" fmla="*/ 19605 h 196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9605" fill="none" extrusionOk="0">
                  <a:moveTo>
                    <a:pt x="17927" y="0"/>
                  </a:moveTo>
                  <a:cubicBezTo>
                    <a:pt x="20321" y="3562"/>
                    <a:pt x="21600" y="7756"/>
                    <a:pt x="21600" y="12048"/>
                  </a:cubicBezTo>
                  <a:cubicBezTo>
                    <a:pt x="21600" y="14628"/>
                    <a:pt x="21137" y="17187"/>
                    <a:pt x="20234" y="19604"/>
                  </a:cubicBezTo>
                </a:path>
                <a:path w="21600" h="19605" stroke="0" extrusionOk="0">
                  <a:moveTo>
                    <a:pt x="17927" y="0"/>
                  </a:moveTo>
                  <a:cubicBezTo>
                    <a:pt x="20321" y="3562"/>
                    <a:pt x="21600" y="7756"/>
                    <a:pt x="21600" y="12048"/>
                  </a:cubicBezTo>
                  <a:cubicBezTo>
                    <a:pt x="21600" y="14628"/>
                    <a:pt x="21137" y="17187"/>
                    <a:pt x="20234" y="19604"/>
                  </a:cubicBezTo>
                  <a:lnTo>
                    <a:pt x="0" y="1204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7" name="Arc 23"/>
            <p:cNvSpPr>
              <a:spLocks/>
            </p:cNvSpPr>
            <p:nvPr/>
          </p:nvSpPr>
          <p:spPr bwMode="auto">
            <a:xfrm rot="594621">
              <a:off x="884" y="3837"/>
              <a:ext cx="182" cy="182"/>
            </a:xfrm>
            <a:custGeom>
              <a:avLst/>
              <a:gdLst>
                <a:gd name="T0" fmla="*/ 0 w 21511"/>
                <a:gd name="T1" fmla="*/ 0 h 21595"/>
                <a:gd name="T2" fmla="*/ 0 w 21511"/>
                <a:gd name="T3" fmla="*/ 0 h 21595"/>
                <a:gd name="T4" fmla="*/ 0 w 21511"/>
                <a:gd name="T5" fmla="*/ 0 h 21595"/>
                <a:gd name="T6" fmla="*/ 0 60000 65536"/>
                <a:gd name="T7" fmla="*/ 0 60000 65536"/>
                <a:gd name="T8" fmla="*/ 0 60000 65536"/>
                <a:gd name="T9" fmla="*/ 0 w 21511"/>
                <a:gd name="T10" fmla="*/ 0 h 21595"/>
                <a:gd name="T11" fmla="*/ 21511 w 21511"/>
                <a:gd name="T12" fmla="*/ 21595 h 215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11" h="21595" fill="none" extrusionOk="0">
                  <a:moveTo>
                    <a:pt x="444" y="-1"/>
                  </a:moveTo>
                  <a:cubicBezTo>
                    <a:pt x="11442" y="225"/>
                    <a:pt x="20513" y="8681"/>
                    <a:pt x="21510" y="19636"/>
                  </a:cubicBezTo>
                </a:path>
                <a:path w="21511" h="21595" stroke="0" extrusionOk="0">
                  <a:moveTo>
                    <a:pt x="444" y="-1"/>
                  </a:moveTo>
                  <a:cubicBezTo>
                    <a:pt x="11442" y="225"/>
                    <a:pt x="20513" y="8681"/>
                    <a:pt x="21510" y="19636"/>
                  </a:cubicBezTo>
                  <a:lnTo>
                    <a:pt x="0" y="21595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8" name="Arc 24"/>
            <p:cNvSpPr>
              <a:spLocks/>
            </p:cNvSpPr>
            <p:nvPr/>
          </p:nvSpPr>
          <p:spPr bwMode="auto">
            <a:xfrm rot="592332">
              <a:off x="884" y="3792"/>
              <a:ext cx="227" cy="227"/>
            </a:xfrm>
            <a:custGeom>
              <a:avLst/>
              <a:gdLst>
                <a:gd name="T0" fmla="*/ 0 w 21529"/>
                <a:gd name="T1" fmla="*/ 0 h 21504"/>
                <a:gd name="T2" fmla="*/ 0 w 21529"/>
                <a:gd name="T3" fmla="*/ 0 h 21504"/>
                <a:gd name="T4" fmla="*/ 0 w 21529"/>
                <a:gd name="T5" fmla="*/ 0 h 21504"/>
                <a:gd name="T6" fmla="*/ 0 60000 65536"/>
                <a:gd name="T7" fmla="*/ 0 60000 65536"/>
                <a:gd name="T8" fmla="*/ 0 60000 65536"/>
                <a:gd name="T9" fmla="*/ 0 w 21529"/>
                <a:gd name="T10" fmla="*/ 0 h 21504"/>
                <a:gd name="T11" fmla="*/ 21529 w 21529"/>
                <a:gd name="T12" fmla="*/ 21504 h 215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29" h="21504" fill="none" extrusionOk="0">
                  <a:moveTo>
                    <a:pt x="2030" y="-1"/>
                  </a:moveTo>
                  <a:cubicBezTo>
                    <a:pt x="12461" y="984"/>
                    <a:pt x="20681" y="9312"/>
                    <a:pt x="21529" y="19755"/>
                  </a:cubicBezTo>
                </a:path>
                <a:path w="21529" h="21504" stroke="0" extrusionOk="0">
                  <a:moveTo>
                    <a:pt x="2030" y="-1"/>
                  </a:moveTo>
                  <a:cubicBezTo>
                    <a:pt x="12461" y="984"/>
                    <a:pt x="20681" y="9312"/>
                    <a:pt x="21529" y="19755"/>
                  </a:cubicBezTo>
                  <a:lnTo>
                    <a:pt x="0" y="2150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9" name="Text Box 25"/>
            <p:cNvSpPr txBox="1">
              <a:spLocks noChangeArrowheads="1"/>
            </p:cNvSpPr>
            <p:nvPr/>
          </p:nvSpPr>
          <p:spPr bwMode="auto">
            <a:xfrm>
              <a:off x="1020" y="3657"/>
              <a:ext cx="3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ru-RU" sz="2000" dirty="0">
                  <a:latin typeface="Arial Narrow" pitchFamily="34" charset="0"/>
                </a:rPr>
                <a:t>60</a:t>
              </a:r>
              <a:r>
                <a:rPr lang="en-US" sz="2000" dirty="0">
                  <a:latin typeface="Arial Narrow" pitchFamily="34" charset="0"/>
                </a:rPr>
                <a:t>º</a:t>
              </a:r>
              <a:endParaRPr lang="ru-RU" sz="2000" dirty="0">
                <a:latin typeface="Arial Narrow" pitchFamily="34" charset="0"/>
              </a:endParaRPr>
            </a:p>
          </p:txBody>
        </p:sp>
        <p:sp>
          <p:nvSpPr>
            <p:cNvPr id="5150" name="Text Box 26"/>
            <p:cNvSpPr txBox="1">
              <a:spLocks noChangeArrowheads="1"/>
            </p:cNvSpPr>
            <p:nvPr/>
          </p:nvSpPr>
          <p:spPr bwMode="auto">
            <a:xfrm>
              <a:off x="1292" y="2886"/>
              <a:ext cx="36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ru-RU" sz="2000" dirty="0">
                  <a:latin typeface="Arial Narrow" pitchFamily="34" charset="0"/>
                </a:rPr>
                <a:t>30</a:t>
              </a:r>
              <a:r>
                <a:rPr lang="en-US" sz="2000" dirty="0">
                  <a:latin typeface="Arial Narrow" pitchFamily="34" charset="0"/>
                </a:rPr>
                <a:t>º</a:t>
              </a:r>
              <a:endParaRPr lang="ru-RU" sz="2000" dirty="0">
                <a:latin typeface="Arial Narrow" pitchFamily="34" charset="0"/>
              </a:endParaRPr>
            </a:p>
          </p:txBody>
        </p:sp>
        <p:sp>
          <p:nvSpPr>
            <p:cNvPr id="4" name="Text Box 28"/>
            <p:cNvSpPr txBox="1">
              <a:spLocks noChangeArrowheads="1"/>
            </p:cNvSpPr>
            <p:nvPr/>
          </p:nvSpPr>
          <p:spPr bwMode="auto">
            <a:xfrm>
              <a:off x="567" y="3884"/>
              <a:ext cx="1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2400" u="none"/>
                <a:t>D</a:t>
              </a:r>
              <a:endParaRPr lang="ru-RU" sz="2400" u="none"/>
            </a:p>
          </p:txBody>
        </p:sp>
      </p:grpSp>
      <p:grpSp>
        <p:nvGrpSpPr>
          <p:cNvPr id="3" name="Группа 30"/>
          <p:cNvGrpSpPr>
            <a:grpSpLocks/>
          </p:cNvGrpSpPr>
          <p:nvPr/>
        </p:nvGrpSpPr>
        <p:grpSpPr bwMode="auto">
          <a:xfrm>
            <a:off x="1939925" y="3000375"/>
            <a:ext cx="1800225" cy="3049588"/>
            <a:chOff x="1939925" y="3000375"/>
            <a:chExt cx="1800225" cy="3049588"/>
          </a:xfrm>
        </p:grpSpPr>
        <p:sp>
          <p:nvSpPr>
            <p:cNvPr id="5134" name="Text Box 10"/>
            <p:cNvSpPr txBox="1">
              <a:spLocks noChangeArrowheads="1"/>
            </p:cNvSpPr>
            <p:nvPr/>
          </p:nvSpPr>
          <p:spPr bwMode="auto">
            <a:xfrm>
              <a:off x="1939925" y="5592763"/>
              <a:ext cx="28892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800" u="sng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800" u="sng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/>
              <a:r>
                <a:rPr lang="en-US" sz="2400"/>
                <a:t>A</a:t>
              </a:r>
              <a:endParaRPr lang="ru-RU" sz="2400"/>
            </a:p>
          </p:txBody>
        </p:sp>
        <p:grpSp>
          <p:nvGrpSpPr>
            <p:cNvPr id="5135" name="Группа 28"/>
            <p:cNvGrpSpPr>
              <a:grpSpLocks/>
            </p:cNvGrpSpPr>
            <p:nvPr/>
          </p:nvGrpSpPr>
          <p:grpSpPr bwMode="auto">
            <a:xfrm>
              <a:off x="2011363" y="3000375"/>
              <a:ext cx="1728787" cy="2906713"/>
              <a:chOff x="2011363" y="3000375"/>
              <a:chExt cx="1728787" cy="2906713"/>
            </a:xfrm>
          </p:grpSpPr>
          <p:sp>
            <p:nvSpPr>
              <p:cNvPr id="5136" name="AutoShape 9"/>
              <p:cNvSpPr>
                <a:spLocks noChangeArrowheads="1"/>
              </p:cNvSpPr>
              <p:nvPr/>
            </p:nvSpPr>
            <p:spPr bwMode="auto">
              <a:xfrm>
                <a:off x="2155825" y="3454400"/>
                <a:ext cx="1296988" cy="2232025"/>
              </a:xfrm>
              <a:prstGeom prst="rtTriangle">
                <a:avLst/>
              </a:prstGeom>
              <a:gradFill rotWithShape="1">
                <a:gsLst>
                  <a:gs pos="0">
                    <a:srgbClr val="354483"/>
                  </a:gs>
                  <a:gs pos="50000">
                    <a:srgbClr val="5064BD"/>
                  </a:gs>
                  <a:gs pos="100000">
                    <a:srgbClr val="6179E1"/>
                  </a:gs>
                </a:gsLst>
                <a:lin ang="5400000" scaled="1"/>
              </a:gradFill>
              <a:ln w="12700">
                <a:solidFill>
                  <a:srgbClr val="0033CC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37" name="Text Box 11"/>
              <p:cNvSpPr txBox="1">
                <a:spLocks noChangeArrowheads="1"/>
              </p:cNvSpPr>
              <p:nvPr/>
            </p:nvSpPr>
            <p:spPr bwMode="auto">
              <a:xfrm>
                <a:off x="2011363" y="3000375"/>
                <a:ext cx="288925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l" eaLnBrk="1" hangingPunct="1"/>
                <a:r>
                  <a:rPr lang="en-US" sz="2400" u="none"/>
                  <a:t>B</a:t>
                </a:r>
                <a:endParaRPr lang="ru-RU" sz="2400" u="none"/>
              </a:p>
            </p:txBody>
          </p:sp>
          <p:sp>
            <p:nvSpPr>
              <p:cNvPr id="5138" name="Text Box 12"/>
              <p:cNvSpPr txBox="1">
                <a:spLocks noChangeArrowheads="1"/>
              </p:cNvSpPr>
              <p:nvPr/>
            </p:nvSpPr>
            <p:spPr bwMode="auto">
              <a:xfrm>
                <a:off x="3451225" y="5449888"/>
                <a:ext cx="288925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l" eaLnBrk="1" hangingPunct="1"/>
                <a:r>
                  <a:rPr lang="en-US" sz="2400" u="none"/>
                  <a:t>C</a:t>
                </a:r>
                <a:endParaRPr lang="ru-RU" sz="2400" u="none"/>
              </a:p>
            </p:txBody>
          </p:sp>
          <p:sp>
            <p:nvSpPr>
              <p:cNvPr id="5139" name="Arc 17"/>
              <p:cNvSpPr>
                <a:spLocks/>
              </p:cNvSpPr>
              <p:nvPr/>
            </p:nvSpPr>
            <p:spPr bwMode="auto">
              <a:xfrm rot="5914914">
                <a:off x="2153444" y="3588544"/>
                <a:ext cx="144463" cy="130175"/>
              </a:xfrm>
              <a:custGeom>
                <a:avLst/>
                <a:gdLst>
                  <a:gd name="T0" fmla="*/ 2147483647 w 21570"/>
                  <a:gd name="T1" fmla="*/ 0 h 18045"/>
                  <a:gd name="T2" fmla="*/ 2147483647 w 21570"/>
                  <a:gd name="T3" fmla="*/ 2147483647 h 18045"/>
                  <a:gd name="T4" fmla="*/ 0 w 21570"/>
                  <a:gd name="T5" fmla="*/ 2147483647 h 18045"/>
                  <a:gd name="T6" fmla="*/ 0 60000 65536"/>
                  <a:gd name="T7" fmla="*/ 0 60000 65536"/>
                  <a:gd name="T8" fmla="*/ 0 60000 65536"/>
                  <a:gd name="T9" fmla="*/ 0 w 21570"/>
                  <a:gd name="T10" fmla="*/ 0 h 18045"/>
                  <a:gd name="T11" fmla="*/ 21570 w 21570"/>
                  <a:gd name="T12" fmla="*/ 18045 h 1804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70" h="18045" fill="none" extrusionOk="0">
                    <a:moveTo>
                      <a:pt x="11871" y="0"/>
                    </a:moveTo>
                    <a:cubicBezTo>
                      <a:pt x="17605" y="3772"/>
                      <a:pt x="21205" y="10045"/>
                      <a:pt x="21569" y="16899"/>
                    </a:cubicBezTo>
                  </a:path>
                  <a:path w="21570" h="18045" stroke="0" extrusionOk="0">
                    <a:moveTo>
                      <a:pt x="11871" y="0"/>
                    </a:moveTo>
                    <a:cubicBezTo>
                      <a:pt x="17605" y="3772"/>
                      <a:pt x="21205" y="10045"/>
                      <a:pt x="21569" y="16899"/>
                    </a:cubicBezTo>
                    <a:lnTo>
                      <a:pt x="0" y="18045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0" name="Arc 21"/>
              <p:cNvSpPr>
                <a:spLocks/>
              </p:cNvSpPr>
              <p:nvPr/>
            </p:nvSpPr>
            <p:spPr bwMode="auto">
              <a:xfrm rot="-6113463">
                <a:off x="3028156" y="5382419"/>
                <a:ext cx="288925" cy="287338"/>
              </a:xfrm>
              <a:custGeom>
                <a:avLst/>
                <a:gdLst>
                  <a:gd name="T0" fmla="*/ 2147483647 w 21553"/>
                  <a:gd name="T1" fmla="*/ 0 h 21438"/>
                  <a:gd name="T2" fmla="*/ 2147483647 w 21553"/>
                  <a:gd name="T3" fmla="*/ 2147483647 h 21438"/>
                  <a:gd name="T4" fmla="*/ 0 w 21553"/>
                  <a:gd name="T5" fmla="*/ 2147483647 h 21438"/>
                  <a:gd name="T6" fmla="*/ 0 60000 65536"/>
                  <a:gd name="T7" fmla="*/ 0 60000 65536"/>
                  <a:gd name="T8" fmla="*/ 0 60000 65536"/>
                  <a:gd name="T9" fmla="*/ 0 w 21553"/>
                  <a:gd name="T10" fmla="*/ 0 h 21438"/>
                  <a:gd name="T11" fmla="*/ 21553 w 21553"/>
                  <a:gd name="T12" fmla="*/ 21438 h 214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53" h="21438" fill="none" extrusionOk="0">
                    <a:moveTo>
                      <a:pt x="2638" y="-1"/>
                    </a:moveTo>
                    <a:cubicBezTo>
                      <a:pt x="12927" y="1265"/>
                      <a:pt x="20866" y="9663"/>
                      <a:pt x="21552" y="20008"/>
                    </a:cubicBezTo>
                  </a:path>
                  <a:path w="21553" h="21438" stroke="0" extrusionOk="0">
                    <a:moveTo>
                      <a:pt x="2638" y="-1"/>
                    </a:moveTo>
                    <a:cubicBezTo>
                      <a:pt x="12927" y="1265"/>
                      <a:pt x="20866" y="9663"/>
                      <a:pt x="21552" y="20008"/>
                    </a:cubicBezTo>
                    <a:lnTo>
                      <a:pt x="0" y="2143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1" name="Arc 22"/>
              <p:cNvSpPr>
                <a:spLocks/>
              </p:cNvSpPr>
              <p:nvPr/>
            </p:nvSpPr>
            <p:spPr bwMode="auto">
              <a:xfrm rot="-6113463">
                <a:off x="2939257" y="5314156"/>
                <a:ext cx="360362" cy="358775"/>
              </a:xfrm>
              <a:custGeom>
                <a:avLst/>
                <a:gdLst>
                  <a:gd name="T0" fmla="*/ 2147483647 w 21553"/>
                  <a:gd name="T1" fmla="*/ 0 h 21438"/>
                  <a:gd name="T2" fmla="*/ 2147483647 w 21553"/>
                  <a:gd name="T3" fmla="*/ 2147483647 h 21438"/>
                  <a:gd name="T4" fmla="*/ 0 w 21553"/>
                  <a:gd name="T5" fmla="*/ 2147483647 h 21438"/>
                  <a:gd name="T6" fmla="*/ 0 60000 65536"/>
                  <a:gd name="T7" fmla="*/ 0 60000 65536"/>
                  <a:gd name="T8" fmla="*/ 0 60000 65536"/>
                  <a:gd name="T9" fmla="*/ 0 w 21553"/>
                  <a:gd name="T10" fmla="*/ 0 h 21438"/>
                  <a:gd name="T11" fmla="*/ 21553 w 21553"/>
                  <a:gd name="T12" fmla="*/ 21438 h 2143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53" h="21438" fill="none" extrusionOk="0">
                    <a:moveTo>
                      <a:pt x="2638" y="-1"/>
                    </a:moveTo>
                    <a:cubicBezTo>
                      <a:pt x="12927" y="1265"/>
                      <a:pt x="20866" y="9663"/>
                      <a:pt x="21552" y="20008"/>
                    </a:cubicBezTo>
                  </a:path>
                  <a:path w="21553" h="21438" stroke="0" extrusionOk="0">
                    <a:moveTo>
                      <a:pt x="2638" y="-1"/>
                    </a:moveTo>
                    <a:cubicBezTo>
                      <a:pt x="12927" y="1265"/>
                      <a:pt x="20866" y="9663"/>
                      <a:pt x="21552" y="20008"/>
                    </a:cubicBezTo>
                    <a:lnTo>
                      <a:pt x="0" y="21438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5142" name="Text Box 27"/>
              <p:cNvSpPr txBox="1">
                <a:spLocks noChangeArrowheads="1"/>
              </p:cNvSpPr>
              <p:nvPr/>
            </p:nvSpPr>
            <p:spPr bwMode="auto">
              <a:xfrm>
                <a:off x="2082800" y="3865563"/>
                <a:ext cx="576263" cy="396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800" u="sng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800" u="sng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l" eaLnBrk="1" hangingPunct="1"/>
                <a:r>
                  <a:rPr lang="ru-RU" sz="2000" u="none" dirty="0">
                    <a:latin typeface="Arial Narrow" pitchFamily="34" charset="0"/>
                  </a:rPr>
                  <a:t>30</a:t>
                </a:r>
                <a:r>
                  <a:rPr lang="en-US" sz="2000" u="none" dirty="0">
                    <a:latin typeface="Arial Narrow" pitchFamily="34" charset="0"/>
                  </a:rPr>
                  <a:t>º</a:t>
                </a:r>
                <a:endParaRPr lang="ru-RU" sz="2000" u="none" dirty="0">
                  <a:latin typeface="Arial Narrow" pitchFamily="34" charset="0"/>
                </a:endParaRPr>
              </a:p>
            </p:txBody>
          </p:sp>
          <p:sp>
            <p:nvSpPr>
              <p:cNvPr id="5143" name="Rectangle 13"/>
              <p:cNvSpPr>
                <a:spLocks noChangeArrowheads="1"/>
              </p:cNvSpPr>
              <p:nvPr/>
            </p:nvSpPr>
            <p:spPr bwMode="auto">
              <a:xfrm>
                <a:off x="2155825" y="5476875"/>
                <a:ext cx="215900" cy="215900"/>
              </a:xfrm>
              <a:prstGeom prst="rect">
                <a:avLst/>
              </a:prstGeom>
              <a:solidFill>
                <a:srgbClr val="697ED9"/>
              </a:solidFill>
              <a:ln w="12700">
                <a:solidFill>
                  <a:srgbClr val="0033CC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spcBef>
                    <a:spcPct val="0"/>
                  </a:spcBef>
                </a:pPr>
                <a:endParaRPr lang="ru-RU" sz="1800" u="none">
                  <a:solidFill>
                    <a:srgbClr val="0033CC"/>
                  </a:solidFill>
                </a:endParaRPr>
              </a:p>
            </p:txBody>
          </p:sp>
        </p:grpSp>
      </p:grpSp>
      <p:sp>
        <p:nvSpPr>
          <p:cNvPr id="5151" name="Text Box 31"/>
          <p:cNvSpPr txBox="1">
            <a:spLocks noChangeArrowheads="1"/>
          </p:cNvSpPr>
          <p:nvPr/>
        </p:nvSpPr>
        <p:spPr bwMode="auto">
          <a:xfrm>
            <a:off x="3851275" y="3716338"/>
            <a:ext cx="511333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l-GR" sz="1800" u="none" dirty="0"/>
              <a:t>Δ</a:t>
            </a:r>
            <a:r>
              <a:rPr lang="ru-RU" sz="1800" u="none" dirty="0"/>
              <a:t>АВ</a:t>
            </a:r>
            <a:r>
              <a:rPr lang="en-US" sz="1800" u="none" dirty="0"/>
              <a:t>D</a:t>
            </a:r>
            <a:r>
              <a:rPr lang="ru-RU" sz="1800" u="none" dirty="0"/>
              <a:t>= </a:t>
            </a:r>
            <a:r>
              <a:rPr lang="el-GR" sz="1800" u="none" dirty="0"/>
              <a:t>Δ</a:t>
            </a:r>
            <a:r>
              <a:rPr lang="ru-RU" sz="1800" u="none" dirty="0"/>
              <a:t>А</a:t>
            </a:r>
            <a:r>
              <a:rPr lang="en-US" sz="1800" u="none" dirty="0"/>
              <a:t>B</a:t>
            </a:r>
            <a:r>
              <a:rPr lang="ru-RU" sz="1800" u="none" dirty="0"/>
              <a:t>С (по построению).</a:t>
            </a:r>
          </a:p>
          <a:p>
            <a:pPr eaLnBrk="1" hangingPunct="1"/>
            <a:r>
              <a:rPr lang="ru-RU" sz="1800" u="none" dirty="0"/>
              <a:t>Получим </a:t>
            </a:r>
            <a:r>
              <a:rPr lang="el-GR" sz="1800" u="none" dirty="0"/>
              <a:t>Δ</a:t>
            </a:r>
            <a:r>
              <a:rPr lang="en-US" sz="1800" u="none" dirty="0"/>
              <a:t>B</a:t>
            </a:r>
            <a:r>
              <a:rPr lang="ru-RU" sz="1800" u="none" dirty="0"/>
              <a:t>С</a:t>
            </a:r>
            <a:r>
              <a:rPr lang="en-US" sz="1800" u="none" dirty="0"/>
              <a:t>D </a:t>
            </a:r>
            <a:r>
              <a:rPr lang="ru-RU" sz="1800" u="none" dirty="0" smtClean="0"/>
              <a:t>-  равносторонний, </a:t>
            </a:r>
            <a:r>
              <a:rPr lang="ru-RU" sz="1800" u="none" dirty="0"/>
              <a:t>в котором </a:t>
            </a:r>
            <a:r>
              <a:rPr lang="ru-RU" sz="1800" u="none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en-US" sz="1800" u="none" dirty="0"/>
              <a:t>B = </a:t>
            </a:r>
            <a:r>
              <a:rPr lang="ru-RU" sz="1800" u="none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en-US" sz="1800" u="none" dirty="0"/>
              <a:t>D </a:t>
            </a:r>
            <a:r>
              <a:rPr lang="en-US" sz="1800" u="none" dirty="0" smtClean="0"/>
              <a:t>=</a:t>
            </a:r>
            <a:r>
              <a:rPr lang="ru-RU" sz="1800" u="none" dirty="0" smtClean="0"/>
              <a:t> </a:t>
            </a:r>
            <a:r>
              <a:rPr lang="ru-RU" sz="1800" u="none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</a:t>
            </a:r>
            <a:r>
              <a:rPr lang="ru-RU" sz="1800" u="none" dirty="0" smtClean="0">
                <a:sym typeface="Symbol" pitchFamily="18" charset="2"/>
              </a:rPr>
              <a:t>С</a:t>
            </a:r>
            <a:r>
              <a:rPr lang="en-US" sz="1800" u="none" dirty="0" smtClean="0"/>
              <a:t>  </a:t>
            </a:r>
            <a:r>
              <a:rPr lang="en-US" sz="1800" u="none" dirty="0"/>
              <a:t>60º</a:t>
            </a:r>
            <a:r>
              <a:rPr lang="ru-RU" sz="1800" u="none" dirty="0"/>
              <a:t>, поэтому </a:t>
            </a:r>
            <a:r>
              <a:rPr lang="en-US" sz="1800" u="none" dirty="0" smtClean="0"/>
              <a:t>DC=BC. </a:t>
            </a:r>
            <a:r>
              <a:rPr lang="ru-RU" sz="1800" u="none" dirty="0"/>
              <a:t>Но </a:t>
            </a:r>
            <a:r>
              <a:rPr lang="en-US" sz="1800" u="none" dirty="0"/>
              <a:t>AC =1/2 DC</a:t>
            </a:r>
            <a:r>
              <a:rPr lang="ru-RU" sz="1800" u="none" dirty="0"/>
              <a:t>. Следовательно,  </a:t>
            </a:r>
            <a:r>
              <a:rPr lang="en-US" sz="1800" u="none" dirty="0"/>
              <a:t>AC=1/2 BC</a:t>
            </a:r>
            <a:r>
              <a:rPr lang="ru-RU" sz="1800" u="none" dirty="0"/>
              <a:t>, что и требовалось доказать.</a:t>
            </a:r>
            <a:endParaRPr lang="el-GR" sz="1800" u="none" dirty="0"/>
          </a:p>
        </p:txBody>
      </p:sp>
      <p:sp>
        <p:nvSpPr>
          <p:cNvPr id="5133" name="AutoShape 35"/>
          <p:cNvSpPr>
            <a:spLocks noChangeArrowheads="1"/>
          </p:cNvSpPr>
          <p:nvPr/>
        </p:nvSpPr>
        <p:spPr bwMode="auto">
          <a:xfrm>
            <a:off x="4067175" y="3789363"/>
            <a:ext cx="217488" cy="144462"/>
          </a:xfrm>
          <a:prstGeom prst="triangle">
            <a:avLst>
              <a:gd name="adj" fmla="val 3919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67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75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5" grpId="0" build="p"/>
      <p:bldP spid="5127" grpId="0"/>
      <p:bldP spid="51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3" name="Group 5"/>
          <p:cNvGrpSpPr>
            <a:grpSpLocks/>
          </p:cNvGrpSpPr>
          <p:nvPr/>
        </p:nvGrpSpPr>
        <p:grpSpPr bwMode="auto">
          <a:xfrm>
            <a:off x="1241425" y="436563"/>
            <a:ext cx="2163763" cy="3357562"/>
            <a:chOff x="226" y="521"/>
            <a:chExt cx="2825" cy="3900"/>
          </a:xfrm>
        </p:grpSpPr>
        <p:sp>
          <p:nvSpPr>
            <p:cNvPr id="37894" name="Line 6"/>
            <p:cNvSpPr>
              <a:spLocks noChangeShapeType="1"/>
            </p:cNvSpPr>
            <p:nvPr/>
          </p:nvSpPr>
          <p:spPr bwMode="auto">
            <a:xfrm>
              <a:off x="612" y="799"/>
              <a:ext cx="0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5" name="Line 7"/>
            <p:cNvSpPr>
              <a:spLocks noChangeShapeType="1"/>
            </p:cNvSpPr>
            <p:nvPr/>
          </p:nvSpPr>
          <p:spPr bwMode="auto">
            <a:xfrm>
              <a:off x="612" y="799"/>
              <a:ext cx="1814" cy="31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6" name="Line 8"/>
            <p:cNvSpPr>
              <a:spLocks noChangeShapeType="1"/>
            </p:cNvSpPr>
            <p:nvPr/>
          </p:nvSpPr>
          <p:spPr bwMode="auto">
            <a:xfrm>
              <a:off x="612" y="3974"/>
              <a:ext cx="181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897" name="Text Box 9"/>
            <p:cNvSpPr txBox="1">
              <a:spLocks noChangeArrowheads="1"/>
            </p:cNvSpPr>
            <p:nvPr/>
          </p:nvSpPr>
          <p:spPr bwMode="auto">
            <a:xfrm>
              <a:off x="259" y="521"/>
              <a:ext cx="241" cy="6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3200" b="1"/>
            </a:p>
          </p:txBody>
        </p:sp>
        <p:sp>
          <p:nvSpPr>
            <p:cNvPr id="37898" name="Text Box 10"/>
            <p:cNvSpPr txBox="1">
              <a:spLocks noChangeArrowheads="1"/>
            </p:cNvSpPr>
            <p:nvPr/>
          </p:nvSpPr>
          <p:spPr bwMode="auto">
            <a:xfrm>
              <a:off x="226" y="3748"/>
              <a:ext cx="240" cy="6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ru-RU" sz="3200" b="1"/>
            </a:p>
          </p:txBody>
        </p:sp>
        <p:sp>
          <p:nvSpPr>
            <p:cNvPr id="37899" name="Text Box 11"/>
            <p:cNvSpPr txBox="1">
              <a:spLocks noChangeArrowheads="1"/>
            </p:cNvSpPr>
            <p:nvPr/>
          </p:nvSpPr>
          <p:spPr bwMode="auto">
            <a:xfrm>
              <a:off x="2427" y="3748"/>
              <a:ext cx="624" cy="6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200" b="1"/>
                <a:t>В</a:t>
              </a:r>
            </a:p>
          </p:txBody>
        </p:sp>
        <p:sp>
          <p:nvSpPr>
            <p:cNvPr id="37900" name="Rectangle 12"/>
            <p:cNvSpPr>
              <a:spLocks noChangeArrowheads="1"/>
            </p:cNvSpPr>
            <p:nvPr/>
          </p:nvSpPr>
          <p:spPr bwMode="auto">
            <a:xfrm>
              <a:off x="612" y="3793"/>
              <a:ext cx="181" cy="1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902" name="Text Box 14"/>
          <p:cNvSpPr txBox="1">
            <a:spLocks noChangeArrowheads="1"/>
          </p:cNvSpPr>
          <p:nvPr/>
        </p:nvSpPr>
        <p:spPr bwMode="auto">
          <a:xfrm>
            <a:off x="971550" y="3138488"/>
            <a:ext cx="477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3200" b="1"/>
              <a:t>С</a:t>
            </a: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2974745" y="804863"/>
            <a:ext cx="15059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b="1" dirty="0"/>
              <a:t>АВ=?</a:t>
            </a: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 rot="15119708">
            <a:off x="645319" y="6798469"/>
            <a:ext cx="671513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endParaRPr lang="ru-RU" sz="3200" b="1"/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827088" y="6338888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Р</a:t>
            </a:r>
          </a:p>
        </p:txBody>
      </p:sp>
      <p:sp>
        <p:nvSpPr>
          <p:cNvPr id="37922" name="Text Box 34"/>
          <p:cNvSpPr txBox="1">
            <a:spLocks noChangeArrowheads="1"/>
          </p:cNvSpPr>
          <p:nvPr/>
        </p:nvSpPr>
        <p:spPr bwMode="auto">
          <a:xfrm>
            <a:off x="3563938" y="3644900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cs typeface="Arial" charset="0"/>
              </a:rPr>
              <a:t>R</a:t>
            </a:r>
          </a:p>
        </p:txBody>
      </p:sp>
      <p:grpSp>
        <p:nvGrpSpPr>
          <p:cNvPr id="37951" name="Group 63"/>
          <p:cNvGrpSpPr>
            <a:grpSpLocks/>
          </p:cNvGrpSpPr>
          <p:nvPr/>
        </p:nvGrpSpPr>
        <p:grpSpPr bwMode="auto">
          <a:xfrm>
            <a:off x="833438" y="4291013"/>
            <a:ext cx="4079875" cy="1831975"/>
            <a:chOff x="525" y="2703"/>
            <a:chExt cx="2570" cy="1154"/>
          </a:xfrm>
        </p:grpSpPr>
        <p:sp>
          <p:nvSpPr>
            <p:cNvPr id="37911" name="Line 23"/>
            <p:cNvSpPr>
              <a:spLocks noChangeShapeType="1"/>
            </p:cNvSpPr>
            <p:nvPr/>
          </p:nvSpPr>
          <p:spPr bwMode="auto">
            <a:xfrm rot="36615253">
              <a:off x="1736" y="2784"/>
              <a:ext cx="0" cy="210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2" name="Line 24"/>
            <p:cNvSpPr>
              <a:spLocks noChangeShapeType="1"/>
            </p:cNvSpPr>
            <p:nvPr/>
          </p:nvSpPr>
          <p:spPr bwMode="auto">
            <a:xfrm rot="-6584748">
              <a:off x="1124" y="2325"/>
              <a:ext cx="933" cy="21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3" name="Line 25"/>
            <p:cNvSpPr>
              <a:spLocks noChangeShapeType="1"/>
            </p:cNvSpPr>
            <p:nvPr/>
          </p:nvSpPr>
          <p:spPr bwMode="auto">
            <a:xfrm rot="17705439" flipH="1">
              <a:off x="2228" y="2711"/>
              <a:ext cx="668" cy="65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15" name="Text Box 27"/>
            <p:cNvSpPr txBox="1">
              <a:spLocks noChangeArrowheads="1"/>
            </p:cNvSpPr>
            <p:nvPr/>
          </p:nvSpPr>
          <p:spPr bwMode="auto">
            <a:xfrm rot="15119708">
              <a:off x="2425" y="3566"/>
              <a:ext cx="423" cy="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>
              <a:spAutoFit/>
            </a:bodyPr>
            <a:lstStyle/>
            <a:p>
              <a:endParaRPr lang="ru-RU" sz="3200" b="1"/>
            </a:p>
          </p:txBody>
        </p:sp>
        <p:sp>
          <p:nvSpPr>
            <p:cNvPr id="37917" name="Rectangle 29"/>
            <p:cNvSpPr>
              <a:spLocks noChangeArrowheads="1"/>
            </p:cNvSpPr>
            <p:nvPr/>
          </p:nvSpPr>
          <p:spPr bwMode="auto">
            <a:xfrm rot="-6533179">
              <a:off x="2600" y="3398"/>
              <a:ext cx="96" cy="11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7923" name="Text Box 35"/>
            <p:cNvSpPr txBox="1">
              <a:spLocks noChangeArrowheads="1"/>
            </p:cNvSpPr>
            <p:nvPr/>
          </p:nvSpPr>
          <p:spPr bwMode="auto">
            <a:xfrm>
              <a:off x="2747" y="3337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cs typeface="Arial" charset="0"/>
                </a:rPr>
                <a:t>S</a:t>
              </a:r>
            </a:p>
          </p:txBody>
        </p:sp>
        <p:sp>
          <p:nvSpPr>
            <p:cNvPr id="37924" name="Text Box 36"/>
            <p:cNvSpPr txBox="1">
              <a:spLocks noChangeArrowheads="1"/>
            </p:cNvSpPr>
            <p:nvPr/>
          </p:nvSpPr>
          <p:spPr bwMode="auto">
            <a:xfrm>
              <a:off x="2550" y="2835"/>
              <a:ext cx="54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 b="1"/>
                <a:t>4,2см</a:t>
              </a:r>
            </a:p>
          </p:txBody>
        </p:sp>
        <p:sp>
          <p:nvSpPr>
            <p:cNvPr id="37925" name="Text Box 37"/>
            <p:cNvSpPr txBox="1">
              <a:spLocks noChangeArrowheads="1"/>
            </p:cNvSpPr>
            <p:nvPr/>
          </p:nvSpPr>
          <p:spPr bwMode="auto">
            <a:xfrm rot="-2847149">
              <a:off x="1325" y="3107"/>
              <a:ext cx="54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000" b="1"/>
                <a:t>8,4см</a:t>
              </a:r>
            </a:p>
          </p:txBody>
        </p:sp>
      </p:grpSp>
      <p:sp>
        <p:nvSpPr>
          <p:cNvPr id="37927" name="Text Box 39"/>
          <p:cNvSpPr txBox="1">
            <a:spLocks noChangeArrowheads="1"/>
          </p:cNvSpPr>
          <p:nvPr/>
        </p:nvSpPr>
        <p:spPr bwMode="auto">
          <a:xfrm>
            <a:off x="592138" y="3951288"/>
            <a:ext cx="5934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 dirty="0" smtClean="0"/>
              <a:t>3).</a:t>
            </a:r>
            <a:endParaRPr lang="ru-RU" sz="2400" b="1" dirty="0"/>
          </a:p>
        </p:txBody>
      </p:sp>
      <p:sp>
        <p:nvSpPr>
          <p:cNvPr id="37931" name="Text Box 43"/>
          <p:cNvSpPr txBox="1">
            <a:spLocks noChangeArrowheads="1"/>
          </p:cNvSpPr>
          <p:nvPr/>
        </p:nvSpPr>
        <p:spPr bwMode="auto">
          <a:xfrm>
            <a:off x="5632450" y="4332288"/>
            <a:ext cx="9445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 Р=?</a:t>
            </a:r>
          </a:p>
        </p:txBody>
      </p:sp>
      <p:sp>
        <p:nvSpPr>
          <p:cNvPr id="37932" name="Text Box 44"/>
          <p:cNvSpPr txBox="1">
            <a:spLocks noChangeArrowheads="1"/>
          </p:cNvSpPr>
          <p:nvPr/>
        </p:nvSpPr>
        <p:spPr bwMode="auto">
          <a:xfrm>
            <a:off x="5632450" y="5053013"/>
            <a:ext cx="965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 </a:t>
            </a:r>
            <a:r>
              <a:rPr lang="en-US" sz="2800" b="1">
                <a:cs typeface="Arial" charset="0"/>
              </a:rPr>
              <a:t>R</a:t>
            </a:r>
            <a:r>
              <a:rPr lang="ru-RU" sz="2800" b="1"/>
              <a:t>=?</a:t>
            </a:r>
          </a:p>
        </p:txBody>
      </p:sp>
      <p:sp>
        <p:nvSpPr>
          <p:cNvPr id="37938" name="Text Box 50"/>
          <p:cNvSpPr txBox="1">
            <a:spLocks noChangeArrowheads="1"/>
          </p:cNvSpPr>
          <p:nvPr/>
        </p:nvSpPr>
        <p:spPr bwMode="auto">
          <a:xfrm>
            <a:off x="6856413" y="6276975"/>
            <a:ext cx="184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sz="2800" b="1"/>
          </a:p>
        </p:txBody>
      </p:sp>
      <p:grpSp>
        <p:nvGrpSpPr>
          <p:cNvPr id="37939" name="Group 51"/>
          <p:cNvGrpSpPr>
            <a:grpSpLocks/>
          </p:cNvGrpSpPr>
          <p:nvPr/>
        </p:nvGrpSpPr>
        <p:grpSpPr bwMode="auto">
          <a:xfrm>
            <a:off x="5435600" y="4508500"/>
            <a:ext cx="288925" cy="215900"/>
            <a:chOff x="3424" y="1117"/>
            <a:chExt cx="182" cy="136"/>
          </a:xfrm>
        </p:grpSpPr>
        <p:sp>
          <p:nvSpPr>
            <p:cNvPr id="37940" name="Line 52"/>
            <p:cNvSpPr>
              <a:spLocks noChangeShapeType="1"/>
            </p:cNvSpPr>
            <p:nvPr/>
          </p:nvSpPr>
          <p:spPr bwMode="auto">
            <a:xfrm flipH="1">
              <a:off x="3424" y="1117"/>
              <a:ext cx="91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1" name="Line 53"/>
            <p:cNvSpPr>
              <a:spLocks noChangeShapeType="1"/>
            </p:cNvSpPr>
            <p:nvPr/>
          </p:nvSpPr>
          <p:spPr bwMode="auto">
            <a:xfrm>
              <a:off x="3424" y="125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7942" name="Group 54"/>
          <p:cNvGrpSpPr>
            <a:grpSpLocks/>
          </p:cNvGrpSpPr>
          <p:nvPr/>
        </p:nvGrpSpPr>
        <p:grpSpPr bwMode="auto">
          <a:xfrm>
            <a:off x="5508625" y="5229225"/>
            <a:ext cx="288925" cy="215900"/>
            <a:chOff x="3424" y="1117"/>
            <a:chExt cx="182" cy="136"/>
          </a:xfrm>
        </p:grpSpPr>
        <p:sp>
          <p:nvSpPr>
            <p:cNvPr id="37943" name="Line 55"/>
            <p:cNvSpPr>
              <a:spLocks noChangeShapeType="1"/>
            </p:cNvSpPr>
            <p:nvPr/>
          </p:nvSpPr>
          <p:spPr bwMode="auto">
            <a:xfrm flipH="1">
              <a:off x="3424" y="1117"/>
              <a:ext cx="91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944" name="Line 56"/>
            <p:cNvSpPr>
              <a:spLocks noChangeShapeType="1"/>
            </p:cNvSpPr>
            <p:nvPr/>
          </p:nvSpPr>
          <p:spPr bwMode="auto">
            <a:xfrm>
              <a:off x="3424" y="125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7947" name="Group 59"/>
          <p:cNvGrpSpPr>
            <a:grpSpLocks/>
          </p:cNvGrpSpPr>
          <p:nvPr/>
        </p:nvGrpSpPr>
        <p:grpSpPr bwMode="auto">
          <a:xfrm>
            <a:off x="519113" y="436563"/>
            <a:ext cx="2022475" cy="2992437"/>
            <a:chOff x="327" y="164"/>
            <a:chExt cx="1274" cy="1996"/>
          </a:xfrm>
        </p:grpSpPr>
        <p:sp>
          <p:nvSpPr>
            <p:cNvPr id="37901" name="Text Box 13"/>
            <p:cNvSpPr txBox="1">
              <a:spLocks noChangeArrowheads="1"/>
            </p:cNvSpPr>
            <p:nvPr/>
          </p:nvSpPr>
          <p:spPr bwMode="auto">
            <a:xfrm>
              <a:off x="657" y="164"/>
              <a:ext cx="3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200" b="1"/>
                <a:t>А</a:t>
              </a:r>
            </a:p>
          </p:txBody>
        </p:sp>
        <p:sp>
          <p:nvSpPr>
            <p:cNvPr id="37907" name="Text Box 19"/>
            <p:cNvSpPr txBox="1">
              <a:spLocks noChangeArrowheads="1"/>
            </p:cNvSpPr>
            <p:nvPr/>
          </p:nvSpPr>
          <p:spPr bwMode="auto">
            <a:xfrm>
              <a:off x="327" y="176"/>
              <a:ext cx="37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 smtClean="0"/>
                <a:t>2).</a:t>
              </a:r>
              <a:endParaRPr lang="ru-RU" sz="2400" b="1" dirty="0"/>
            </a:p>
          </p:txBody>
        </p:sp>
        <p:grpSp>
          <p:nvGrpSpPr>
            <p:cNvPr id="37946" name="Group 58"/>
            <p:cNvGrpSpPr>
              <a:grpSpLocks/>
            </p:cNvGrpSpPr>
            <p:nvPr/>
          </p:nvGrpSpPr>
          <p:grpSpPr bwMode="auto">
            <a:xfrm>
              <a:off x="930" y="799"/>
              <a:ext cx="671" cy="1361"/>
              <a:chOff x="930" y="799"/>
              <a:chExt cx="671" cy="1361"/>
            </a:xfrm>
          </p:grpSpPr>
          <p:sp>
            <p:nvSpPr>
              <p:cNvPr id="37904" name="Text Box 16"/>
              <p:cNvSpPr txBox="1">
                <a:spLocks noChangeArrowheads="1"/>
              </p:cNvSpPr>
              <p:nvPr/>
            </p:nvSpPr>
            <p:spPr bwMode="auto">
              <a:xfrm>
                <a:off x="930" y="947"/>
                <a:ext cx="35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 b="1"/>
                  <a:t>30</a:t>
                </a:r>
                <a:r>
                  <a:rPr lang="en-US" sz="2000" b="1">
                    <a:cs typeface="Arial" charset="0"/>
                  </a:rPr>
                  <a:t>°</a:t>
                </a:r>
              </a:p>
            </p:txBody>
          </p:sp>
          <p:sp>
            <p:nvSpPr>
              <p:cNvPr id="37905" name="Text Box 17"/>
              <p:cNvSpPr txBox="1">
                <a:spLocks noChangeArrowheads="1"/>
              </p:cNvSpPr>
              <p:nvPr/>
            </p:nvSpPr>
            <p:spPr bwMode="auto">
              <a:xfrm>
                <a:off x="1189" y="1910"/>
                <a:ext cx="41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 b="1"/>
                  <a:t>4см</a:t>
                </a:r>
              </a:p>
            </p:txBody>
          </p:sp>
          <p:sp>
            <p:nvSpPr>
              <p:cNvPr id="37945" name="Arc 57"/>
              <p:cNvSpPr>
                <a:spLocks/>
              </p:cNvSpPr>
              <p:nvPr/>
            </p:nvSpPr>
            <p:spPr bwMode="auto">
              <a:xfrm flipV="1">
                <a:off x="975" y="799"/>
                <a:ext cx="181" cy="4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" name="Прямоугольник 3"/>
          <p:cNvSpPr/>
          <p:nvPr/>
        </p:nvSpPr>
        <p:spPr>
          <a:xfrm>
            <a:off x="4571206" y="188641"/>
            <a:ext cx="38172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56C7AA"/>
                </a:solidFill>
                <a:effectLst>
                  <a:reflection blurRad="6350" stA="55000" endA="300" endPos="45500" dir="5400000" sy="-100000" algn="bl" rotWithShape="0"/>
                </a:effectLst>
                <a:ea typeface="+mj-ea"/>
                <a:cs typeface="+mj-cs"/>
              </a:rPr>
              <a:t>Например: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219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9" name="Text Box 9"/>
          <p:cNvSpPr txBox="1">
            <a:spLocks noChangeArrowheads="1"/>
          </p:cNvSpPr>
          <p:nvPr/>
        </p:nvSpPr>
        <p:spPr bwMode="auto">
          <a:xfrm rot="16435873">
            <a:off x="421482" y="3844131"/>
            <a:ext cx="671512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endParaRPr lang="ru-RU" sz="3200" b="1"/>
          </a:p>
        </p:txBody>
      </p:sp>
      <p:grpSp>
        <p:nvGrpSpPr>
          <p:cNvPr id="35864" name="Group 24"/>
          <p:cNvGrpSpPr>
            <a:grpSpLocks/>
          </p:cNvGrpSpPr>
          <p:nvPr/>
        </p:nvGrpSpPr>
        <p:grpSpPr bwMode="auto">
          <a:xfrm>
            <a:off x="342900" y="1185162"/>
            <a:ext cx="4464050" cy="2693193"/>
            <a:chOff x="158" y="255"/>
            <a:chExt cx="2812" cy="1824"/>
          </a:xfrm>
        </p:grpSpPr>
        <p:sp>
          <p:nvSpPr>
            <p:cNvPr id="35854" name="Text Box 14"/>
            <p:cNvSpPr txBox="1">
              <a:spLocks noChangeArrowheads="1"/>
            </p:cNvSpPr>
            <p:nvPr/>
          </p:nvSpPr>
          <p:spPr bwMode="auto">
            <a:xfrm>
              <a:off x="2426" y="1706"/>
              <a:ext cx="3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200" b="1"/>
                <a:t>С</a:t>
              </a:r>
            </a:p>
          </p:txBody>
        </p:sp>
        <p:sp>
          <p:nvSpPr>
            <p:cNvPr id="35856" name="Text Box 16"/>
            <p:cNvSpPr txBox="1">
              <a:spLocks noChangeArrowheads="1"/>
            </p:cNvSpPr>
            <p:nvPr/>
          </p:nvSpPr>
          <p:spPr bwMode="auto">
            <a:xfrm>
              <a:off x="1701" y="1752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cs typeface="Arial" charset="0"/>
                </a:rPr>
                <a:t>D</a:t>
              </a:r>
            </a:p>
          </p:txBody>
        </p:sp>
        <p:grpSp>
          <p:nvGrpSpPr>
            <p:cNvPr id="35863" name="Group 23"/>
            <p:cNvGrpSpPr>
              <a:grpSpLocks/>
            </p:cNvGrpSpPr>
            <p:nvPr/>
          </p:nvGrpSpPr>
          <p:grpSpPr bwMode="auto">
            <a:xfrm>
              <a:off x="158" y="255"/>
              <a:ext cx="2812" cy="1808"/>
              <a:chOff x="372" y="639"/>
              <a:chExt cx="2812" cy="1808"/>
            </a:xfrm>
          </p:grpSpPr>
          <p:sp>
            <p:nvSpPr>
              <p:cNvPr id="35846" name="Line 6"/>
              <p:cNvSpPr>
                <a:spLocks noChangeShapeType="1"/>
              </p:cNvSpPr>
              <p:nvPr/>
            </p:nvSpPr>
            <p:spPr bwMode="auto">
              <a:xfrm rot="16200000">
                <a:off x="1670" y="1102"/>
                <a:ext cx="0" cy="21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47" name="Line 7"/>
              <p:cNvSpPr>
                <a:spLocks noChangeShapeType="1"/>
              </p:cNvSpPr>
              <p:nvPr/>
            </p:nvSpPr>
            <p:spPr bwMode="auto">
              <a:xfrm rot="16200000">
                <a:off x="1095" y="513"/>
                <a:ext cx="1196" cy="211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48" name="Line 8"/>
              <p:cNvSpPr>
                <a:spLocks noChangeShapeType="1"/>
              </p:cNvSpPr>
              <p:nvPr/>
            </p:nvSpPr>
            <p:spPr bwMode="auto">
              <a:xfrm rot="18900000" flipV="1">
                <a:off x="2310" y="1144"/>
                <a:ext cx="890" cy="85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50" name="Text Box 10"/>
              <p:cNvSpPr txBox="1">
                <a:spLocks noChangeArrowheads="1"/>
              </p:cNvSpPr>
              <p:nvPr/>
            </p:nvSpPr>
            <p:spPr bwMode="auto">
              <a:xfrm rot="16435873">
                <a:off x="2418" y="2195"/>
                <a:ext cx="423" cy="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>
                <a:spAutoFit/>
              </a:bodyPr>
              <a:lstStyle/>
              <a:p>
                <a:endParaRPr lang="ru-RU" sz="3200" b="1"/>
              </a:p>
            </p:txBody>
          </p:sp>
          <p:sp>
            <p:nvSpPr>
              <p:cNvPr id="35851" name="Text Box 11"/>
              <p:cNvSpPr txBox="1">
                <a:spLocks noChangeArrowheads="1"/>
              </p:cNvSpPr>
              <p:nvPr/>
            </p:nvSpPr>
            <p:spPr bwMode="auto">
              <a:xfrm>
                <a:off x="2632" y="639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3200" b="1"/>
                  <a:t>В</a:t>
                </a:r>
              </a:p>
            </p:txBody>
          </p:sp>
          <p:sp>
            <p:nvSpPr>
              <p:cNvPr id="35852" name="Rectangle 12"/>
              <p:cNvSpPr>
                <a:spLocks noChangeArrowheads="1"/>
              </p:cNvSpPr>
              <p:nvPr/>
            </p:nvSpPr>
            <p:spPr bwMode="auto">
              <a:xfrm rot="16200000">
                <a:off x="2627" y="2053"/>
                <a:ext cx="119" cy="11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853" name="Text Box 13"/>
              <p:cNvSpPr txBox="1">
                <a:spLocks noChangeArrowheads="1"/>
              </p:cNvSpPr>
              <p:nvPr/>
            </p:nvSpPr>
            <p:spPr bwMode="auto">
              <a:xfrm>
                <a:off x="372" y="2082"/>
                <a:ext cx="301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3200" b="1"/>
                  <a:t>А</a:t>
                </a:r>
              </a:p>
            </p:txBody>
          </p:sp>
          <p:sp>
            <p:nvSpPr>
              <p:cNvPr id="35855" name="Line 15"/>
              <p:cNvSpPr>
                <a:spLocks noChangeShapeType="1"/>
              </p:cNvSpPr>
              <p:nvPr/>
            </p:nvSpPr>
            <p:spPr bwMode="auto">
              <a:xfrm flipH="1">
                <a:off x="2063" y="981"/>
                <a:ext cx="681" cy="117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57" name="Freeform 17"/>
              <p:cNvSpPr>
                <a:spLocks/>
              </p:cNvSpPr>
              <p:nvPr/>
            </p:nvSpPr>
            <p:spPr bwMode="auto">
              <a:xfrm>
                <a:off x="2426" y="1162"/>
                <a:ext cx="136" cy="106"/>
              </a:xfrm>
              <a:custGeom>
                <a:avLst/>
                <a:gdLst>
                  <a:gd name="T0" fmla="*/ 0 w 136"/>
                  <a:gd name="T1" fmla="*/ 0 h 106"/>
                  <a:gd name="T2" fmla="*/ 46 w 136"/>
                  <a:gd name="T3" fmla="*/ 91 h 106"/>
                  <a:gd name="T4" fmla="*/ 136 w 136"/>
                  <a:gd name="T5" fmla="*/ 91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" h="106">
                    <a:moveTo>
                      <a:pt x="0" y="0"/>
                    </a:moveTo>
                    <a:cubicBezTo>
                      <a:pt x="11" y="38"/>
                      <a:pt x="23" y="76"/>
                      <a:pt x="46" y="91"/>
                    </a:cubicBezTo>
                    <a:cubicBezTo>
                      <a:pt x="69" y="106"/>
                      <a:pt x="121" y="91"/>
                      <a:pt x="136" y="91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58" name="Freeform 18"/>
              <p:cNvSpPr>
                <a:spLocks/>
              </p:cNvSpPr>
              <p:nvPr/>
            </p:nvSpPr>
            <p:spPr bwMode="auto">
              <a:xfrm>
                <a:off x="2608" y="1253"/>
                <a:ext cx="136" cy="52"/>
              </a:xfrm>
              <a:custGeom>
                <a:avLst/>
                <a:gdLst>
                  <a:gd name="T0" fmla="*/ 0 w 136"/>
                  <a:gd name="T1" fmla="*/ 0 h 52"/>
                  <a:gd name="T2" fmla="*/ 45 w 136"/>
                  <a:gd name="T3" fmla="*/ 45 h 52"/>
                  <a:gd name="T4" fmla="*/ 136 w 136"/>
                  <a:gd name="T5" fmla="*/ 45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6" h="52">
                    <a:moveTo>
                      <a:pt x="0" y="0"/>
                    </a:moveTo>
                    <a:cubicBezTo>
                      <a:pt x="11" y="19"/>
                      <a:pt x="22" y="38"/>
                      <a:pt x="45" y="45"/>
                    </a:cubicBezTo>
                    <a:cubicBezTo>
                      <a:pt x="68" y="52"/>
                      <a:pt x="121" y="45"/>
                      <a:pt x="136" y="4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59" name="Freeform 19"/>
              <p:cNvSpPr>
                <a:spLocks/>
              </p:cNvSpPr>
              <p:nvPr/>
            </p:nvSpPr>
            <p:spPr bwMode="auto">
              <a:xfrm>
                <a:off x="2109" y="2069"/>
                <a:ext cx="54" cy="91"/>
              </a:xfrm>
              <a:custGeom>
                <a:avLst/>
                <a:gdLst>
                  <a:gd name="T0" fmla="*/ 0 w 54"/>
                  <a:gd name="T1" fmla="*/ 0 h 91"/>
                  <a:gd name="T2" fmla="*/ 46 w 54"/>
                  <a:gd name="T3" fmla="*/ 45 h 91"/>
                  <a:gd name="T4" fmla="*/ 46 w 54"/>
                  <a:gd name="T5" fmla="*/ 91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91">
                    <a:moveTo>
                      <a:pt x="0" y="0"/>
                    </a:moveTo>
                    <a:cubicBezTo>
                      <a:pt x="19" y="15"/>
                      <a:pt x="38" y="30"/>
                      <a:pt x="46" y="45"/>
                    </a:cubicBezTo>
                    <a:cubicBezTo>
                      <a:pt x="54" y="60"/>
                      <a:pt x="50" y="75"/>
                      <a:pt x="46" y="91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61" name="Freeform 21"/>
              <p:cNvSpPr>
                <a:spLocks/>
              </p:cNvSpPr>
              <p:nvPr/>
            </p:nvSpPr>
            <p:spPr bwMode="auto">
              <a:xfrm>
                <a:off x="2154" y="2024"/>
                <a:ext cx="91" cy="136"/>
              </a:xfrm>
              <a:custGeom>
                <a:avLst/>
                <a:gdLst>
                  <a:gd name="T0" fmla="*/ 0 w 91"/>
                  <a:gd name="T1" fmla="*/ 0 h 136"/>
                  <a:gd name="T2" fmla="*/ 46 w 91"/>
                  <a:gd name="T3" fmla="*/ 45 h 136"/>
                  <a:gd name="T4" fmla="*/ 91 w 91"/>
                  <a:gd name="T5" fmla="*/ 136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1" h="136">
                    <a:moveTo>
                      <a:pt x="0" y="0"/>
                    </a:moveTo>
                    <a:cubicBezTo>
                      <a:pt x="15" y="11"/>
                      <a:pt x="31" y="22"/>
                      <a:pt x="46" y="45"/>
                    </a:cubicBezTo>
                    <a:cubicBezTo>
                      <a:pt x="61" y="68"/>
                      <a:pt x="84" y="121"/>
                      <a:pt x="91" y="13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62" name="Text Box 22"/>
              <p:cNvSpPr txBox="1">
                <a:spLocks noChangeArrowheads="1"/>
              </p:cNvSpPr>
              <p:nvPr/>
            </p:nvSpPr>
            <p:spPr bwMode="auto">
              <a:xfrm>
                <a:off x="2154" y="1888"/>
                <a:ext cx="358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2000" b="1" dirty="0"/>
                  <a:t>70</a:t>
                </a:r>
                <a:r>
                  <a:rPr lang="en-US" sz="2000" b="1" dirty="0">
                    <a:cs typeface="Arial" charset="0"/>
                  </a:rPr>
                  <a:t>°</a:t>
                </a:r>
              </a:p>
            </p:txBody>
          </p:sp>
        </p:grpSp>
      </p:grpSp>
      <p:sp>
        <p:nvSpPr>
          <p:cNvPr id="35865" name="Text Box 25"/>
          <p:cNvSpPr txBox="1">
            <a:spLocks noChangeArrowheads="1"/>
          </p:cNvSpPr>
          <p:nvPr/>
        </p:nvSpPr>
        <p:spPr bwMode="auto">
          <a:xfrm rot="10800000" flipV="1">
            <a:off x="447673" y="906406"/>
            <a:ext cx="5959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b="1" dirty="0"/>
              <a:t>3)</a:t>
            </a:r>
          </a:p>
        </p:txBody>
      </p:sp>
      <p:grpSp>
        <p:nvGrpSpPr>
          <p:cNvPr id="35879" name="Group 39"/>
          <p:cNvGrpSpPr>
            <a:grpSpLocks/>
          </p:cNvGrpSpPr>
          <p:nvPr/>
        </p:nvGrpSpPr>
        <p:grpSpPr bwMode="auto">
          <a:xfrm>
            <a:off x="179388" y="3933825"/>
            <a:ext cx="5329237" cy="2657475"/>
            <a:chOff x="113" y="2478"/>
            <a:chExt cx="3357" cy="1674"/>
          </a:xfrm>
        </p:grpSpPr>
        <p:sp>
          <p:nvSpPr>
            <p:cNvPr id="35875" name="Text Box 35"/>
            <p:cNvSpPr txBox="1">
              <a:spLocks noChangeArrowheads="1"/>
            </p:cNvSpPr>
            <p:nvPr/>
          </p:nvSpPr>
          <p:spPr bwMode="auto">
            <a:xfrm>
              <a:off x="158" y="2478"/>
              <a:ext cx="2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3200" b="1"/>
                <a:t>К</a:t>
              </a:r>
            </a:p>
          </p:txBody>
        </p:sp>
        <p:grpSp>
          <p:nvGrpSpPr>
            <p:cNvPr id="35878" name="Group 38"/>
            <p:cNvGrpSpPr>
              <a:grpSpLocks/>
            </p:cNvGrpSpPr>
            <p:nvPr/>
          </p:nvGrpSpPr>
          <p:grpSpPr bwMode="auto">
            <a:xfrm>
              <a:off x="113" y="2659"/>
              <a:ext cx="3357" cy="1493"/>
              <a:chOff x="249" y="2438"/>
              <a:chExt cx="3357" cy="1493"/>
            </a:xfrm>
          </p:grpSpPr>
          <p:sp>
            <p:nvSpPr>
              <p:cNvPr id="35868" name="Line 28"/>
              <p:cNvSpPr>
                <a:spLocks noChangeShapeType="1"/>
              </p:cNvSpPr>
              <p:nvPr/>
            </p:nvSpPr>
            <p:spPr bwMode="auto">
              <a:xfrm>
                <a:off x="608" y="2438"/>
                <a:ext cx="1" cy="12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69" name="Line 29"/>
              <p:cNvSpPr>
                <a:spLocks noChangeShapeType="1"/>
              </p:cNvSpPr>
              <p:nvPr/>
            </p:nvSpPr>
            <p:spPr bwMode="auto">
              <a:xfrm>
                <a:off x="608" y="2438"/>
                <a:ext cx="2774" cy="12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70" name="Line 30"/>
              <p:cNvSpPr>
                <a:spLocks noChangeShapeType="1"/>
              </p:cNvSpPr>
              <p:nvPr/>
            </p:nvSpPr>
            <p:spPr bwMode="auto">
              <a:xfrm>
                <a:off x="608" y="3729"/>
                <a:ext cx="2774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871" name="Text Box 31"/>
              <p:cNvSpPr txBox="1">
                <a:spLocks noChangeArrowheads="1"/>
              </p:cNvSpPr>
              <p:nvPr/>
            </p:nvSpPr>
            <p:spPr bwMode="auto">
              <a:xfrm>
                <a:off x="294" y="2472"/>
                <a:ext cx="11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3200" b="1"/>
              </a:p>
            </p:txBody>
          </p:sp>
          <p:sp>
            <p:nvSpPr>
              <p:cNvPr id="35872" name="Text Box 32"/>
              <p:cNvSpPr txBox="1">
                <a:spLocks noChangeArrowheads="1"/>
              </p:cNvSpPr>
              <p:nvPr/>
            </p:nvSpPr>
            <p:spPr bwMode="auto">
              <a:xfrm>
                <a:off x="258" y="3537"/>
                <a:ext cx="11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ru-RU" sz="3200" b="1"/>
              </a:p>
            </p:txBody>
          </p:sp>
          <p:sp>
            <p:nvSpPr>
              <p:cNvPr id="35873" name="Text Box 33"/>
              <p:cNvSpPr txBox="1">
                <a:spLocks noChangeArrowheads="1"/>
              </p:cNvSpPr>
              <p:nvPr/>
            </p:nvSpPr>
            <p:spPr bwMode="auto">
              <a:xfrm>
                <a:off x="3334" y="3566"/>
                <a:ext cx="27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3200" b="1"/>
                  <a:t>Т</a:t>
                </a:r>
              </a:p>
            </p:txBody>
          </p:sp>
          <p:sp>
            <p:nvSpPr>
              <p:cNvPr id="35874" name="Rectangle 34"/>
              <p:cNvSpPr>
                <a:spLocks noChangeArrowheads="1"/>
              </p:cNvSpPr>
              <p:nvPr/>
            </p:nvSpPr>
            <p:spPr bwMode="auto">
              <a:xfrm>
                <a:off x="612" y="3612"/>
                <a:ext cx="91" cy="11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5876" name="Text Box 36"/>
              <p:cNvSpPr txBox="1">
                <a:spLocks noChangeArrowheads="1"/>
              </p:cNvSpPr>
              <p:nvPr/>
            </p:nvSpPr>
            <p:spPr bwMode="auto">
              <a:xfrm>
                <a:off x="249" y="3566"/>
                <a:ext cx="329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3200" b="1"/>
                  <a:t>М</a:t>
                </a:r>
              </a:p>
            </p:txBody>
          </p:sp>
        </p:grpSp>
      </p:grpSp>
      <p:sp>
        <p:nvSpPr>
          <p:cNvPr id="35877" name="Text Box 37"/>
          <p:cNvSpPr txBox="1">
            <a:spLocks noChangeArrowheads="1"/>
          </p:cNvSpPr>
          <p:nvPr/>
        </p:nvSpPr>
        <p:spPr bwMode="auto">
          <a:xfrm rot="10800000" flipV="1">
            <a:off x="854199" y="3692057"/>
            <a:ext cx="6087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400" b="1" dirty="0"/>
              <a:t>4)</a:t>
            </a:r>
          </a:p>
        </p:txBody>
      </p:sp>
      <p:grpSp>
        <p:nvGrpSpPr>
          <p:cNvPr id="35880" name="Group 40"/>
          <p:cNvGrpSpPr>
            <a:grpSpLocks/>
          </p:cNvGrpSpPr>
          <p:nvPr/>
        </p:nvGrpSpPr>
        <p:grpSpPr bwMode="auto">
          <a:xfrm>
            <a:off x="4647974" y="2072394"/>
            <a:ext cx="288925" cy="215900"/>
            <a:chOff x="3424" y="1117"/>
            <a:chExt cx="182" cy="136"/>
          </a:xfrm>
        </p:grpSpPr>
        <p:sp>
          <p:nvSpPr>
            <p:cNvPr id="35881" name="Line 41"/>
            <p:cNvSpPr>
              <a:spLocks noChangeShapeType="1"/>
            </p:cNvSpPr>
            <p:nvPr/>
          </p:nvSpPr>
          <p:spPr bwMode="auto">
            <a:xfrm flipH="1">
              <a:off x="3424" y="1117"/>
              <a:ext cx="91" cy="1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5882" name="Line 42"/>
            <p:cNvSpPr>
              <a:spLocks noChangeShapeType="1"/>
            </p:cNvSpPr>
            <p:nvPr/>
          </p:nvSpPr>
          <p:spPr bwMode="auto">
            <a:xfrm>
              <a:off x="3424" y="1253"/>
              <a:ext cx="1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5883" name="Text Box 43"/>
          <p:cNvSpPr txBox="1">
            <a:spLocks noChangeArrowheads="1"/>
          </p:cNvSpPr>
          <p:nvPr/>
        </p:nvSpPr>
        <p:spPr bwMode="auto">
          <a:xfrm>
            <a:off x="4932041" y="1883052"/>
            <a:ext cx="13681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800" b="1" dirty="0"/>
              <a:t>САВ=?</a:t>
            </a:r>
          </a:p>
        </p:txBody>
      </p:sp>
      <p:sp>
        <p:nvSpPr>
          <p:cNvPr id="35884" name="Freeform 44"/>
          <p:cNvSpPr>
            <a:spLocks/>
          </p:cNvSpPr>
          <p:nvPr/>
        </p:nvSpPr>
        <p:spPr bwMode="auto">
          <a:xfrm>
            <a:off x="4560888" y="6021388"/>
            <a:ext cx="82550" cy="215900"/>
          </a:xfrm>
          <a:custGeom>
            <a:avLst/>
            <a:gdLst>
              <a:gd name="T0" fmla="*/ 52 w 52"/>
              <a:gd name="T1" fmla="*/ 0 h 136"/>
              <a:gd name="T2" fmla="*/ 7 w 52"/>
              <a:gd name="T3" fmla="*/ 91 h 136"/>
              <a:gd name="T4" fmla="*/ 7 w 52"/>
              <a:gd name="T5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" h="136">
                <a:moveTo>
                  <a:pt x="52" y="0"/>
                </a:moveTo>
                <a:cubicBezTo>
                  <a:pt x="33" y="34"/>
                  <a:pt x="14" y="68"/>
                  <a:pt x="7" y="91"/>
                </a:cubicBezTo>
                <a:cubicBezTo>
                  <a:pt x="0" y="114"/>
                  <a:pt x="7" y="129"/>
                  <a:pt x="7" y="13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85" name="Text Box 45"/>
          <p:cNvSpPr txBox="1">
            <a:spLocks noChangeArrowheads="1"/>
          </p:cNvSpPr>
          <p:nvPr/>
        </p:nvSpPr>
        <p:spPr bwMode="auto">
          <a:xfrm>
            <a:off x="3851275" y="5876925"/>
            <a:ext cx="568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/>
              <a:t>30</a:t>
            </a:r>
            <a:r>
              <a:rPr lang="en-US" sz="2000" b="1">
                <a:cs typeface="Arial" charset="0"/>
              </a:rPr>
              <a:t>°</a:t>
            </a:r>
          </a:p>
        </p:txBody>
      </p:sp>
      <p:sp>
        <p:nvSpPr>
          <p:cNvPr id="35886" name="Text Box 46"/>
          <p:cNvSpPr txBox="1">
            <a:spLocks noChangeArrowheads="1"/>
          </p:cNvSpPr>
          <p:nvPr/>
        </p:nvSpPr>
        <p:spPr bwMode="auto">
          <a:xfrm rot="1545844">
            <a:off x="2339975" y="4652963"/>
            <a:ext cx="7953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000" b="1"/>
              <a:t>15см</a:t>
            </a:r>
          </a:p>
        </p:txBody>
      </p:sp>
      <p:sp>
        <p:nvSpPr>
          <p:cNvPr id="35887" name="Text Box 47"/>
          <p:cNvSpPr txBox="1">
            <a:spLocks noChangeArrowheads="1"/>
          </p:cNvSpPr>
          <p:nvPr/>
        </p:nvSpPr>
        <p:spPr bwMode="auto">
          <a:xfrm>
            <a:off x="5632450" y="4405313"/>
            <a:ext cx="11239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/>
              <a:t>КМ=?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59633" y="116633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56C7AA"/>
                </a:solidFill>
                <a:effectLst>
                  <a:reflection blurRad="6350" stA="55000" endA="300" endPos="45500" dir="5400000" sy="-100000" algn="bl" rotWithShape="0"/>
                </a:effectLst>
              </a:rPr>
              <a:t>Решите устно: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81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21" descr="3305925570_90c74fb023_b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925" y="28733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6425" y="500063"/>
            <a:ext cx="3394075" cy="1143000"/>
          </a:xfrm>
        </p:spPr>
        <p:txBody>
          <a:bodyPr/>
          <a:lstStyle/>
          <a:p>
            <a:pPr algn="l" eaLnBrk="1" hangingPunct="1"/>
            <a:r>
              <a:rPr lang="ru-RU" sz="3400" b="1" smtClean="0">
                <a:solidFill>
                  <a:schemeClr val="tx1"/>
                </a:solidFill>
              </a:rPr>
              <a:t>Задача 1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50825" y="1600200"/>
            <a:ext cx="4330700" cy="67627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 sz="2000" dirty="0" smtClean="0"/>
              <a:t>Найдите углы равнобедренного прямоугольного треугольника</a:t>
            </a:r>
          </a:p>
        </p:txBody>
      </p:sp>
      <p:sp>
        <p:nvSpPr>
          <p:cNvPr id="6162" name="Rectangle 13"/>
          <p:cNvSpPr>
            <a:spLocks noChangeArrowheads="1"/>
          </p:cNvSpPr>
          <p:nvPr/>
        </p:nvSpPr>
        <p:spPr bwMode="auto">
          <a:xfrm>
            <a:off x="4786313" y="500063"/>
            <a:ext cx="33940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3400" b="1" dirty="0" smtClean="0">
              <a:solidFill>
                <a:srgbClr val="000000"/>
              </a:solidFill>
            </a:endParaRPr>
          </a:p>
        </p:txBody>
      </p:sp>
      <p:sp>
        <p:nvSpPr>
          <p:cNvPr id="6163" name="Rectangle 14"/>
          <p:cNvSpPr>
            <a:spLocks noChangeArrowheads="1"/>
          </p:cNvSpPr>
          <p:nvPr/>
        </p:nvSpPr>
        <p:spPr bwMode="auto">
          <a:xfrm>
            <a:off x="5148263" y="1628775"/>
            <a:ext cx="3960812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2" fontAlgn="base">
              <a:spcBef>
                <a:spcPct val="20000"/>
              </a:spcBef>
              <a:spcAft>
                <a:spcPct val="0"/>
              </a:spcAft>
            </a:pPr>
            <a:endParaRPr lang="ru-RU" sz="2000" dirty="0" smtClean="0">
              <a:solidFill>
                <a:srgbClr val="000000"/>
              </a:solidFill>
            </a:endParaRPr>
          </a:p>
        </p:txBody>
      </p:sp>
      <p:sp>
        <p:nvSpPr>
          <p:cNvPr id="6159" name="AutoShape 16"/>
          <p:cNvSpPr>
            <a:spLocks noChangeArrowheads="1"/>
          </p:cNvSpPr>
          <p:nvPr/>
        </p:nvSpPr>
        <p:spPr bwMode="auto">
          <a:xfrm rot="8100872">
            <a:off x="1692275" y="4005263"/>
            <a:ext cx="2160588" cy="2160587"/>
          </a:xfrm>
          <a:prstGeom prst="rtTriangle">
            <a:avLst/>
          </a:prstGeom>
          <a:solidFill>
            <a:srgbClr val="00B050"/>
          </a:solidFill>
          <a:ln w="9525" algn="ctr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rot="10800000" wrap="none" anchor="ctr"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167" name="Freeform 19"/>
          <p:cNvSpPr>
            <a:spLocks/>
          </p:cNvSpPr>
          <p:nvPr/>
        </p:nvSpPr>
        <p:spPr bwMode="auto">
          <a:xfrm>
            <a:off x="2627313" y="3716338"/>
            <a:ext cx="288925" cy="144462"/>
          </a:xfrm>
          <a:custGeom>
            <a:avLst/>
            <a:gdLst>
              <a:gd name="T0" fmla="*/ 0 w 182"/>
              <a:gd name="T1" fmla="*/ 0 h 91"/>
              <a:gd name="T2" fmla="*/ 2147483647 w 182"/>
              <a:gd name="T3" fmla="*/ 2147483647 h 91"/>
              <a:gd name="T4" fmla="*/ 2147483647 w 182"/>
              <a:gd name="T5" fmla="*/ 0 h 91"/>
              <a:gd name="T6" fmla="*/ 0 60000 65536"/>
              <a:gd name="T7" fmla="*/ 0 60000 65536"/>
              <a:gd name="T8" fmla="*/ 0 60000 65536"/>
              <a:gd name="T9" fmla="*/ 0 w 182"/>
              <a:gd name="T10" fmla="*/ 0 h 91"/>
              <a:gd name="T11" fmla="*/ 182 w 182"/>
              <a:gd name="T12" fmla="*/ 91 h 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91">
                <a:moveTo>
                  <a:pt x="0" y="0"/>
                </a:moveTo>
                <a:lnTo>
                  <a:pt x="91" y="91"/>
                </a:lnTo>
                <a:lnTo>
                  <a:pt x="182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u="sng" smtClean="0">
              <a:solidFill>
                <a:srgbClr val="000000"/>
              </a:solidFill>
            </a:endParaRPr>
          </a:p>
        </p:txBody>
      </p:sp>
      <p:sp>
        <p:nvSpPr>
          <p:cNvPr id="6168" name="Text Box 20"/>
          <p:cNvSpPr txBox="1">
            <a:spLocks noChangeArrowheads="1"/>
          </p:cNvSpPr>
          <p:nvPr/>
        </p:nvSpPr>
        <p:spPr bwMode="auto">
          <a:xfrm>
            <a:off x="2700338" y="3141663"/>
            <a:ext cx="360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u="none" smtClean="0">
                <a:solidFill>
                  <a:srgbClr val="000000"/>
                </a:solidFill>
              </a:rPr>
              <a:t>B</a:t>
            </a:r>
            <a:endParaRPr lang="ru-RU" sz="2400" u="none" smtClean="0">
              <a:solidFill>
                <a:srgbClr val="000000"/>
              </a:solidFill>
            </a:endParaRPr>
          </a:p>
        </p:txBody>
      </p:sp>
      <p:sp>
        <p:nvSpPr>
          <p:cNvPr id="6169" name="Text Box 21"/>
          <p:cNvSpPr txBox="1">
            <a:spLocks noChangeArrowheads="1"/>
          </p:cNvSpPr>
          <p:nvPr/>
        </p:nvSpPr>
        <p:spPr bwMode="auto">
          <a:xfrm>
            <a:off x="971550" y="4941888"/>
            <a:ext cx="28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u="none" smtClean="0">
                <a:solidFill>
                  <a:srgbClr val="000000"/>
                </a:solidFill>
              </a:rPr>
              <a:t>A</a:t>
            </a:r>
            <a:endParaRPr lang="ru-RU" sz="2400" u="none" smtClean="0">
              <a:solidFill>
                <a:srgbClr val="000000"/>
              </a:solidFill>
            </a:endParaRPr>
          </a:p>
        </p:txBody>
      </p:sp>
      <p:sp>
        <p:nvSpPr>
          <p:cNvPr id="6170" name="Text Box 22"/>
          <p:cNvSpPr txBox="1">
            <a:spLocks noChangeArrowheads="1"/>
          </p:cNvSpPr>
          <p:nvPr/>
        </p:nvSpPr>
        <p:spPr bwMode="auto">
          <a:xfrm>
            <a:off x="4284663" y="4941888"/>
            <a:ext cx="288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u="sng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800" u="sng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800"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u="none" smtClean="0">
                <a:solidFill>
                  <a:srgbClr val="000000"/>
                </a:solidFill>
              </a:rPr>
              <a:t>C</a:t>
            </a:r>
            <a:endParaRPr lang="ru-RU" sz="2400" u="none" smtClean="0">
              <a:solidFill>
                <a:srgbClr val="000000"/>
              </a:solidFill>
            </a:endParaRPr>
          </a:p>
        </p:txBody>
      </p:sp>
      <p:sp>
        <p:nvSpPr>
          <p:cNvPr id="6171" name="Line 24"/>
          <p:cNvSpPr>
            <a:spLocks noChangeShapeType="1"/>
          </p:cNvSpPr>
          <p:nvPr/>
        </p:nvSpPr>
        <p:spPr bwMode="auto">
          <a:xfrm>
            <a:off x="2051050" y="4149725"/>
            <a:ext cx="144463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u="sng" smtClean="0">
              <a:solidFill>
                <a:srgbClr val="000000"/>
              </a:solidFill>
            </a:endParaRPr>
          </a:p>
        </p:txBody>
      </p:sp>
      <p:sp>
        <p:nvSpPr>
          <p:cNvPr id="6172" name="Line 25"/>
          <p:cNvSpPr>
            <a:spLocks noChangeShapeType="1"/>
          </p:cNvSpPr>
          <p:nvPr/>
        </p:nvSpPr>
        <p:spPr bwMode="auto">
          <a:xfrm flipH="1">
            <a:off x="3419475" y="4221163"/>
            <a:ext cx="14287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ru-RU" sz="2800" u="sng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63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605</Words>
  <Application>Microsoft Office PowerPoint</Application>
  <PresentationFormat>Экран (4:3)</PresentationFormat>
  <Paragraphs>193</Paragraphs>
  <Slides>19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Воздушный поток</vt:lpstr>
      <vt:lpstr>Формула</vt:lpstr>
      <vt:lpstr>ПРЯМОУГОЛЬНЫЕ ТРЕУГОЛЬНИКИ</vt:lpstr>
      <vt:lpstr>Цели  урока</vt:lpstr>
      <vt:lpstr>Презентация PowerPoint</vt:lpstr>
      <vt:lpstr>Презентация PowerPoint</vt:lpstr>
      <vt:lpstr>Например:</vt:lpstr>
      <vt:lpstr>Презентация PowerPoint</vt:lpstr>
      <vt:lpstr>Презентация PowerPoint</vt:lpstr>
      <vt:lpstr>Презентация PowerPoint</vt:lpstr>
      <vt:lpstr>Задача 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Домашнее задание</vt:lpstr>
      <vt:lpstr>        Итог урока: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ПРЯМОУГОЛЬНЫЕ ТРЕУГОЛЬНИКИ</dc:title>
  <dc:creator>Саныч</dc:creator>
  <cp:lastModifiedBy>Windows User</cp:lastModifiedBy>
  <cp:revision>27</cp:revision>
  <dcterms:created xsi:type="dcterms:W3CDTF">2013-10-22T15:22:17Z</dcterms:created>
  <dcterms:modified xsi:type="dcterms:W3CDTF">2021-04-12T05:29:37Z</dcterms:modified>
</cp:coreProperties>
</file>