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95327" autoAdjust="0"/>
  </p:normalViewPr>
  <p:slideViewPr>
    <p:cSldViewPr>
      <p:cViewPr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2AAE8-FF35-49CB-838D-E55AAB8A3368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F3239-9790-41F1-94FF-1DB2AC1AF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545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3239-9790-41F1-94FF-1DB2AC1AFF7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720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3239-9790-41F1-94FF-1DB2AC1AFF7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514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0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6003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6583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8085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4079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47775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8157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50260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1568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0869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1151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harpenSoften amount="42000"/>
                    </a14:imgEffect>
                    <a14:imgEffect>
                      <a14:brightnessContrast contrast="23000"/>
                    </a14:imgEffect>
                  </a14:imgLayer>
                </a14:imgProps>
              </a:ext>
            </a:extLst>
          </a:blip>
          <a:srcRect/>
          <a:stretch>
            <a:fillRect l="-2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814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2204864"/>
            <a:ext cx="5580111" cy="25202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itchFamily="34" charset="0"/>
              </a:rPr>
              <a:t>УНИКАЛЬНАЯ САРАТОВСКАЯ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itchFamily="34" charset="0"/>
              </a:rPr>
              <a:t> ГЛИНЯНАЯ ИГРУШКА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72842"/>
            <a:ext cx="6624736" cy="954107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matic SC" pitchFamily="2" charset="-79"/>
                <a:cs typeface="Amatic SC" pitchFamily="2" charset="-79"/>
              </a:rPr>
              <a:t>Муниципальный интеллектуально-творческий марафон </a:t>
            </a:r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matic SC" pitchFamily="2" charset="-79"/>
                <a:cs typeface="Amatic SC" pitchFamily="2" charset="-79"/>
              </a:rPr>
              <a:t>обчающихся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matic SC" pitchFamily="2" charset="-79"/>
                <a:cs typeface="Amatic SC" pitchFamily="2" charset="-79"/>
              </a:rPr>
              <a:t> 1-4-х классов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matic SC" pitchFamily="2" charset="-79"/>
                <a:cs typeface="Amatic SC" pitchFamily="2" charset="-79"/>
              </a:rPr>
              <a:t> «Страна знаний»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matic SC" pitchFamily="2" charset="-79"/>
                <a:cs typeface="Amatic SC" pitchFamily="2" charset="-79"/>
              </a:rPr>
              <a:t>Номинация «Все обо всем»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matic SC" pitchFamily="2" charset="-79"/>
              <a:cs typeface="Amatic SC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1628800"/>
            <a:ext cx="532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itchFamily="2" charset="-79"/>
                <a:cs typeface="Amatic SC" pitchFamily="2" charset="-79"/>
              </a:rPr>
              <a:t>Исследовательский проект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tic SC" pitchFamily="2" charset="-79"/>
              <a:cs typeface="Amatic SC" pitchFamily="2" charset="-79"/>
            </a:endParaRPr>
          </a:p>
        </p:txBody>
      </p:sp>
      <p:pic>
        <p:nvPicPr>
          <p:cNvPr id="8" name="Рисунок 7" descr="hello_html_4a96cc2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3539905" cy="2880319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prst="relaxedInset"/>
            <a:bevelB w="114300" prst="artDeco"/>
          </a:sp3d>
        </p:spPr>
      </p:pic>
      <p:sp>
        <p:nvSpPr>
          <p:cNvPr id="7" name="TextBox 6"/>
          <p:cNvSpPr txBox="1"/>
          <p:nvPr/>
        </p:nvSpPr>
        <p:spPr>
          <a:xfrm>
            <a:off x="2195736" y="4869160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Amatic SC" pitchFamily="2" charset="-79"/>
                <a:cs typeface="Amatic SC" pitchFamily="2" charset="-79"/>
              </a:rPr>
              <a:t> Выполнила ученица </a:t>
            </a:r>
            <a:r>
              <a:rPr lang="ru-RU" sz="2400" b="1" dirty="0" smtClean="0">
                <a:solidFill>
                  <a:srgbClr val="C00000"/>
                </a:solidFill>
                <a:latin typeface="Amatic SC" pitchFamily="2" charset="-79"/>
                <a:cs typeface="Amatic SC" pitchFamily="2" charset="-79"/>
              </a:rPr>
              <a:t>4а </a:t>
            </a:r>
            <a:r>
              <a:rPr lang="ru-RU" sz="2400" b="1" dirty="0" smtClean="0">
                <a:solidFill>
                  <a:srgbClr val="C00000"/>
                </a:solidFill>
                <a:latin typeface="Amatic SC" pitchFamily="2" charset="-79"/>
                <a:cs typeface="Amatic SC" pitchFamily="2" charset="-79"/>
              </a:rPr>
              <a:t>класса МБОУ «СОШ№33» г.Энгельса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Amatic SC" pitchFamily="2" charset="-79"/>
                <a:cs typeface="Amatic SC" pitchFamily="2" charset="-79"/>
              </a:rPr>
              <a:t>Руководитель: </a:t>
            </a:r>
            <a:r>
              <a:rPr lang="ru-RU" sz="2400" b="1" dirty="0" err="1" smtClean="0">
                <a:solidFill>
                  <a:srgbClr val="C00000"/>
                </a:solidFill>
                <a:latin typeface="Amatic SC" pitchFamily="2" charset="-79"/>
                <a:cs typeface="Amatic SC" pitchFamily="2" charset="-79"/>
              </a:rPr>
              <a:t>Глухова</a:t>
            </a:r>
            <a:r>
              <a:rPr lang="ru-RU" sz="2400" b="1" dirty="0" smtClean="0">
                <a:solidFill>
                  <a:srgbClr val="C00000"/>
                </a:solidFill>
                <a:latin typeface="Amatic SC" pitchFamily="2" charset="-79"/>
                <a:cs typeface="Amatic SC" pitchFamily="2" charset="-79"/>
              </a:rPr>
              <a:t> Ирина Викторовна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Amatic SC" pitchFamily="2" charset="-79"/>
                <a:cs typeface="Amatic SC" pitchFamily="2" charset="-79"/>
              </a:rPr>
              <a:t>2021 </a:t>
            </a:r>
            <a:r>
              <a:rPr lang="ru-RU" sz="2400" b="1" dirty="0" smtClean="0">
                <a:solidFill>
                  <a:srgbClr val="C00000"/>
                </a:solidFill>
                <a:latin typeface="Amatic SC" pitchFamily="2" charset="-79"/>
                <a:cs typeface="Amatic SC" pitchFamily="2" charset="-79"/>
              </a:rPr>
              <a:t>год </a:t>
            </a:r>
            <a:endParaRPr lang="ru-RU" sz="2400" b="1" dirty="0">
              <a:solidFill>
                <a:srgbClr val="C00000"/>
              </a:solidFill>
              <a:latin typeface="Amatic SC" pitchFamily="2" charset="-79"/>
              <a:cs typeface="Amatic SC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990" y="4797152"/>
            <a:ext cx="9048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Amatic SC" pitchFamily="2" charset="-79"/>
              <a:cs typeface="Amatic SC" pitchFamily="2" charset="-79"/>
            </a:endParaRPr>
          </a:p>
          <a:p>
            <a:endParaRPr lang="ru-RU" sz="2400" b="1" dirty="0" smtClean="0">
              <a:solidFill>
                <a:srgbClr val="C00000"/>
              </a:solidFill>
              <a:latin typeface="Amatic SC" pitchFamily="2" charset="-79"/>
              <a:cs typeface="Amatic SC" pitchFamily="2" charset="-79"/>
            </a:endParaRPr>
          </a:p>
          <a:p>
            <a:endParaRPr lang="ru-RU" sz="2400" b="1" dirty="0" smtClean="0">
              <a:solidFill>
                <a:srgbClr val="C00000"/>
              </a:solidFill>
              <a:latin typeface="Amatic SC" pitchFamily="2" charset="-79"/>
              <a:cs typeface="Amatic SC" pitchFamily="2" charset="-79"/>
            </a:endParaRPr>
          </a:p>
          <a:p>
            <a:endParaRPr lang="ru-RU" sz="2400" b="1" dirty="0" smtClean="0">
              <a:solidFill>
                <a:srgbClr val="C00000"/>
              </a:solidFill>
              <a:latin typeface="Amatic SC" pitchFamily="2" charset="-79"/>
              <a:cs typeface="Amatic SC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4503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2407967"/>
              </p:ext>
            </p:extLst>
          </p:nvPr>
        </p:nvGraphicFramePr>
        <p:xfrm>
          <a:off x="1043609" y="136836"/>
          <a:ext cx="7920880" cy="6604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672"/>
                <a:gridCol w="499515"/>
                <a:gridCol w="1522918"/>
                <a:gridCol w="974656"/>
                <a:gridCol w="1355826"/>
                <a:gridCol w="1712622"/>
                <a:gridCol w="927671"/>
              </a:tblGrid>
              <a:tr h="308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Название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Появление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Материал и форма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Образы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Цвет,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Символика, орнамент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Инструменты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</a:tr>
              <a:tr h="770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Филимоновская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XVI</a:t>
                      </a:r>
                      <a:r>
                        <a:rPr lang="ru-RU" sz="900" dirty="0">
                          <a:effectLst/>
                        </a:rPr>
                        <a:t> век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Игрушки-свистульки, с вытянутыми пропорциями, лепятся из цельного куска глины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Люди, животные, сюжетные композиции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Белая основа, желтый, красно-малиновый и зеленый.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узоры- тонкие полоски, круги, точки, «елочки», .желтый цвет олицетворяет воздух и солнце, красный — тепло и красоту, зеленый — весну и жизнь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Куриные и утиные перья, в настоящее время кисти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</a:tr>
              <a:tr h="1078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Каргопольская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XIX</a:t>
                      </a:r>
                      <a:r>
                        <a:rPr lang="ru-RU" sz="900">
                          <a:effectLst/>
                        </a:rPr>
                        <a:t>  век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Игрушки-фигурки из цельного куска глины простых и плавных форм с массивным устойчивым основанием, мужчины с широкими бородами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Люди, животные, сюжетные композиции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Белая основа, сдержанные неярки цвета (черные, темно-зеленые и коричневые) в наше время для оживления используют  желтые, голубые и оранжевые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узоры: кресты и стрелы олицетворяли солнце и тепло, прямые или волнистые линии — воду, колосья, зерна и другие растительные узоры — землю и богатый урожай.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Кисти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</a:tr>
              <a:tr h="265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Дымковская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XVI </a:t>
                      </a:r>
                      <a:r>
                        <a:rPr lang="ru-RU" sz="900">
                          <a:effectLst/>
                        </a:rPr>
                        <a:t>век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Фигуры и свистульки, состоящие из множества деталей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Люди, животные, сюжетные композиции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Белая основа геометрический орнамент и яркая, контрастная цветовая гамма,   </a:t>
                      </a:r>
                      <a:r>
                        <a:rPr lang="ru-RU" sz="900" dirty="0" smtClean="0">
                          <a:effectLst/>
                        </a:rPr>
                        <a:t> с </a:t>
                      </a:r>
                      <a:r>
                        <a:rPr lang="ru-RU" sz="900" dirty="0" err="1" smtClean="0">
                          <a:effectLst/>
                        </a:rPr>
                        <a:t>наклеенныые</a:t>
                      </a:r>
                      <a:r>
                        <a:rPr lang="ru-RU" sz="900" dirty="0" smtClean="0">
                          <a:effectLst/>
                        </a:rPr>
                        <a:t> кусочками </a:t>
                      </a:r>
                      <a:r>
                        <a:rPr lang="ru-RU" sz="900" dirty="0">
                          <a:effectLst/>
                        </a:rPr>
                        <a:t>золотистой фольги. яркие цвета: красный, оранжевый, желтый, малиновый, синий, голубой, изумрудный, зеленый и в очень небольшом количестве коричневый и черный.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Зеленый цвет в народном представлении связан с понятием жизни, символизирует природу, землю, пашню. Белый связан с понятием нравственной чистоты, правды и добра. Черный-горе, неправде, зле. Красный цвет не только символ огня, но и красоты, силы, славы, здоровья. Голубой — цвет неба.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Узоры связаны с оберегами, символикой природы. Круги -  солнечные и лунные знаки как символ зарождения жизни; ромбы — как знак плодородия; волны — как знак неба и влаги.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Кисти, печатки для рисования мелких кружков и точек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</a:tr>
              <a:tr h="174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Саратовская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XVII </a:t>
                      </a:r>
                      <a:r>
                        <a:rPr lang="ru-RU" sz="900">
                          <a:effectLst/>
                        </a:rPr>
                        <a:t>век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Фигуры в движении, не статичны, свистульки  - в виде голов животных, из множества деталей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Животные, люди - исключение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Основа – цвет глины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Определенной цветовой гаммы нет, геометрический ямчатый декор, из треугольников, квадратов, кругов, крестиков, звездочек – «расточка» Геометрический узор –отражение характера игрушки: круг – мягкость, квадрат – сила, настойчивость, треугольник  - быстрота, линия - движение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Штампы различных форм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47" marR="226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88298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1880" y="188640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Izhitsa" pitchFamily="34" charset="0"/>
              </a:rPr>
              <a:t>В</a:t>
            </a:r>
            <a:r>
              <a:rPr lang="ru-RU" sz="2800" dirty="0" smtClean="0">
                <a:solidFill>
                  <a:srgbClr val="C00000"/>
                </a:solidFill>
                <a:latin typeface="Izhitsa" pitchFamily="34" charset="0"/>
              </a:rPr>
              <a:t>ыводы</a:t>
            </a:r>
            <a:endParaRPr lang="ru-RU" sz="2800" dirty="0">
              <a:solidFill>
                <a:srgbClr val="C00000"/>
              </a:solidFill>
              <a:latin typeface="Izhits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3" y="71186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 Глиняные игрушки всех рассмотренных народных промыслов имеют многовековую историю;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663" y="1346327"/>
            <a:ext cx="6624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 Все игрушки выражают одни и те же образы: животных людей, сцены из жизни</a:t>
            </a:r>
            <a:r>
              <a:rPr lang="ru-RU" dirty="0"/>
              <a:t>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 Саратовские глиняные игрушки  имеют свои особенности, фигуры  не статичны, а изображены в движении 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662" y="2546656"/>
            <a:ext cx="7056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 Саратовская глиняная игрушка  имеет свой особенный декор, и </a:t>
            </a:r>
            <a:r>
              <a:rPr lang="ru-RU" dirty="0" err="1" smtClean="0"/>
              <a:t>раскрас</a:t>
            </a:r>
            <a:r>
              <a:rPr lang="ru-RU" dirty="0" smtClean="0"/>
              <a:t>,  которые делают  ее уникальной и узнаваемой среди других глиняных игрушек.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3337828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Izhitsa" pitchFamily="34" charset="0"/>
              </a:rPr>
              <a:t>Заключение</a:t>
            </a:r>
            <a:endParaRPr lang="ru-RU" sz="2800" dirty="0">
              <a:solidFill>
                <a:srgbClr val="C00000"/>
              </a:solidFill>
              <a:latin typeface="Izhits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5052" y="3717032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Все перечисленные виды русских глиняных игрушек популярны среди народа уже не одно столетие. Простые формы свистулек и поделок отражают опыт многих поколений ремесленников и художников. </a:t>
            </a:r>
            <a:endParaRPr lang="ru-RU" dirty="0" smtClean="0"/>
          </a:p>
          <a:p>
            <a:pPr algn="just"/>
            <a:r>
              <a:rPr lang="ru-RU" dirty="0" smtClean="0"/>
              <a:t>Сказочный </a:t>
            </a:r>
            <a:r>
              <a:rPr lang="ru-RU" dirty="0"/>
              <a:t>мир глиняных игрушек — яркое проявление народного творчества, которое заслуживает внимания. Даже современные изделия, выполненные по традиционным сюжетам, помогают проследить историю, развитие и региональные </a:t>
            </a:r>
            <a:r>
              <a:rPr lang="ru-RU" dirty="0" smtClean="0"/>
              <a:t>особенности </a:t>
            </a:r>
            <a:r>
              <a:rPr lang="ru-RU" dirty="0"/>
              <a:t>таких произведений </a:t>
            </a:r>
            <a:r>
              <a:rPr lang="ru-RU" dirty="0" smtClean="0"/>
              <a:t>искусства.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Таким </a:t>
            </a:r>
            <a:r>
              <a:rPr lang="ru-RU" dirty="0"/>
              <a:t>образом, гипотезу о том, что Саратовская глиняная игрушка не похожа на другие, т. е уникальна в своем исполнении считаю доказанной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3425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9" y="764704"/>
            <a:ext cx="7272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Izhitsa" pitchFamily="34" charset="0"/>
              </a:rPr>
              <a:t>Благодарю за внимание </a:t>
            </a:r>
            <a:endParaRPr lang="ru-RU" sz="3200" dirty="0">
              <a:solidFill>
                <a:srgbClr val="C00000"/>
              </a:solidFill>
              <a:latin typeface="Izhits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84784"/>
            <a:ext cx="76246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С</a:t>
            </a:r>
            <a:r>
              <a:rPr lang="ru-RU" b="1" dirty="0"/>
              <a:t>писок используемой литературы и источники информации</a:t>
            </a:r>
            <a:r>
              <a:rPr lang="ru-RU" b="1" i="1" dirty="0" smtClean="0"/>
              <a:t>:</a:t>
            </a:r>
          </a:p>
          <a:p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Африкантов П.П. – «Технология декорирования Саратовской глиняной игрушки» (Методическое пособие). Саратов, 2017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Африкантов П.П. Методическое пособие «Саратовская глиняная игрушка». Из-во - «Саратовский областной центр народного творчества» г. Саратов. 2009 г.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ru-RU" dirty="0"/>
              <a:t>Бренды Саратова. "Саратовская глиняная игрушка" [Электронный ресурс] - https://saratov.gov.ru/gov/news/brendy_saratova_saratovskaya_glinyanaya_igrushka</a:t>
            </a:r>
            <a:endParaRPr lang="ru-RU" b="1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Народная игрушка: учеб.-метод. пособие для студентов ВУЗов, обучающихся по специальности «Народное художественное творчество» / Е. И. </a:t>
            </a:r>
            <a:r>
              <a:rPr lang="ru-RU" dirty="0" err="1"/>
              <a:t>Ковычева</a:t>
            </a:r>
            <a:r>
              <a:rPr lang="ru-RU" dirty="0"/>
              <a:t> - М. : ВЛАДОС, 2010. - 159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Юлия Мастер «Глиняные игрушки: фото, виды, история создания, региональные особенности» [Электронный ресурс] – https://www.syl.ru/article/378937/glinyanyie-igrushki-foto-vidyi-istoriya-sozdaniya-regionalnyie-osobennosti   </a:t>
            </a:r>
          </a:p>
        </p:txBody>
      </p:sp>
    </p:spTree>
    <p:extLst>
      <p:ext uri="{BB962C8B-B14F-4D97-AF65-F5344CB8AC3E}">
        <p14:creationId xmlns="" xmlns:p14="http://schemas.microsoft.com/office/powerpoint/2010/main" val="3122820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16632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Актуальность</a:t>
            </a:r>
            <a:r>
              <a:rPr lang="ru-RU" sz="2000" dirty="0" smtClean="0"/>
              <a:t> -</a:t>
            </a:r>
            <a:r>
              <a:rPr lang="ru-RU" sz="2000" dirty="0"/>
              <a:t>Сегодня все понимают, что возможность творить - главное условие для гармоничного развития личности ребенка в целом, а чтобы творить, надо знать творчество народов нашей страны, своего родного </a:t>
            </a:r>
            <a:r>
              <a:rPr lang="ru-RU" sz="2000" dirty="0" smtClean="0"/>
              <a:t>края.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15888" y="1440071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/>
              <a:t>Проблема (идея) </a:t>
            </a:r>
            <a:r>
              <a:rPr lang="ru-RU" sz="2000" dirty="0" smtClean="0"/>
              <a:t>- Лепка </a:t>
            </a:r>
            <a:r>
              <a:rPr lang="ru-RU" sz="2000" dirty="0"/>
              <a:t>народных игрушек к тому же способствует приобщению прекрасному, </a:t>
            </a:r>
            <a:r>
              <a:rPr lang="ru-RU" sz="2000" dirty="0" smtClean="0"/>
              <a:t>к культуре своего народа, но</a:t>
            </a:r>
            <a:r>
              <a:rPr lang="ru-RU" sz="2000" dirty="0"/>
              <a:t>, прежде чем лепить, надо научиться разбираться в особенностях глиняной </a:t>
            </a:r>
            <a:r>
              <a:rPr lang="ru-RU" sz="2000" dirty="0" smtClean="0"/>
              <a:t>игрушки. 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2440" y="2835502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0000"/>
                </a:solidFill>
                <a:ea typeface="Calibri"/>
              </a:rPr>
              <a:t>Цель </a:t>
            </a:r>
            <a:r>
              <a:rPr lang="ru-RU" sz="2000" dirty="0" smtClean="0">
                <a:solidFill>
                  <a:srgbClr val="000000"/>
                </a:solidFill>
                <a:ea typeface="Calibri"/>
              </a:rPr>
              <a:t>– определить особенности, найти </a:t>
            </a:r>
            <a:r>
              <a:rPr lang="ru-RU" sz="2000" dirty="0">
                <a:solidFill>
                  <a:srgbClr val="000000"/>
                </a:solidFill>
                <a:ea typeface="Calibri"/>
              </a:rPr>
              <a:t>сходства и отличия саратовской глиняной игрушки и игрушек наиболее знаменитых ремесленных </a:t>
            </a:r>
            <a:r>
              <a:rPr lang="ru-RU" sz="2000" dirty="0" smtClean="0">
                <a:solidFill>
                  <a:srgbClr val="000000"/>
                </a:solidFill>
                <a:ea typeface="Calibri"/>
              </a:rPr>
              <a:t>центров.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12440" y="3851165"/>
            <a:ext cx="80640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/>
              <a:t>Задачи исследования: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2000" dirty="0"/>
              <a:t>Узнать о саратовской глиняной игрушке;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/>
              <a:t>Систематизировать имеющиеся сведения об игрушках разных ремесленных </a:t>
            </a:r>
            <a:r>
              <a:rPr lang="ru-RU" sz="2000" dirty="0" smtClean="0"/>
              <a:t>центров;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2000" dirty="0"/>
              <a:t>выделить отличительные признаки и черты сходства в глиняных игрушках разных ремесленных центров;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/>
              <a:t>Обобщить </a:t>
            </a:r>
            <a:r>
              <a:rPr lang="ru-RU" sz="2000" dirty="0"/>
              <a:t>полученные результаты и сделать выводы об уникальности саратовской </a:t>
            </a:r>
            <a:r>
              <a:rPr lang="ru-RU" sz="2000" dirty="0" smtClean="0"/>
              <a:t>глиняной игрушки.</a:t>
            </a:r>
            <a:endParaRPr lang="ru-RU" sz="2000" b="1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428130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03003"/>
            <a:ext cx="6487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Izhitsa" pitchFamily="34" charset="0"/>
              </a:rPr>
              <a:t>Из истории русской глиняной  игрушки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Izhits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6206" y="774219"/>
            <a:ext cx="7272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Глиняные игрушки являются частью ремесел и жизни народа на протяжении многих веков</a:t>
            </a:r>
            <a:r>
              <a:rPr lang="ru-RU" dirty="0" smtClean="0"/>
              <a:t>. </a:t>
            </a:r>
            <a:r>
              <a:rPr lang="ru-RU" dirty="0"/>
              <a:t>Их изготовление всегда относилось к традиционной области народного искусства, воплощая труд мастеров, красоту, демонстрируя историю и образ жизни. </a:t>
            </a:r>
          </a:p>
          <a:p>
            <a:pPr algn="just"/>
            <a:r>
              <a:rPr lang="ru-RU" dirty="0"/>
              <a:t>Первые такие фигурки, найденные на территории России, датируются 2-м тысячелетием до н.э., эпохой бронзы. Это маленькие копии посуды, глиняные топорики, погремушки, свистульки в виде животных. </a:t>
            </a:r>
            <a:r>
              <a:rPr lang="ru-RU" dirty="0" smtClean="0"/>
              <a:t>Древние </a:t>
            </a:r>
            <a:r>
              <a:rPr lang="ru-RU" dirty="0"/>
              <a:t>глиняные игрушки использовались не только для детских забав, но и как ритуальные </a:t>
            </a:r>
            <a:r>
              <a:rPr lang="ru-RU" dirty="0" smtClean="0"/>
              <a:t>произведения. </a:t>
            </a:r>
            <a:r>
              <a:rPr lang="ru-RU" dirty="0"/>
              <a:t>Свистульки применяли во время древнего обряда по изгнанию злых сил и болезней во время языческого праздника под названием Свистопляска.</a:t>
            </a:r>
          </a:p>
        </p:txBody>
      </p:sp>
      <p:pic>
        <p:nvPicPr>
          <p:cNvPr id="2050" name="Picture 2" descr="http://visualrian.ru/images/old_preview/72/21/722136_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06" y="4149080"/>
            <a:ext cx="3269446" cy="2310409"/>
          </a:xfrm>
          <a:prstGeom prst="rect">
            <a:avLst/>
          </a:prstGeom>
          <a:noFill/>
          <a:effectLst>
            <a:outerShdw blurRad="241300" algn="l" rotWithShape="0">
              <a:prstClr val="black">
                <a:alpha val="68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74231" y="3717032"/>
            <a:ext cx="39113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Своего расцвета производство глиняных свистулек и игрушек достигло в 17-18-м вв. Зажиточные семьи могли заказывать более дорогие изделия. Известно, что царь Алексей Михайлович и императрица Екатерина Первая покупали для царской семьи игрушки на ярмарке «Москва на торгу», о чем имеются записи в книге расходов.</a:t>
            </a:r>
          </a:p>
        </p:txBody>
      </p:sp>
    </p:spTree>
    <p:extLst>
      <p:ext uri="{BB962C8B-B14F-4D97-AF65-F5344CB8AC3E}">
        <p14:creationId xmlns="" xmlns:p14="http://schemas.microsoft.com/office/powerpoint/2010/main" val="3796940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120680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Izhitsa" pitchFamily="34" charset="0"/>
              </a:rPr>
              <a:t>Дымковская игрушка</a:t>
            </a:r>
            <a:endParaRPr lang="ru-RU" sz="2800" dirty="0">
              <a:solidFill>
                <a:srgbClr val="C00000"/>
              </a:solidFill>
              <a:latin typeface="Izhits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4760" y="836712"/>
            <a:ext cx="4809728" cy="5544616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Ведёт </a:t>
            </a:r>
            <a:r>
              <a:rPr lang="ru-RU" sz="1800" dirty="0"/>
              <a:t>свою историю с XV </a:t>
            </a:r>
            <a:r>
              <a:rPr lang="ru-RU" sz="1800" dirty="0" smtClean="0"/>
              <a:t>века</a:t>
            </a:r>
            <a:r>
              <a:rPr lang="ru-RU" sz="1800" dirty="0"/>
              <a:t>;</a:t>
            </a:r>
            <a:endParaRPr lang="ru-RU" sz="18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Среди </a:t>
            </a:r>
            <a:r>
              <a:rPr lang="ru-RU" sz="1800" dirty="0"/>
              <a:t>переселенцев, обосновавшихся за рекой Вяткой - в слободе Дымково, было много ремесленников, гончаров и игрушечников. </a:t>
            </a:r>
            <a:r>
              <a:rPr lang="ru-RU" sz="1800" dirty="0" smtClean="0"/>
              <a:t>Фигурки лепят по частям, отдельные детали собирают и </a:t>
            </a:r>
            <a:r>
              <a:rPr lang="ru-RU" sz="1800" dirty="0" err="1" smtClean="0"/>
              <a:t>долепливают</a:t>
            </a:r>
            <a:r>
              <a:rPr lang="ru-RU" sz="1800" dirty="0"/>
              <a:t>.</a:t>
            </a:r>
            <a:endParaRPr lang="ru-RU" sz="18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Узоры </a:t>
            </a:r>
            <a:r>
              <a:rPr lang="ru-RU" sz="1800" dirty="0"/>
              <a:t>имеют простые геометрические формы: круги, клетку, волны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endParaRPr lang="ru-RU" sz="18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Цвета </a:t>
            </a:r>
            <a:r>
              <a:rPr lang="ru-RU" sz="1800" dirty="0"/>
              <a:t>подобраны по принципу контрастности и выгодного подчеркивания друг друга</a:t>
            </a:r>
            <a:r>
              <a:rPr lang="ru-RU" sz="18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 </a:t>
            </a:r>
            <a:r>
              <a:rPr lang="ru-RU" sz="1800" dirty="0"/>
              <a:t>Хвосты птиц, рога животных, детали гардероба людей покрываются медной поталью (в старину для этого брали тонкие листы сусального золота).</a:t>
            </a:r>
            <a:r>
              <a:rPr lang="ru-RU" sz="1800" dirty="0" smtClean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Наиболее распространённые сюжеты: няньки с детьми, водоноски, бараны с золотыми рогами, индюшки, петухи, олени, молодые люди, скоморохи, барыни.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3024188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42059"/>
            <a:ext cx="2569468" cy="1927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s://xn--80aao9ajcfgu.xn--p1ai/uploads/s/x/l/a/xladrwmfispk/img/full_Kt0JMLG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69160"/>
            <a:ext cx="2855410" cy="188695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7275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7462" y="29735"/>
            <a:ext cx="3951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Izhitsa" pitchFamily="34" charset="0"/>
              </a:rPr>
              <a:t>Каргопольская</a:t>
            </a:r>
            <a:r>
              <a:rPr lang="ru-RU" sz="2800" dirty="0" smtClean="0">
                <a:solidFill>
                  <a:srgbClr val="C00000"/>
                </a:solidFill>
                <a:latin typeface="Izhitsa" pitchFamily="34" charset="0"/>
              </a:rPr>
              <a:t> игрушка</a:t>
            </a:r>
            <a:endParaRPr lang="ru-RU" sz="2800" dirty="0">
              <a:solidFill>
                <a:srgbClr val="C00000"/>
              </a:solidFill>
              <a:latin typeface="Izhits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66" y="2852936"/>
            <a:ext cx="1087647" cy="198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851920" y="589566"/>
            <a:ext cx="51845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Ведет свою историю с </a:t>
            </a:r>
            <a:r>
              <a:rPr lang="en-GB" dirty="0" smtClean="0"/>
              <a:t>XIX</a:t>
            </a:r>
            <a:r>
              <a:rPr lang="ru-RU" dirty="0" smtClean="0"/>
              <a:t> века;</a:t>
            </a:r>
          </a:p>
          <a:p>
            <a:pPr algn="just"/>
            <a:endParaRPr lang="ru-RU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 промысел</a:t>
            </a:r>
            <a:r>
              <a:rPr lang="ru-RU" dirty="0"/>
              <a:t>, распространенный в районе города Каргополя Архангельской области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архаичный внешний вид, хорошо </a:t>
            </a:r>
            <a:r>
              <a:rPr lang="ru-RU" dirty="0"/>
              <a:t>узнаваем по стилю, росписи и типажу. 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Для </a:t>
            </a:r>
            <a:r>
              <a:rPr lang="ru-RU" dirty="0"/>
              <a:t>ее украшения мастерицы использовали мел, печную сажу – настоящих красок тогда не знали. 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2 направления сюжетов:</a:t>
            </a:r>
          </a:p>
          <a:p>
            <a:r>
              <a:rPr lang="ru-RU" dirty="0" smtClean="0"/>
              <a:t>	-</a:t>
            </a:r>
            <a:r>
              <a:rPr lang="ru-RU" dirty="0"/>
              <a:t>старинные одиночные животные и люди: </a:t>
            </a:r>
            <a:r>
              <a:rPr lang="ru-RU" dirty="0" err="1"/>
              <a:t>Полкан</a:t>
            </a:r>
            <a:r>
              <a:rPr lang="ru-RU" dirty="0"/>
              <a:t> (мужчина с телом коня), </a:t>
            </a:r>
            <a:r>
              <a:rPr lang="ru-RU" dirty="0" err="1"/>
              <a:t>Берегиня</a:t>
            </a:r>
            <a:r>
              <a:rPr lang="ru-RU" dirty="0"/>
              <a:t> (держащая голубей в руках), женщина-мать как олицетворение животворящей силы земли и солнца, любимый образ — фигура «Бобки»; </a:t>
            </a:r>
          </a:p>
          <a:p>
            <a:r>
              <a:rPr lang="ru-RU" dirty="0" smtClean="0"/>
              <a:t>	-</a:t>
            </a:r>
            <a:r>
              <a:rPr lang="ru-RU" dirty="0"/>
              <a:t>сюжетные многофигурные композиции, которые демонстрируют сельский образ жизни или сказки: «Девушка стирает», «Рыбаки», «Тройка лошадей» и т.д. </a:t>
            </a:r>
          </a:p>
          <a:p>
            <a:pPr algn="just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85" y="4365104"/>
            <a:ext cx="1983835" cy="1983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ya-zemlyak.ru/images/photoarhiv/%D0%9F%D1%80%D0%BE%D0%BC%D1%8B%D1%81%D0%BB%D1%8B/%D0%9A%D0%B0%D1%80%D0%91%D0%B0%D0%B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35" y="590707"/>
            <a:ext cx="2855185" cy="2439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5599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30396"/>
            <a:ext cx="4155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  <a:latin typeface="Izhitsa" pitchFamily="34" charset="0"/>
              </a:rPr>
              <a:t>Филимоновская</a:t>
            </a:r>
            <a:r>
              <a:rPr lang="ru-RU" sz="2800" dirty="0" smtClean="0">
                <a:solidFill>
                  <a:srgbClr val="C00000"/>
                </a:solidFill>
                <a:latin typeface="Izhitsa" pitchFamily="34" charset="0"/>
              </a:rPr>
              <a:t> игрушка</a:t>
            </a:r>
            <a:endParaRPr lang="ru-RU" sz="2800" dirty="0">
              <a:solidFill>
                <a:srgbClr val="C00000"/>
              </a:solidFill>
              <a:latin typeface="Izhits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1781" y="980728"/>
            <a:ext cx="47160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Впервые упоминается в </a:t>
            </a:r>
            <a:r>
              <a:rPr lang="ru-RU" dirty="0"/>
              <a:t>летописях XVI </a:t>
            </a:r>
            <a:r>
              <a:rPr lang="ru-RU" dirty="0" smtClean="0"/>
              <a:t>века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Родина промысла - деревня Филимоново Одоевского района Тульской </a:t>
            </a:r>
            <a:r>
              <a:rPr lang="ru-RU" dirty="0" smtClean="0"/>
              <a:t>области;</a:t>
            </a:r>
          </a:p>
          <a:p>
            <a:pPr algn="just"/>
            <a:r>
              <a:rPr lang="ru-RU" dirty="0" smtClean="0"/>
              <a:t>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Изначально </a:t>
            </a:r>
            <a:r>
              <a:rPr lang="ru-RU" dirty="0"/>
              <a:t>в</a:t>
            </a:r>
            <a:r>
              <a:rPr lang="ru-RU" dirty="0" smtClean="0"/>
              <a:t>се </a:t>
            </a:r>
            <a:r>
              <a:rPr lang="ru-RU" dirty="0" err="1" smtClean="0"/>
              <a:t>филимоновские</a:t>
            </a:r>
            <a:r>
              <a:rPr lang="ru-RU" dirty="0" smtClean="0"/>
              <a:t> игрушки - свистульки, лепятся из местной пластичной глины «</a:t>
            </a:r>
            <a:r>
              <a:rPr lang="ru-RU" dirty="0" err="1" smtClean="0"/>
              <a:t>синики</a:t>
            </a:r>
            <a:r>
              <a:rPr lang="ru-RU" dirty="0" smtClean="0"/>
              <a:t>»;</a:t>
            </a:r>
          </a:p>
          <a:p>
            <a:pPr algn="just"/>
            <a:endParaRPr lang="ru-RU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В</a:t>
            </a:r>
            <a:r>
              <a:rPr lang="ru-RU" dirty="0" smtClean="0"/>
              <a:t>сю </a:t>
            </a:r>
            <a:r>
              <a:rPr lang="ru-RU" dirty="0"/>
              <a:t>скульптурку </a:t>
            </a:r>
            <a:r>
              <a:rPr lang="ru-RU" dirty="0" smtClean="0"/>
              <a:t>лепят </a:t>
            </a:r>
            <a:r>
              <a:rPr lang="ru-RU" dirty="0"/>
              <a:t>из одного куска, добиваясь красивых по пластике, выразительных </a:t>
            </a:r>
            <a:r>
              <a:rPr lang="ru-RU" dirty="0" smtClean="0"/>
              <a:t>форм;</a:t>
            </a:r>
          </a:p>
          <a:p>
            <a:pPr algn="just"/>
            <a:endParaRPr lang="ru-RU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Несмотря </a:t>
            </a:r>
            <a:r>
              <a:rPr lang="ru-RU" dirty="0"/>
              <a:t>на относительную скупость их палитры — малиновый, зелёный, жёлтый и голубой цвета — игрушки получаются яркими и весёлыми.</a:t>
            </a:r>
          </a:p>
          <a:p>
            <a:pPr algn="just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27" y="589840"/>
            <a:ext cx="3206130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89024"/>
            <a:ext cx="2323145" cy="1507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81" y="4686519"/>
            <a:ext cx="2651787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20059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149827"/>
            <a:ext cx="368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Izhitsa" pitchFamily="34" charset="0"/>
              </a:rPr>
              <a:t>Саратовская игрушка</a:t>
            </a:r>
            <a:endParaRPr lang="ru-RU" sz="2800" dirty="0">
              <a:solidFill>
                <a:srgbClr val="C00000"/>
              </a:solidFill>
              <a:latin typeface="Izhits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5" y="683133"/>
            <a:ext cx="7128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Промысел зародился в начале 17 века в пригородных русских деревнях Саратова и на окраинах </a:t>
            </a:r>
            <a:r>
              <a:rPr lang="ru-RU" dirty="0" smtClean="0"/>
              <a:t>города;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Не </a:t>
            </a:r>
            <a:r>
              <a:rPr lang="ru-RU" dirty="0"/>
              <a:t>было отдельного промысла по изготовлению игрушки, и не было единого вида игрушки, как например в </a:t>
            </a:r>
            <a:r>
              <a:rPr lang="ru-RU" dirty="0" smtClean="0"/>
              <a:t>Дымково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Саратовская область богата на глины. «Здесь встречаются глины разных оттенков: серо-белые, голубоватые, темно и светло коричневые, желтые, черные, красные и другие. Эти глины использовались как в лепке игрушки, так и в её декорировании</a:t>
            </a:r>
            <a:r>
              <a:rPr lang="ru-RU" dirty="0" smtClean="0"/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Все глиняные игрушки по технологии изготовления делились на две группы: </a:t>
            </a:r>
            <a:r>
              <a:rPr lang="ru-RU" b="1" dirty="0"/>
              <a:t>те, которые обжигались, назывались «жженка», и те, что делались без обжига «сушка</a:t>
            </a:r>
            <a:r>
              <a:rPr lang="ru-RU" b="1" dirty="0" smtClean="0"/>
              <a:t>»;</a:t>
            </a:r>
            <a:endParaRPr lang="ru-RU" b="1" dirty="0"/>
          </a:p>
        </p:txBody>
      </p:sp>
      <p:pic>
        <p:nvPicPr>
          <p:cNvPr id="5122" name="Picture 2" descr="https://tursar.ru/imgart/2293img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4072053"/>
            <a:ext cx="3389538" cy="2257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c.pics.livejournal.com/p_afrikantov/45777931/16542/16542_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45" y="4048041"/>
            <a:ext cx="3386149" cy="2257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39" y="6345232"/>
            <a:ext cx="3605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Игрушка, изготовленная методом «сушки»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12061" y="6345232"/>
            <a:ext cx="403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Игрушка, изготовленная методом «жженки»</a:t>
            </a:r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1972275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6761" y="548680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Долгое время этот вид искусства был незаслуженно забыт и сегодня он возрождается благодаря мастеру художественной лепки из глины Петру Петровичу </a:t>
            </a:r>
            <a:r>
              <a:rPr lang="ru-RU" sz="2000" dirty="0" err="1" smtClean="0"/>
              <a:t>Африкантову.Он</a:t>
            </a:r>
            <a:r>
              <a:rPr lang="ru-RU" sz="2000" dirty="0" smtClean="0"/>
              <a:t> </a:t>
            </a:r>
            <a:r>
              <a:rPr lang="ru-RU" sz="2000" dirty="0"/>
              <a:t>смог один возродить историческую игрушку Саратовского края.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Это </a:t>
            </a:r>
            <a:r>
              <a:rPr lang="ru-RU" sz="2000" dirty="0"/>
              <a:t>направление стало брендом города Саратова</a:t>
            </a:r>
            <a:r>
              <a:rPr lang="ru-RU" sz="2000" dirty="0" smtClean="0"/>
              <a:t>. </a:t>
            </a:r>
            <a:r>
              <a:rPr lang="ru-RU" sz="2000" dirty="0"/>
              <a:t>В Саратовском государственном художественном музее имени А. Н. Радищева и в Саратовском областном музее </a:t>
            </a:r>
            <a:r>
              <a:rPr lang="ru-RU" sz="2000" dirty="0" smtClean="0"/>
              <a:t>краеведения представлены </a:t>
            </a:r>
            <a:r>
              <a:rPr lang="ru-RU" sz="2000" dirty="0"/>
              <a:t>традиционные глиняные саратовские игрушки. </a:t>
            </a:r>
          </a:p>
        </p:txBody>
      </p:sp>
      <p:pic>
        <p:nvPicPr>
          <p:cNvPr id="6146" name="Picture 2" descr="http://tatiskray.ru/8/3-049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220" y="3515904"/>
            <a:ext cx="3046479" cy="2937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0" y="645333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Петр Петрович Африкантов</a:t>
            </a:r>
            <a:endParaRPr lang="ru-RU" sz="1200" b="1" dirty="0"/>
          </a:p>
        </p:txBody>
      </p:sp>
      <p:pic>
        <p:nvPicPr>
          <p:cNvPr id="6148" name="Picture 4" descr="http://museum.ru/imgB.asp?294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503794"/>
            <a:ext cx="3932721" cy="2949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27220" y="34770"/>
            <a:ext cx="7340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Izhitsa" pitchFamily="34" charset="0"/>
              </a:rPr>
              <a:t>Возрождение саратовской глиняной игрушки</a:t>
            </a:r>
            <a:endParaRPr lang="ru-RU" sz="2800" dirty="0">
              <a:solidFill>
                <a:srgbClr val="C00000"/>
              </a:solidFill>
              <a:latin typeface="Izhits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472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aratov.gov.ru/upload/iblock/561/6F8F6161_0269_4D24_85B5_4DC1577465D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8434"/>
            <a:ext cx="3227512" cy="2420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9072" y="67492"/>
            <a:ext cx="795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Izhitsa" pitchFamily="34" charset="0"/>
              </a:rPr>
              <a:t>Характерные особенности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Izhitsa" pitchFamily="34" charset="0"/>
              </a:rPr>
              <a:t>саратовской глиняной игрушки</a:t>
            </a:r>
            <a:endParaRPr lang="ru-RU" sz="2400" dirty="0">
              <a:solidFill>
                <a:srgbClr val="C00000"/>
              </a:solidFill>
              <a:latin typeface="Izhits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632" y="980710"/>
            <a:ext cx="44722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Основной формой Саратовской глиняной игрушки были фигуры животных. Лепка фигуры человека являлась, как правило, исключением. </a:t>
            </a:r>
            <a:endParaRPr lang="ru-RU" dirty="0" smtClean="0"/>
          </a:p>
          <a:p>
            <a:pPr algn="just"/>
            <a:endParaRPr lang="ru-RU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Саратовская игрушка не статична. Все животные или люди выполнены в движении.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61633" y="3429000"/>
            <a:ext cx="76920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Игрушка полностью </a:t>
            </a:r>
            <a:r>
              <a:rPr lang="ru-RU" dirty="0"/>
              <a:t>не покрывалась красителями, как в других местах. «Цвет глины был определяющим цветом. </a:t>
            </a:r>
            <a:endParaRPr lang="ru-RU" dirty="0" smtClean="0"/>
          </a:p>
          <a:p>
            <a:pPr algn="just"/>
            <a:endParaRPr lang="ru-RU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Декор у Саратовской игрушки особенный делается древним ямчатым способом. На тело игрушки </a:t>
            </a:r>
            <a:r>
              <a:rPr lang="ru-RU" dirty="0" err="1"/>
              <a:t>штампиками</a:t>
            </a:r>
            <a:r>
              <a:rPr lang="ru-RU" dirty="0"/>
              <a:t> вдавливанием наносятся геометрический ямчатый декор, из треугольников, квадратов, кругов, крестиков, звездочек и т.п. Это процесс называется «расточкой». </a:t>
            </a:r>
            <a:endParaRPr lang="ru-RU" dirty="0" smtClean="0"/>
          </a:p>
          <a:p>
            <a:pPr algn="just"/>
            <a:endParaRPr lang="ru-RU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Определенной цветовой гаммы в Саратовской игрушке нет. Можно красить любым цветом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540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</TotalTime>
  <Words>1549</Words>
  <Application>Microsoft Office PowerPoint</Application>
  <PresentationFormat>Экран (4:3)</PresentationFormat>
  <Paragraphs>127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УНИКАЛЬНАЯ САРАТОВСКАЯ  ГЛИНЯНАЯ ИГРУШКА</vt:lpstr>
      <vt:lpstr>Слайд 2</vt:lpstr>
      <vt:lpstr>Слайд 3</vt:lpstr>
      <vt:lpstr>Дымковская игрушка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Народная игрушка</dc:title>
  <dc:creator>дом</dc:creator>
  <cp:lastModifiedBy>Home</cp:lastModifiedBy>
  <cp:revision>31</cp:revision>
  <dcterms:created xsi:type="dcterms:W3CDTF">2020-01-13T16:21:08Z</dcterms:created>
  <dcterms:modified xsi:type="dcterms:W3CDTF">2021-05-26T09:47:56Z</dcterms:modified>
</cp:coreProperties>
</file>