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notesMasterIdLst>
    <p:notesMasterId r:id="rId35"/>
  </p:notesMasterIdLst>
  <p:sldIdLst>
    <p:sldId id="256" r:id="rId2"/>
    <p:sldId id="341" r:id="rId3"/>
    <p:sldId id="282" r:id="rId4"/>
    <p:sldId id="269" r:id="rId5"/>
    <p:sldId id="293" r:id="rId6"/>
    <p:sldId id="343" r:id="rId7"/>
    <p:sldId id="342" r:id="rId8"/>
    <p:sldId id="265" r:id="rId9"/>
    <p:sldId id="349" r:id="rId10"/>
    <p:sldId id="296" r:id="rId11"/>
    <p:sldId id="297" r:id="rId12"/>
    <p:sldId id="298" r:id="rId13"/>
    <p:sldId id="350" r:id="rId14"/>
    <p:sldId id="352" r:id="rId15"/>
    <p:sldId id="355" r:id="rId16"/>
    <p:sldId id="356" r:id="rId17"/>
    <p:sldId id="369" r:id="rId18"/>
    <p:sldId id="359" r:id="rId19"/>
    <p:sldId id="360" r:id="rId20"/>
    <p:sldId id="324" r:id="rId21"/>
    <p:sldId id="322" r:id="rId22"/>
    <p:sldId id="336" r:id="rId23"/>
    <p:sldId id="326" r:id="rId24"/>
    <p:sldId id="327" r:id="rId25"/>
    <p:sldId id="328" r:id="rId26"/>
    <p:sldId id="307" r:id="rId27"/>
    <p:sldId id="280" r:id="rId28"/>
    <p:sldId id="281" r:id="rId29"/>
    <p:sldId id="289" r:id="rId30"/>
    <p:sldId id="334" r:id="rId31"/>
    <p:sldId id="333" r:id="rId32"/>
    <p:sldId id="372" r:id="rId33"/>
    <p:sldId id="30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6302E"/>
    <a:srgbClr val="CC3300"/>
    <a:srgbClr val="0C5C58"/>
    <a:srgbClr val="159F98"/>
    <a:srgbClr val="000099"/>
    <a:srgbClr val="9B1575"/>
    <a:srgbClr val="86B7D0"/>
    <a:srgbClr val="458DB1"/>
    <a:srgbClr val="97720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8" autoAdjust="0"/>
    <p:restoredTop sz="94652" autoAdjust="0"/>
  </p:normalViewPr>
  <p:slideViewPr>
    <p:cSldViewPr>
      <p:cViewPr>
        <p:scale>
          <a:sx n="68" d="100"/>
          <a:sy n="68" d="100"/>
        </p:scale>
        <p:origin x="-3030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ТЮМЕНСКАЯ ОБЛАСТЬ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1435.2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rgbClr val="3DA3B1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361.9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178.2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ОМСКАЯ ОБЛАСТЬ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139.69999999999999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АЛТАЙСКИЙ КРАЙ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169.1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92.6</c:v>
                </c:pt>
              </c:numCache>
            </c:numRef>
          </c:val>
        </c:ser>
        <c:axId val="60850944"/>
        <c:axId val="60852480"/>
      </c:barChart>
      <c:catAx>
        <c:axId val="60850944"/>
        <c:scaling>
          <c:orientation val="minMax"/>
        </c:scaling>
        <c:axPos val="b"/>
        <c:numFmt formatCode="General" sourceLinked="1"/>
        <c:tickLblPos val="nextTo"/>
        <c:crossAx val="60852480"/>
        <c:crosses val="autoZero"/>
        <c:auto val="1"/>
        <c:lblAlgn val="ctr"/>
        <c:lblOffset val="100"/>
      </c:catAx>
      <c:valAx>
        <c:axId val="60852480"/>
        <c:scaling>
          <c:orientation val="minMax"/>
        </c:scaling>
        <c:axPos val="l"/>
        <c:majorGridlines/>
        <c:numFmt formatCode="General" sourceLinked="1"/>
        <c:tickLblPos val="nextTo"/>
        <c:crossAx val="60850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11196737469825"/>
          <c:y val="8.0410511530916134E-2"/>
          <c:w val="0.32988808690580734"/>
          <c:h val="0.91678345580818965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4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CatName val="1"/>
            <c:showLeaderLines val="1"/>
          </c:dLbls>
          <c:cat>
            <c:strRef>
              <c:f>Лист1!$A$2:$A$9</c:f>
              <c:strCache>
                <c:ptCount val="8"/>
                <c:pt idx="0">
                  <c:v>Франция</c:v>
                </c:pt>
                <c:pt idx="1">
                  <c:v>Кемеровская область </c:v>
                </c:pt>
                <c:pt idx="2">
                  <c:v>Венгрия</c:v>
                </c:pt>
                <c:pt idx="3">
                  <c:v>Австрия</c:v>
                </c:pt>
                <c:pt idx="4">
                  <c:v>Ирландия</c:v>
                </c:pt>
                <c:pt idx="5">
                  <c:v>Дания</c:v>
                </c:pt>
                <c:pt idx="6">
                  <c:v>Швейцария</c:v>
                </c:pt>
                <c:pt idx="7">
                  <c:v>Бельгия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552</c:v>
                </c:pt>
                <c:pt idx="1">
                  <c:v>95.5</c:v>
                </c:pt>
                <c:pt idx="2">
                  <c:v>93</c:v>
                </c:pt>
                <c:pt idx="3">
                  <c:v>84</c:v>
                </c:pt>
                <c:pt idx="4">
                  <c:v>70</c:v>
                </c:pt>
                <c:pt idx="5">
                  <c:v>45</c:v>
                </c:pt>
                <c:pt idx="6">
                  <c:v>41</c:v>
                </c:pt>
                <c:pt idx="7">
                  <c:v>31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</c:chart>
  <c:spPr>
    <a:solidFill>
      <a:schemeClr val="accent2">
        <a:lumMod val="60000"/>
        <a:lumOff val="40000"/>
      </a:schemeClr>
    </a:solidFill>
    <a:ln>
      <a:solidFill>
        <a:schemeClr val="accent3">
          <a:lumMod val="75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 товарной продукции Кемеровской области, %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Угольная промышленность</c:v>
                </c:pt>
                <c:pt idx="1">
                  <c:v>Металлургия</c:v>
                </c:pt>
                <c:pt idx="2">
                  <c:v>Энергетика</c:v>
                </c:pt>
                <c:pt idx="3">
                  <c:v>Машиностроение</c:v>
                </c:pt>
                <c:pt idx="4">
                  <c:v>Химическая</c:v>
                </c:pt>
                <c:pt idx="5">
                  <c:v>Пищевая</c:v>
                </c:pt>
                <c:pt idx="6">
                  <c:v>Другие отрасли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48</c:v>
                </c:pt>
                <c:pt idx="1">
                  <c:v>24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7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2005036652112064"/>
          <c:y val="0.14357261170115287"/>
          <c:w val="0.27994966371257934"/>
          <c:h val="0.85642738829884701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DEF6A-33EF-41B4-99D8-CE4B137D3B31}" type="doc">
      <dgm:prSet loTypeId="urn:microsoft.com/office/officeart/2005/8/layout/cycle4#1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1B8EF7F-00C9-4E14-83B7-DC199C89FDE0}">
      <dgm:prSet phldrT="[Текст]" custT="1"/>
      <dgm:spPr/>
      <dgm:t>
        <a:bodyPr/>
        <a:lstStyle/>
        <a:p>
          <a:endParaRPr lang="ru-RU" sz="1600" b="1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rgbClr val="159F98"/>
              </a:solidFill>
              <a:latin typeface="Times New Roman" pitchFamily="18" charset="0"/>
              <a:cs typeface="Times New Roman" pitchFamily="18" charset="0"/>
            </a:rPr>
            <a:t>Умение искать, анализировать, применять информацию</a:t>
          </a:r>
        </a:p>
        <a:p>
          <a:r>
            <a:rPr lang="ru-RU" sz="1600" b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rPr>
            <a:t>Умение осваивать картины мира</a:t>
          </a:r>
        </a:p>
        <a:p>
          <a:endParaRPr lang="ru-RU" sz="1600" b="1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5AE7E2-2354-4860-8DCA-71BABA49B554}" type="parTrans" cxnId="{D3F8CEDF-D950-4FF8-90B6-D99DEE1CDF4F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C99FD5-5E19-4C35-B21D-11432979F8B3}" type="sibTrans" cxnId="{D3F8CEDF-D950-4FF8-90B6-D99DEE1CDF4F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521A42-6C70-422D-A783-D6F1B5ED6FC1}">
      <dgm:prSet phldrT="[Текст]" custT="1"/>
      <dgm:spPr/>
      <dgm:t>
        <a:bodyPr/>
        <a:lstStyle/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rgbClr val="9B1575"/>
              </a:solidFill>
              <a:latin typeface="Times New Roman" pitchFamily="18" charset="0"/>
              <a:cs typeface="Times New Roman" pitchFamily="18" charset="0"/>
            </a:rPr>
            <a:t>Умение эффективно сотрудничать с другими людьми</a:t>
          </a:r>
        </a:p>
        <a:p>
          <a:r>
            <a:rPr lang="ru-RU" sz="1600" b="1" dirty="0" smtClean="0">
              <a:solidFill>
                <a:srgbClr val="55BB4D"/>
              </a:solidFill>
              <a:latin typeface="Times New Roman" pitchFamily="18" charset="0"/>
              <a:cs typeface="Times New Roman" pitchFamily="18" charset="0"/>
            </a:rPr>
            <a:t>Умение овладевать знаниями и опытом в разных сферах</a:t>
          </a: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660C525-4D16-4A43-A040-261C3AA2D47B}" type="parTrans" cxnId="{871407FE-D98F-425E-B8C4-5109A4228779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49DF27-E1F1-4C9A-8EA2-DE05BDD74573}" type="sibTrans" cxnId="{871407FE-D98F-425E-B8C4-5109A4228779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D7C200-2AF2-47B4-A1A4-C10E189CE45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9B1575"/>
              </a:solidFill>
              <a:latin typeface="Times New Roman" pitchFamily="18" charset="0"/>
              <a:cs typeface="Times New Roman" pitchFamily="18" charset="0"/>
            </a:rPr>
            <a:t>Коммуникативные</a:t>
          </a:r>
          <a:endParaRPr lang="ru-RU" sz="1600" b="1" dirty="0">
            <a:solidFill>
              <a:srgbClr val="9B1575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B0CB76-470F-48AF-9F79-9C46FC50BDBF}" type="parTrans" cxnId="{BC008CBE-DCF8-4399-A683-AF368F07C119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D3BCD2-162E-41FC-AF03-DBA3EB718741}" type="sibTrans" cxnId="{BC008CBE-DCF8-4399-A683-AF368F07C119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ABFD51-210D-48B6-8A01-D505E92F7B85}">
      <dgm:prSet phldrT="[Текст]" custT="1"/>
      <dgm:spPr/>
      <dgm:t>
        <a:bodyPr/>
        <a:lstStyle/>
        <a:p>
          <a:endParaRPr lang="ru-RU" sz="1600" b="1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Умение конструировать и осуществлять собственную образовательную траекторию на протяжении всей жизни</a:t>
          </a:r>
        </a:p>
        <a:p>
          <a:endParaRPr lang="ru-RU" sz="16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2A5E6AC-97C2-4310-88F3-B407ECD15771}" type="parTrans" cxnId="{51FE699D-0F5B-493A-903D-66BAE80D44F4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E933ED-BB71-43CF-8BD2-4DECC3472D3E}" type="sibTrans" cxnId="{51FE699D-0F5B-493A-903D-66BAE80D44F4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E4B086-4FFB-49A1-ABC0-C3003F75EA0E}">
      <dgm:prSet phldrT="[Текст]" custT="1"/>
      <dgm:spPr/>
      <dgm:t>
        <a:bodyPr/>
        <a:lstStyle/>
        <a:p>
          <a:endParaRPr lang="ru-RU" sz="1600" b="1" dirty="0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E10A4B-35E2-43AA-8FB5-EC0B9F67C293}" type="parTrans" cxnId="{0E1DBC45-62FF-48E8-AC4F-096E53AFF749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88DA25-3BA1-41DF-AC38-E31059ED3FA5}" type="sibTrans" cxnId="{0E1DBC45-62FF-48E8-AC4F-096E53AFF749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1CABE-AAF8-4F91-9A8F-6DD6BAB10EEA}">
      <dgm:prSet phldrT="[Текст]" custT="1"/>
      <dgm:spPr/>
      <dgm:t>
        <a:bodyPr/>
        <a:lstStyle/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Умение ставить цели, планировать, оценивать</a:t>
          </a:r>
        </a:p>
        <a:p>
          <a:r>
            <a:rPr lang="ru-RU" sz="1600" b="1" dirty="0" smtClean="0">
              <a:solidFill>
                <a:srgbClr val="97720B"/>
              </a:solidFill>
              <a:latin typeface="Times New Roman" pitchFamily="18" charset="0"/>
              <a:cs typeface="Times New Roman" pitchFamily="18" charset="0"/>
            </a:rPr>
            <a:t>Умение ориентироваться в мире</a:t>
          </a:r>
        </a:p>
      </dgm:t>
    </dgm:pt>
    <dgm:pt modelId="{9A93F788-D792-49C0-BF90-EB3C067A90CE}" type="parTrans" cxnId="{9507448A-38F8-4C7E-9D58-5DC41C2038F2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431167-88B5-4E39-A825-12BB344AEE9A}" type="sibTrans" cxnId="{9507448A-38F8-4C7E-9D58-5DC41C2038F2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5222CA-39AE-4FCE-AA86-90E4158EBD3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Учебно-познавательные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68E3CF-1120-48FF-B306-863985C6E20F}" type="parTrans" cxnId="{09842156-8551-4ADC-A0B1-59A0591062D1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8291AA-862D-430C-8770-C63CC5BFF9E7}" type="sibTrans" cxnId="{09842156-8551-4ADC-A0B1-59A0591062D1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BE55DC-FB54-4CD1-9D40-DE998F4F9F3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97720B"/>
              </a:solidFill>
              <a:latin typeface="Times New Roman" pitchFamily="18" charset="0"/>
              <a:cs typeface="Times New Roman" pitchFamily="18" charset="0"/>
            </a:rPr>
            <a:t>Ценностно-смысловые</a:t>
          </a:r>
          <a:endParaRPr lang="ru-RU" sz="1600" b="1" dirty="0">
            <a:solidFill>
              <a:srgbClr val="97720B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D595B9-6C5F-4B5D-85E5-B4EBBADA56B5}" type="parTrans" cxnId="{BBFED83B-7298-4695-B36E-C47A85525A6F}">
      <dgm:prSet/>
      <dgm:spPr/>
      <dgm:t>
        <a:bodyPr/>
        <a:lstStyle/>
        <a:p>
          <a:endParaRPr lang="ru-RU"/>
        </a:p>
      </dgm:t>
    </dgm:pt>
    <dgm:pt modelId="{D467858C-2137-42A5-AC38-46F85663ACD5}" type="sibTrans" cxnId="{BBFED83B-7298-4695-B36E-C47A85525A6F}">
      <dgm:prSet/>
      <dgm:spPr/>
      <dgm:t>
        <a:bodyPr/>
        <a:lstStyle/>
        <a:p>
          <a:endParaRPr lang="ru-RU"/>
        </a:p>
      </dgm:t>
    </dgm:pt>
    <dgm:pt modelId="{F4FFBB26-0D22-4599-BF3F-BE0A2CBF38D0}">
      <dgm:prSet phldrT="[Текст]" custT="1"/>
      <dgm:spPr/>
      <dgm:t>
        <a:bodyPr/>
        <a:lstStyle/>
        <a:p>
          <a:endParaRPr lang="ru-RU" sz="1600" b="1" dirty="0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F6F82E-905D-48F0-A55D-41A632A7FC6B}" type="parTrans" cxnId="{6B05217E-C3D4-4D47-A6E5-E40E7EBE6A31}">
      <dgm:prSet/>
      <dgm:spPr/>
      <dgm:t>
        <a:bodyPr/>
        <a:lstStyle/>
        <a:p>
          <a:endParaRPr lang="ru-RU"/>
        </a:p>
      </dgm:t>
    </dgm:pt>
    <dgm:pt modelId="{300BD6DE-BEA6-469C-ABE6-866800138A2C}" type="sibTrans" cxnId="{6B05217E-C3D4-4D47-A6E5-E40E7EBE6A31}">
      <dgm:prSet/>
      <dgm:spPr/>
      <dgm:t>
        <a:bodyPr/>
        <a:lstStyle/>
        <a:p>
          <a:endParaRPr lang="ru-RU"/>
        </a:p>
      </dgm:t>
    </dgm:pt>
    <dgm:pt modelId="{5F0BDAB3-C49A-45BD-88B8-5076987D9C0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5BB4D"/>
              </a:solidFill>
              <a:latin typeface="Times New Roman" pitchFamily="18" charset="0"/>
              <a:cs typeface="Times New Roman" pitchFamily="18" charset="0"/>
            </a:rPr>
            <a:t>Социально-трудовые</a:t>
          </a:r>
          <a:endParaRPr lang="ru-RU" sz="1600" b="1" dirty="0">
            <a:solidFill>
              <a:srgbClr val="55BB4D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13E0B3-2719-4305-B754-034287877C2A}" type="parTrans" cxnId="{0C82F28F-0CDC-442F-A8AE-5E17644C71BB}">
      <dgm:prSet/>
      <dgm:spPr/>
      <dgm:t>
        <a:bodyPr/>
        <a:lstStyle/>
        <a:p>
          <a:endParaRPr lang="ru-RU"/>
        </a:p>
      </dgm:t>
    </dgm:pt>
    <dgm:pt modelId="{880E60F4-C5B9-44F9-AE65-8F5FEA074A2B}" type="sibTrans" cxnId="{0C82F28F-0CDC-442F-A8AE-5E17644C71BB}">
      <dgm:prSet/>
      <dgm:spPr/>
      <dgm:t>
        <a:bodyPr/>
        <a:lstStyle/>
        <a:p>
          <a:endParaRPr lang="ru-RU"/>
        </a:p>
      </dgm:t>
    </dgm:pt>
    <dgm:pt modelId="{9BF0A0BC-C50E-406C-B375-C10D67C1FF7F}">
      <dgm:prSet custT="1"/>
      <dgm:spPr/>
      <dgm:t>
        <a:bodyPr/>
        <a:lstStyle/>
        <a:p>
          <a:r>
            <a: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Личностного самосовершенствования</a:t>
          </a:r>
          <a:endParaRPr lang="ru-RU" sz="16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1DCD43A-DAE0-4BA7-B6B8-DC3AC6A67DB7}" type="parTrans" cxnId="{3573D243-92F6-4D4B-A547-E2CCDA9E0E99}">
      <dgm:prSet/>
      <dgm:spPr/>
      <dgm:t>
        <a:bodyPr/>
        <a:lstStyle/>
        <a:p>
          <a:endParaRPr lang="ru-RU"/>
        </a:p>
      </dgm:t>
    </dgm:pt>
    <dgm:pt modelId="{F0646FB7-E35D-465B-B649-C76B9D1C500F}" type="sibTrans" cxnId="{3573D243-92F6-4D4B-A547-E2CCDA9E0E99}">
      <dgm:prSet/>
      <dgm:spPr/>
      <dgm:t>
        <a:bodyPr/>
        <a:lstStyle/>
        <a:p>
          <a:endParaRPr lang="ru-RU"/>
        </a:p>
      </dgm:t>
    </dgm:pt>
    <dgm:pt modelId="{07B28E56-2012-4F15-8112-07D481F1B7F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rPr>
            <a:t>Общекультурные</a:t>
          </a:r>
          <a:endParaRPr lang="ru-RU" sz="1600" b="1" dirty="0">
            <a:solidFill>
              <a:srgbClr val="FF7C8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F43DA8-2916-44BC-8DC8-DC5703728CDF}" type="sibTrans" cxnId="{ED2B9F7F-4D5C-4AA0-98F4-369C05839123}">
      <dgm:prSet/>
      <dgm:spPr/>
      <dgm:t>
        <a:bodyPr/>
        <a:lstStyle/>
        <a:p>
          <a:endParaRPr lang="ru-RU"/>
        </a:p>
      </dgm:t>
    </dgm:pt>
    <dgm:pt modelId="{91C4371F-1D32-416C-94EE-C899BBAC494F}" type="parTrans" cxnId="{ED2B9F7F-4D5C-4AA0-98F4-369C05839123}">
      <dgm:prSet/>
      <dgm:spPr/>
      <dgm:t>
        <a:bodyPr/>
        <a:lstStyle/>
        <a:p>
          <a:endParaRPr lang="ru-RU"/>
        </a:p>
      </dgm:t>
    </dgm:pt>
    <dgm:pt modelId="{BD33EB22-E5F6-44C9-84DD-2F5FD652740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59F98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dirty="0">
            <a:solidFill>
              <a:srgbClr val="159F98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0A2940-A40E-4B93-8357-86682B0DDE75}" type="sibTrans" cxnId="{BF3B32E7-C4A9-408A-84FA-A9BB602398B1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7858EC-2D06-45D3-A2B5-18A9FA0D23B1}" type="parTrans" cxnId="{BF3B32E7-C4A9-408A-84FA-A9BB602398B1}">
      <dgm:prSet/>
      <dgm:spPr/>
      <dgm:t>
        <a:bodyPr/>
        <a:lstStyle/>
        <a:p>
          <a:endParaRPr lang="ru-RU" sz="1600" b="1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5E660D-D502-4364-9637-A54C72FB1CF6}">
      <dgm:prSet phldrT="[Текст]" custT="1"/>
      <dgm:spPr/>
      <dgm:t>
        <a:bodyPr/>
        <a:lstStyle/>
        <a:p>
          <a:endParaRPr lang="ru-RU" sz="1600" b="1" dirty="0">
            <a:solidFill>
              <a:schemeClr val="bg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41287C-DD61-486C-8A2E-4FBD335647F0}" type="sibTrans" cxnId="{264BDEB6-F9B7-4A04-A790-E6ADC37D0914}">
      <dgm:prSet/>
      <dgm:spPr/>
      <dgm:t>
        <a:bodyPr/>
        <a:lstStyle/>
        <a:p>
          <a:endParaRPr lang="ru-RU"/>
        </a:p>
      </dgm:t>
    </dgm:pt>
    <dgm:pt modelId="{87795426-954E-46F9-AD0F-35A237E853C2}" type="parTrans" cxnId="{264BDEB6-F9B7-4A04-A790-E6ADC37D0914}">
      <dgm:prSet/>
      <dgm:spPr/>
      <dgm:t>
        <a:bodyPr/>
        <a:lstStyle/>
        <a:p>
          <a:endParaRPr lang="ru-RU"/>
        </a:p>
      </dgm:t>
    </dgm:pt>
    <dgm:pt modelId="{6FF7EE12-04A4-42AC-B7AB-499554034B7D}" type="pres">
      <dgm:prSet presAssocID="{729DEF6A-33EF-41B4-99D8-CE4B137D3B3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79836-9556-4FA9-A88F-506228CC85F6}" type="pres">
      <dgm:prSet presAssocID="{729DEF6A-33EF-41B4-99D8-CE4B137D3B31}" presName="children" presStyleCnt="0"/>
      <dgm:spPr/>
    </dgm:pt>
    <dgm:pt modelId="{8E6C037A-CA8D-4182-ACD5-792E94DE370A}" type="pres">
      <dgm:prSet presAssocID="{729DEF6A-33EF-41B4-99D8-CE4B137D3B31}" presName="child1group" presStyleCnt="0"/>
      <dgm:spPr/>
    </dgm:pt>
    <dgm:pt modelId="{2A564E6C-31E3-4406-A94D-BE16340ADFA5}" type="pres">
      <dgm:prSet presAssocID="{729DEF6A-33EF-41B4-99D8-CE4B137D3B31}" presName="child1" presStyleLbl="bgAcc1" presStyleIdx="0" presStyleCnt="4" custLinFactNeighborX="-22652"/>
      <dgm:spPr/>
      <dgm:t>
        <a:bodyPr/>
        <a:lstStyle/>
        <a:p>
          <a:endParaRPr lang="ru-RU"/>
        </a:p>
      </dgm:t>
    </dgm:pt>
    <dgm:pt modelId="{85251284-7E36-44CA-BEEC-56353D902AD7}" type="pres">
      <dgm:prSet presAssocID="{729DEF6A-33EF-41B4-99D8-CE4B137D3B3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24BE2-8E59-466E-BB0B-C0566D6A2A17}" type="pres">
      <dgm:prSet presAssocID="{729DEF6A-33EF-41B4-99D8-CE4B137D3B31}" presName="child2group" presStyleCnt="0"/>
      <dgm:spPr/>
    </dgm:pt>
    <dgm:pt modelId="{12C36FD2-F9EA-475B-8D71-1E1188C27D6E}" type="pres">
      <dgm:prSet presAssocID="{729DEF6A-33EF-41B4-99D8-CE4B137D3B31}" presName="child2" presStyleLbl="bgAcc1" presStyleIdx="1" presStyleCnt="4" custScaleX="111569" custLinFactNeighborX="21206"/>
      <dgm:spPr/>
      <dgm:t>
        <a:bodyPr/>
        <a:lstStyle/>
        <a:p>
          <a:endParaRPr lang="ru-RU"/>
        </a:p>
      </dgm:t>
    </dgm:pt>
    <dgm:pt modelId="{80D870C1-203E-483B-AF19-AD6065214509}" type="pres">
      <dgm:prSet presAssocID="{729DEF6A-33EF-41B4-99D8-CE4B137D3B3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BD193-074D-4EE1-863D-7402CC414BD0}" type="pres">
      <dgm:prSet presAssocID="{729DEF6A-33EF-41B4-99D8-CE4B137D3B31}" presName="child3group" presStyleCnt="0"/>
      <dgm:spPr/>
    </dgm:pt>
    <dgm:pt modelId="{A56B7AB7-7A05-4323-AC38-C4368F3C2E22}" type="pres">
      <dgm:prSet presAssocID="{729DEF6A-33EF-41B4-99D8-CE4B137D3B31}" presName="child3" presStyleLbl="bgAcc1" presStyleIdx="2" presStyleCnt="4" custScaleX="133272" custLinFactNeighborX="18314" custLinFactNeighborY="0"/>
      <dgm:spPr/>
      <dgm:t>
        <a:bodyPr/>
        <a:lstStyle/>
        <a:p>
          <a:endParaRPr lang="ru-RU"/>
        </a:p>
      </dgm:t>
    </dgm:pt>
    <dgm:pt modelId="{CEFD7BE7-4438-4E2B-8255-27B763ECE8BE}" type="pres">
      <dgm:prSet presAssocID="{729DEF6A-33EF-41B4-99D8-CE4B137D3B3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B5509-0783-48B6-8784-BDA7B36592C1}" type="pres">
      <dgm:prSet presAssocID="{729DEF6A-33EF-41B4-99D8-CE4B137D3B31}" presName="child4group" presStyleCnt="0"/>
      <dgm:spPr/>
    </dgm:pt>
    <dgm:pt modelId="{D33E33A2-CDD7-44CB-8359-9DF98FA61B6F}" type="pres">
      <dgm:prSet presAssocID="{729DEF6A-33EF-41B4-99D8-CE4B137D3B31}" presName="child4" presStyleLbl="bgAcc1" presStyleIdx="3" presStyleCnt="4" custLinFactNeighborX="-22652" custLinFactNeighborY="0"/>
      <dgm:spPr/>
      <dgm:t>
        <a:bodyPr/>
        <a:lstStyle/>
        <a:p>
          <a:endParaRPr lang="ru-RU"/>
        </a:p>
      </dgm:t>
    </dgm:pt>
    <dgm:pt modelId="{E5E16EB5-7A59-4309-A9A7-EF6E3D264AF3}" type="pres">
      <dgm:prSet presAssocID="{729DEF6A-33EF-41B4-99D8-CE4B137D3B3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805A9-A0F7-4EFE-8CBD-335A22FB1D71}" type="pres">
      <dgm:prSet presAssocID="{729DEF6A-33EF-41B4-99D8-CE4B137D3B31}" presName="childPlaceholder" presStyleCnt="0"/>
      <dgm:spPr/>
    </dgm:pt>
    <dgm:pt modelId="{AAEA580F-1E9F-425D-ACA0-5EB90B1F2E5A}" type="pres">
      <dgm:prSet presAssocID="{729DEF6A-33EF-41B4-99D8-CE4B137D3B31}" presName="circle" presStyleCnt="0"/>
      <dgm:spPr/>
    </dgm:pt>
    <dgm:pt modelId="{172F6AE8-961A-4ED8-8B3A-EC3094D248DD}" type="pres">
      <dgm:prSet presAssocID="{729DEF6A-33EF-41B4-99D8-CE4B137D3B3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759DF-CA47-4504-B6A1-FA669417BBD8}" type="pres">
      <dgm:prSet presAssocID="{729DEF6A-33EF-41B4-99D8-CE4B137D3B3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D889F-CD9A-4A5D-8645-069163806462}" type="pres">
      <dgm:prSet presAssocID="{729DEF6A-33EF-41B4-99D8-CE4B137D3B3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87C83-238D-4A63-A3BA-2F3903ABCC4C}" type="pres">
      <dgm:prSet presAssocID="{729DEF6A-33EF-41B4-99D8-CE4B137D3B3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AC4DF-8853-48B5-978D-2EE31A538BE7}" type="pres">
      <dgm:prSet presAssocID="{729DEF6A-33EF-41B4-99D8-CE4B137D3B31}" presName="quadrantPlaceholder" presStyleCnt="0"/>
      <dgm:spPr/>
    </dgm:pt>
    <dgm:pt modelId="{9F25CB59-D125-40E8-90E9-466A30A23F81}" type="pres">
      <dgm:prSet presAssocID="{729DEF6A-33EF-41B4-99D8-CE4B137D3B31}" presName="center1" presStyleLbl="fgShp" presStyleIdx="0" presStyleCnt="2"/>
      <dgm:spPr/>
    </dgm:pt>
    <dgm:pt modelId="{87FB6B55-2417-4D93-9599-515DEC0A2C0E}" type="pres">
      <dgm:prSet presAssocID="{729DEF6A-33EF-41B4-99D8-CE4B137D3B31}" presName="center2" presStyleLbl="fgShp" presStyleIdx="1" presStyleCnt="2"/>
      <dgm:spPr/>
    </dgm:pt>
  </dgm:ptLst>
  <dgm:cxnLst>
    <dgm:cxn modelId="{32E6596D-B5B6-41E8-ABF9-BFB3F1F8CC85}" type="presOf" srcId="{9BF0A0BC-C50E-406C-B375-C10D67C1FF7F}" destId="{A56B7AB7-7A05-4323-AC38-C4368F3C2E22}" srcOrd="0" destOrd="1" presId="urn:microsoft.com/office/officeart/2005/8/layout/cycle4#1"/>
    <dgm:cxn modelId="{DAB27289-4D6A-4807-BA93-66FB06BBDE25}" type="presOf" srcId="{8F5E660D-D502-4364-9637-A54C72FB1CF6}" destId="{2A564E6C-31E3-4406-A94D-BE16340ADFA5}" srcOrd="0" destOrd="1" presId="urn:microsoft.com/office/officeart/2005/8/layout/cycle4#1"/>
    <dgm:cxn modelId="{D3F8CEDF-D950-4FF8-90B6-D99DEE1CDF4F}" srcId="{729DEF6A-33EF-41B4-99D8-CE4B137D3B31}" destId="{C1B8EF7F-00C9-4E14-83B7-DC199C89FDE0}" srcOrd="0" destOrd="0" parTransId="{325AE7E2-2354-4860-8DCA-71BABA49B554}" sibTransId="{64C99FD5-5E19-4C35-B21D-11432979F8B3}"/>
    <dgm:cxn modelId="{ED2B9F7F-4D5C-4AA0-98F4-369C05839123}" srcId="{C1B8EF7F-00C9-4E14-83B7-DC199C89FDE0}" destId="{07B28E56-2012-4F15-8112-07D481F1B7F8}" srcOrd="2" destOrd="0" parTransId="{91C4371F-1D32-416C-94EE-C899BBAC494F}" sibTransId="{1DF43DA8-2916-44BC-8DC8-DC5703728CDF}"/>
    <dgm:cxn modelId="{BF3B32E7-C4A9-408A-84FA-A9BB602398B1}" srcId="{C1B8EF7F-00C9-4E14-83B7-DC199C89FDE0}" destId="{BD33EB22-E5F6-44C9-84DD-2F5FD652740A}" srcOrd="0" destOrd="0" parTransId="{F47858EC-2D06-45D3-A2B5-18A9FA0D23B1}" sibTransId="{210A2940-A40E-4B93-8357-86682B0DDE75}"/>
    <dgm:cxn modelId="{BBFED83B-7298-4695-B36E-C47A85525A6F}" srcId="{9911CABE-AAF8-4F91-9A8F-6DD6BAB10EEA}" destId="{9ABE55DC-FB54-4CD1-9D40-DE998F4F9F3C}" srcOrd="1" destOrd="0" parTransId="{FAD595B9-6C5F-4B5D-85E5-B4EBBADA56B5}" sibTransId="{D467858C-2137-42A5-AC38-46F85663ACD5}"/>
    <dgm:cxn modelId="{BC008CBE-DCF8-4399-A683-AF368F07C119}" srcId="{AE521A42-6C70-422D-A783-D6F1B5ED6FC1}" destId="{45D7C200-2AF2-47B4-A1A4-C10E189CE452}" srcOrd="0" destOrd="0" parTransId="{E0B0CB76-470F-48AF-9F79-9C46FC50BDBF}" sibTransId="{DED3BCD2-162E-41FC-AF03-DBA3EB718741}"/>
    <dgm:cxn modelId="{9507448A-38F8-4C7E-9D58-5DC41C2038F2}" srcId="{729DEF6A-33EF-41B4-99D8-CE4B137D3B31}" destId="{9911CABE-AAF8-4F91-9A8F-6DD6BAB10EEA}" srcOrd="3" destOrd="0" parTransId="{9A93F788-D792-49C0-BF90-EB3C067A90CE}" sibTransId="{94431167-88B5-4E39-A825-12BB344AEE9A}"/>
    <dgm:cxn modelId="{E0F9FA58-2172-4D19-BAD2-0A22118A9D09}" type="presOf" srcId="{C95222CA-39AE-4FCE-AA86-90E4158EBD34}" destId="{D33E33A2-CDD7-44CB-8359-9DF98FA61B6F}" srcOrd="0" destOrd="0" presId="urn:microsoft.com/office/officeart/2005/8/layout/cycle4#1"/>
    <dgm:cxn modelId="{51FE699D-0F5B-493A-903D-66BAE80D44F4}" srcId="{729DEF6A-33EF-41B4-99D8-CE4B137D3B31}" destId="{4CABFD51-210D-48B6-8A01-D505E92F7B85}" srcOrd="2" destOrd="0" parTransId="{B2A5E6AC-97C2-4310-88F3-B407ECD15771}" sibTransId="{10E933ED-BB71-43CF-8BD2-4DECC3472D3E}"/>
    <dgm:cxn modelId="{14502DA9-BBCE-417C-8731-32D8C65B4BA7}" type="presOf" srcId="{9911CABE-AAF8-4F91-9A8F-6DD6BAB10EEA}" destId="{70287C83-238D-4A63-A3BA-2F3903ABCC4C}" srcOrd="0" destOrd="0" presId="urn:microsoft.com/office/officeart/2005/8/layout/cycle4#1"/>
    <dgm:cxn modelId="{871407FE-D98F-425E-B8C4-5109A4228779}" srcId="{729DEF6A-33EF-41B4-99D8-CE4B137D3B31}" destId="{AE521A42-6C70-422D-A783-D6F1B5ED6FC1}" srcOrd="1" destOrd="0" parTransId="{A660C525-4D16-4A43-A040-261C3AA2D47B}" sibTransId="{8A49DF27-E1F1-4C9A-8EA2-DE05BDD74573}"/>
    <dgm:cxn modelId="{264BDEB6-F9B7-4A04-A790-E6ADC37D0914}" srcId="{C1B8EF7F-00C9-4E14-83B7-DC199C89FDE0}" destId="{8F5E660D-D502-4364-9637-A54C72FB1CF6}" srcOrd="1" destOrd="0" parTransId="{87795426-954E-46F9-AD0F-35A237E853C2}" sibTransId="{A141287C-DD61-486C-8A2E-4FBD335647F0}"/>
    <dgm:cxn modelId="{6CEB6DF6-E70F-4076-831D-B8CC8F0B8BEC}" type="presOf" srcId="{F4FFBB26-0D22-4599-BF3F-BE0A2CBF38D0}" destId="{80D870C1-203E-483B-AF19-AD6065214509}" srcOrd="1" destOrd="2" presId="urn:microsoft.com/office/officeart/2005/8/layout/cycle4#1"/>
    <dgm:cxn modelId="{3573D243-92F6-4D4B-A547-E2CCDA9E0E99}" srcId="{4CABFD51-210D-48B6-8A01-D505E92F7B85}" destId="{9BF0A0BC-C50E-406C-B375-C10D67C1FF7F}" srcOrd="1" destOrd="0" parTransId="{91DCD43A-DAE0-4BA7-B6B8-DC3AC6A67DB7}" sibTransId="{F0646FB7-E35D-465B-B649-C76B9D1C500F}"/>
    <dgm:cxn modelId="{8CE525FF-1D13-4E35-AC2C-E82BEE038FA8}" type="presOf" srcId="{5F0BDAB3-C49A-45BD-88B8-5076987D9C0B}" destId="{80D870C1-203E-483B-AF19-AD6065214509}" srcOrd="1" destOrd="1" presId="urn:microsoft.com/office/officeart/2005/8/layout/cycle4#1"/>
    <dgm:cxn modelId="{13240645-5AC4-49B4-86BC-916278F5106E}" type="presOf" srcId="{B7E4B086-4FFB-49A1-ABC0-C3003F75EA0E}" destId="{CEFD7BE7-4438-4E2B-8255-27B763ECE8BE}" srcOrd="1" destOrd="0" presId="urn:microsoft.com/office/officeart/2005/8/layout/cycle4#1"/>
    <dgm:cxn modelId="{2D70BB44-BE65-4F1D-99B8-C47DFC6BF6F4}" type="presOf" srcId="{4CABFD51-210D-48B6-8A01-D505E92F7B85}" destId="{465D889F-CD9A-4A5D-8645-069163806462}" srcOrd="0" destOrd="0" presId="urn:microsoft.com/office/officeart/2005/8/layout/cycle4#1"/>
    <dgm:cxn modelId="{AC12C703-3158-474E-A3BB-95FFFD7DB794}" type="presOf" srcId="{C95222CA-39AE-4FCE-AA86-90E4158EBD34}" destId="{E5E16EB5-7A59-4309-A9A7-EF6E3D264AF3}" srcOrd="1" destOrd="0" presId="urn:microsoft.com/office/officeart/2005/8/layout/cycle4#1"/>
    <dgm:cxn modelId="{8F53F500-195B-45B3-9F02-A61FD2D3FE8C}" type="presOf" srcId="{5F0BDAB3-C49A-45BD-88B8-5076987D9C0B}" destId="{12C36FD2-F9EA-475B-8D71-1E1188C27D6E}" srcOrd="0" destOrd="1" presId="urn:microsoft.com/office/officeart/2005/8/layout/cycle4#1"/>
    <dgm:cxn modelId="{209791DC-5E7D-4D2C-9C3D-E20E4BEB31D8}" type="presOf" srcId="{C1B8EF7F-00C9-4E14-83B7-DC199C89FDE0}" destId="{172F6AE8-961A-4ED8-8B3A-EC3094D248DD}" srcOrd="0" destOrd="0" presId="urn:microsoft.com/office/officeart/2005/8/layout/cycle4#1"/>
    <dgm:cxn modelId="{091CBBEE-BDE3-4FCC-A282-B8F1670A9EEA}" type="presOf" srcId="{9ABE55DC-FB54-4CD1-9D40-DE998F4F9F3C}" destId="{E5E16EB5-7A59-4309-A9A7-EF6E3D264AF3}" srcOrd="1" destOrd="1" presId="urn:microsoft.com/office/officeart/2005/8/layout/cycle4#1"/>
    <dgm:cxn modelId="{F51D4211-783B-45F1-8703-4D7894F4DE80}" type="presOf" srcId="{729DEF6A-33EF-41B4-99D8-CE4B137D3B31}" destId="{6FF7EE12-04A4-42AC-B7AB-499554034B7D}" srcOrd="0" destOrd="0" presId="urn:microsoft.com/office/officeart/2005/8/layout/cycle4#1"/>
    <dgm:cxn modelId="{B5DCC2EB-E393-4A29-AD12-EC4D6F9C68F6}" type="presOf" srcId="{07B28E56-2012-4F15-8112-07D481F1B7F8}" destId="{2A564E6C-31E3-4406-A94D-BE16340ADFA5}" srcOrd="0" destOrd="2" presId="urn:microsoft.com/office/officeart/2005/8/layout/cycle4#1"/>
    <dgm:cxn modelId="{6B05217E-C3D4-4D47-A6E5-E40E7EBE6A31}" srcId="{AE521A42-6C70-422D-A783-D6F1B5ED6FC1}" destId="{F4FFBB26-0D22-4599-BF3F-BE0A2CBF38D0}" srcOrd="2" destOrd="0" parTransId="{A2F6F82E-905D-48F0-A55D-41A632A7FC6B}" sibTransId="{300BD6DE-BEA6-469C-ABE6-866800138A2C}"/>
    <dgm:cxn modelId="{A01F69B3-989C-4070-BF7A-B4A04E98EE05}" type="presOf" srcId="{AE521A42-6C70-422D-A783-D6F1B5ED6FC1}" destId="{A67759DF-CA47-4504-B6A1-FA669417BBD8}" srcOrd="0" destOrd="0" presId="urn:microsoft.com/office/officeart/2005/8/layout/cycle4#1"/>
    <dgm:cxn modelId="{B0CD3B92-6ABF-4EEC-A7D6-034F8D831B20}" type="presOf" srcId="{07B28E56-2012-4F15-8112-07D481F1B7F8}" destId="{85251284-7E36-44CA-BEEC-56353D902AD7}" srcOrd="1" destOrd="2" presId="urn:microsoft.com/office/officeart/2005/8/layout/cycle4#1"/>
    <dgm:cxn modelId="{0614C4B9-499D-4039-930A-ACD7D167540C}" type="presOf" srcId="{BD33EB22-E5F6-44C9-84DD-2F5FD652740A}" destId="{85251284-7E36-44CA-BEEC-56353D902AD7}" srcOrd="1" destOrd="0" presId="urn:microsoft.com/office/officeart/2005/8/layout/cycle4#1"/>
    <dgm:cxn modelId="{FA243B53-85D0-41FA-AAC8-44B14D8B0F0F}" type="presOf" srcId="{BD33EB22-E5F6-44C9-84DD-2F5FD652740A}" destId="{2A564E6C-31E3-4406-A94D-BE16340ADFA5}" srcOrd="0" destOrd="0" presId="urn:microsoft.com/office/officeart/2005/8/layout/cycle4#1"/>
    <dgm:cxn modelId="{F9A02DB5-7FC6-4656-935C-3C4D9BC14FFC}" type="presOf" srcId="{B7E4B086-4FFB-49A1-ABC0-C3003F75EA0E}" destId="{A56B7AB7-7A05-4323-AC38-C4368F3C2E22}" srcOrd="0" destOrd="0" presId="urn:microsoft.com/office/officeart/2005/8/layout/cycle4#1"/>
    <dgm:cxn modelId="{451160B6-8F06-4BA3-8423-0315A2986C72}" type="presOf" srcId="{8F5E660D-D502-4364-9637-A54C72FB1CF6}" destId="{85251284-7E36-44CA-BEEC-56353D902AD7}" srcOrd="1" destOrd="1" presId="urn:microsoft.com/office/officeart/2005/8/layout/cycle4#1"/>
    <dgm:cxn modelId="{89513B8D-AED7-449A-B41A-CF4E254A7F51}" type="presOf" srcId="{45D7C200-2AF2-47B4-A1A4-C10E189CE452}" destId="{12C36FD2-F9EA-475B-8D71-1E1188C27D6E}" srcOrd="0" destOrd="0" presId="urn:microsoft.com/office/officeart/2005/8/layout/cycle4#1"/>
    <dgm:cxn modelId="{0E1DBC45-62FF-48E8-AC4F-096E53AFF749}" srcId="{4CABFD51-210D-48B6-8A01-D505E92F7B85}" destId="{B7E4B086-4FFB-49A1-ABC0-C3003F75EA0E}" srcOrd="0" destOrd="0" parTransId="{4EE10A4B-35E2-43AA-8FB5-EC0B9F67C293}" sibTransId="{F788DA25-3BA1-41DF-AC38-E31059ED3FA5}"/>
    <dgm:cxn modelId="{D5C14BD6-6B80-4FC0-A40B-E0AFFD224103}" type="presOf" srcId="{45D7C200-2AF2-47B4-A1A4-C10E189CE452}" destId="{80D870C1-203E-483B-AF19-AD6065214509}" srcOrd="1" destOrd="0" presId="urn:microsoft.com/office/officeart/2005/8/layout/cycle4#1"/>
    <dgm:cxn modelId="{9CA7B7F2-1F0A-4A7A-B5D8-CA73EE34411B}" type="presOf" srcId="{9ABE55DC-FB54-4CD1-9D40-DE998F4F9F3C}" destId="{D33E33A2-CDD7-44CB-8359-9DF98FA61B6F}" srcOrd="0" destOrd="1" presId="urn:microsoft.com/office/officeart/2005/8/layout/cycle4#1"/>
    <dgm:cxn modelId="{B606C856-5909-4163-9F4B-EFE4B51014C0}" type="presOf" srcId="{F4FFBB26-0D22-4599-BF3F-BE0A2CBF38D0}" destId="{12C36FD2-F9EA-475B-8D71-1E1188C27D6E}" srcOrd="0" destOrd="2" presId="urn:microsoft.com/office/officeart/2005/8/layout/cycle4#1"/>
    <dgm:cxn modelId="{09842156-8551-4ADC-A0B1-59A0591062D1}" srcId="{9911CABE-AAF8-4F91-9A8F-6DD6BAB10EEA}" destId="{C95222CA-39AE-4FCE-AA86-90E4158EBD34}" srcOrd="0" destOrd="0" parTransId="{CB68E3CF-1120-48FF-B306-863985C6E20F}" sibTransId="{258291AA-862D-430C-8770-C63CC5BFF9E7}"/>
    <dgm:cxn modelId="{0C82F28F-0CDC-442F-A8AE-5E17644C71BB}" srcId="{AE521A42-6C70-422D-A783-D6F1B5ED6FC1}" destId="{5F0BDAB3-C49A-45BD-88B8-5076987D9C0B}" srcOrd="1" destOrd="0" parTransId="{5713E0B3-2719-4305-B754-034287877C2A}" sibTransId="{880E60F4-C5B9-44F9-AE65-8F5FEA074A2B}"/>
    <dgm:cxn modelId="{209E41DE-E2DA-4EC0-8C01-5160B89A210E}" type="presOf" srcId="{9BF0A0BC-C50E-406C-B375-C10D67C1FF7F}" destId="{CEFD7BE7-4438-4E2B-8255-27B763ECE8BE}" srcOrd="1" destOrd="1" presId="urn:microsoft.com/office/officeart/2005/8/layout/cycle4#1"/>
    <dgm:cxn modelId="{F25B6D74-4373-4970-ACB8-716534591DFE}" type="presParOf" srcId="{6FF7EE12-04A4-42AC-B7AB-499554034B7D}" destId="{F7C79836-9556-4FA9-A88F-506228CC85F6}" srcOrd="0" destOrd="0" presId="urn:microsoft.com/office/officeart/2005/8/layout/cycle4#1"/>
    <dgm:cxn modelId="{4BA16B7B-C1DC-4A8B-BEAA-187E795B0D3C}" type="presParOf" srcId="{F7C79836-9556-4FA9-A88F-506228CC85F6}" destId="{8E6C037A-CA8D-4182-ACD5-792E94DE370A}" srcOrd="0" destOrd="0" presId="urn:microsoft.com/office/officeart/2005/8/layout/cycle4#1"/>
    <dgm:cxn modelId="{A94CF846-2967-4674-A6FE-027280CDF881}" type="presParOf" srcId="{8E6C037A-CA8D-4182-ACD5-792E94DE370A}" destId="{2A564E6C-31E3-4406-A94D-BE16340ADFA5}" srcOrd="0" destOrd="0" presId="urn:microsoft.com/office/officeart/2005/8/layout/cycle4#1"/>
    <dgm:cxn modelId="{E52C0140-4631-4901-AD0E-B9DE8BF909AF}" type="presParOf" srcId="{8E6C037A-CA8D-4182-ACD5-792E94DE370A}" destId="{85251284-7E36-44CA-BEEC-56353D902AD7}" srcOrd="1" destOrd="0" presId="urn:microsoft.com/office/officeart/2005/8/layout/cycle4#1"/>
    <dgm:cxn modelId="{2B680E49-2A57-4EEC-8A3C-8B09718F2CDD}" type="presParOf" srcId="{F7C79836-9556-4FA9-A88F-506228CC85F6}" destId="{8F724BE2-8E59-466E-BB0B-C0566D6A2A17}" srcOrd="1" destOrd="0" presId="urn:microsoft.com/office/officeart/2005/8/layout/cycle4#1"/>
    <dgm:cxn modelId="{BC6C8A65-1F7C-4F7D-8E10-87062743E5B8}" type="presParOf" srcId="{8F724BE2-8E59-466E-BB0B-C0566D6A2A17}" destId="{12C36FD2-F9EA-475B-8D71-1E1188C27D6E}" srcOrd="0" destOrd="0" presId="urn:microsoft.com/office/officeart/2005/8/layout/cycle4#1"/>
    <dgm:cxn modelId="{52C2A1CE-132F-4061-AA9B-D98BB86752CE}" type="presParOf" srcId="{8F724BE2-8E59-466E-BB0B-C0566D6A2A17}" destId="{80D870C1-203E-483B-AF19-AD6065214509}" srcOrd="1" destOrd="0" presId="urn:microsoft.com/office/officeart/2005/8/layout/cycle4#1"/>
    <dgm:cxn modelId="{789CE5FD-89DF-40AD-9019-B8A378AA7357}" type="presParOf" srcId="{F7C79836-9556-4FA9-A88F-506228CC85F6}" destId="{34DBD193-074D-4EE1-863D-7402CC414BD0}" srcOrd="2" destOrd="0" presId="urn:microsoft.com/office/officeart/2005/8/layout/cycle4#1"/>
    <dgm:cxn modelId="{15ACE7EA-DAC8-4AA7-A232-F47F63856D17}" type="presParOf" srcId="{34DBD193-074D-4EE1-863D-7402CC414BD0}" destId="{A56B7AB7-7A05-4323-AC38-C4368F3C2E22}" srcOrd="0" destOrd="0" presId="urn:microsoft.com/office/officeart/2005/8/layout/cycle4#1"/>
    <dgm:cxn modelId="{AF710B4B-C398-47FC-9685-81A818F1A20B}" type="presParOf" srcId="{34DBD193-074D-4EE1-863D-7402CC414BD0}" destId="{CEFD7BE7-4438-4E2B-8255-27B763ECE8BE}" srcOrd="1" destOrd="0" presId="urn:microsoft.com/office/officeart/2005/8/layout/cycle4#1"/>
    <dgm:cxn modelId="{B0F3901D-59CF-4865-A185-F901FEFB82AA}" type="presParOf" srcId="{F7C79836-9556-4FA9-A88F-506228CC85F6}" destId="{26DB5509-0783-48B6-8784-BDA7B36592C1}" srcOrd="3" destOrd="0" presId="urn:microsoft.com/office/officeart/2005/8/layout/cycle4#1"/>
    <dgm:cxn modelId="{8A8539BD-5DC7-4269-B9FA-7CEA634747AA}" type="presParOf" srcId="{26DB5509-0783-48B6-8784-BDA7B36592C1}" destId="{D33E33A2-CDD7-44CB-8359-9DF98FA61B6F}" srcOrd="0" destOrd="0" presId="urn:microsoft.com/office/officeart/2005/8/layout/cycle4#1"/>
    <dgm:cxn modelId="{079C011F-0B05-4B5E-B88B-D1A903BEBE44}" type="presParOf" srcId="{26DB5509-0783-48B6-8784-BDA7B36592C1}" destId="{E5E16EB5-7A59-4309-A9A7-EF6E3D264AF3}" srcOrd="1" destOrd="0" presId="urn:microsoft.com/office/officeart/2005/8/layout/cycle4#1"/>
    <dgm:cxn modelId="{98303127-8F56-4F9A-AF6D-AF8CE548C6E0}" type="presParOf" srcId="{F7C79836-9556-4FA9-A88F-506228CC85F6}" destId="{BCB805A9-A0F7-4EFE-8CBD-335A22FB1D71}" srcOrd="4" destOrd="0" presId="urn:microsoft.com/office/officeart/2005/8/layout/cycle4#1"/>
    <dgm:cxn modelId="{A27C9755-DDA1-4E97-803D-50FD13C7EE69}" type="presParOf" srcId="{6FF7EE12-04A4-42AC-B7AB-499554034B7D}" destId="{AAEA580F-1E9F-425D-ACA0-5EB90B1F2E5A}" srcOrd="1" destOrd="0" presId="urn:microsoft.com/office/officeart/2005/8/layout/cycle4#1"/>
    <dgm:cxn modelId="{05FA28C1-57BD-46FF-9FDB-5B3C10CF9495}" type="presParOf" srcId="{AAEA580F-1E9F-425D-ACA0-5EB90B1F2E5A}" destId="{172F6AE8-961A-4ED8-8B3A-EC3094D248DD}" srcOrd="0" destOrd="0" presId="urn:microsoft.com/office/officeart/2005/8/layout/cycle4#1"/>
    <dgm:cxn modelId="{1E0926E9-9AB2-4A14-BF9D-AFF38711301B}" type="presParOf" srcId="{AAEA580F-1E9F-425D-ACA0-5EB90B1F2E5A}" destId="{A67759DF-CA47-4504-B6A1-FA669417BBD8}" srcOrd="1" destOrd="0" presId="urn:microsoft.com/office/officeart/2005/8/layout/cycle4#1"/>
    <dgm:cxn modelId="{55045734-47D9-4143-8D7B-1ED92215ABFA}" type="presParOf" srcId="{AAEA580F-1E9F-425D-ACA0-5EB90B1F2E5A}" destId="{465D889F-CD9A-4A5D-8645-069163806462}" srcOrd="2" destOrd="0" presId="urn:microsoft.com/office/officeart/2005/8/layout/cycle4#1"/>
    <dgm:cxn modelId="{984DBDEF-B4A3-4EA7-81AA-6D70B9AAC870}" type="presParOf" srcId="{AAEA580F-1E9F-425D-ACA0-5EB90B1F2E5A}" destId="{70287C83-238D-4A63-A3BA-2F3903ABCC4C}" srcOrd="3" destOrd="0" presId="urn:microsoft.com/office/officeart/2005/8/layout/cycle4#1"/>
    <dgm:cxn modelId="{6B9F5B93-C109-4A92-96DA-4D755E6A1B0F}" type="presParOf" srcId="{AAEA580F-1E9F-425D-ACA0-5EB90B1F2E5A}" destId="{B88AC4DF-8853-48B5-978D-2EE31A538BE7}" srcOrd="4" destOrd="0" presId="urn:microsoft.com/office/officeart/2005/8/layout/cycle4#1"/>
    <dgm:cxn modelId="{890F04D6-9CB3-4497-92C0-391CF95D458F}" type="presParOf" srcId="{6FF7EE12-04A4-42AC-B7AB-499554034B7D}" destId="{9F25CB59-D125-40E8-90E9-466A30A23F81}" srcOrd="2" destOrd="0" presId="urn:microsoft.com/office/officeart/2005/8/layout/cycle4#1"/>
    <dgm:cxn modelId="{1B23AD4C-6DA9-4A65-96CD-EEF55B6C099E}" type="presParOf" srcId="{6FF7EE12-04A4-42AC-B7AB-499554034B7D}" destId="{87FB6B55-2417-4D93-9599-515DEC0A2C0E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6B7AB7-7A05-4323-AC38-C4368F3C2E22}">
      <dsp:nvSpPr>
        <dsp:cNvPr id="0" name=""/>
        <dsp:cNvSpPr/>
      </dsp:nvSpPr>
      <dsp:spPr>
        <a:xfrm>
          <a:off x="5193312" y="4080522"/>
          <a:ext cx="3950687" cy="192024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Личностного самосовершенствования</a:t>
          </a:r>
          <a:endParaRPr lang="ru-RU" sz="16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78518" y="4560583"/>
        <a:ext cx="2765481" cy="1440184"/>
      </dsp:txXfrm>
    </dsp:sp>
    <dsp:sp modelId="{D33E33A2-CDD7-44CB-8359-9DF98FA61B6F}">
      <dsp:nvSpPr>
        <dsp:cNvPr id="0" name=""/>
        <dsp:cNvSpPr/>
      </dsp:nvSpPr>
      <dsp:spPr>
        <a:xfrm>
          <a:off x="0" y="4080522"/>
          <a:ext cx="2964379" cy="192024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Учебно-познавательные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97720B"/>
              </a:solidFill>
              <a:latin typeface="Times New Roman" pitchFamily="18" charset="0"/>
              <a:cs typeface="Times New Roman" pitchFamily="18" charset="0"/>
            </a:rPr>
            <a:t>Ценностно-смысловые</a:t>
          </a:r>
          <a:endParaRPr lang="ru-RU" sz="1600" b="1" kern="1200" dirty="0">
            <a:solidFill>
              <a:srgbClr val="97720B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560583"/>
        <a:ext cx="2075065" cy="1440184"/>
      </dsp:txXfrm>
    </dsp:sp>
    <dsp:sp modelId="{12C36FD2-F9EA-475B-8D71-1E1188C27D6E}">
      <dsp:nvSpPr>
        <dsp:cNvPr id="0" name=""/>
        <dsp:cNvSpPr/>
      </dsp:nvSpPr>
      <dsp:spPr>
        <a:xfrm>
          <a:off x="5718694" y="0"/>
          <a:ext cx="3307328" cy="192024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9B1575"/>
              </a:solidFill>
              <a:latin typeface="Times New Roman" pitchFamily="18" charset="0"/>
              <a:cs typeface="Times New Roman" pitchFamily="18" charset="0"/>
            </a:rPr>
            <a:t>Коммуникативные</a:t>
          </a:r>
          <a:endParaRPr lang="ru-RU" sz="1600" b="1" kern="1200" dirty="0">
            <a:solidFill>
              <a:srgbClr val="9B1575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55BB4D"/>
              </a:solidFill>
              <a:latin typeface="Times New Roman" pitchFamily="18" charset="0"/>
              <a:cs typeface="Times New Roman" pitchFamily="18" charset="0"/>
            </a:rPr>
            <a:t>Социально-трудовые</a:t>
          </a:r>
          <a:endParaRPr lang="ru-RU" sz="1600" b="1" kern="1200" dirty="0">
            <a:solidFill>
              <a:srgbClr val="55BB4D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rgbClr val="66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10893" y="0"/>
        <a:ext cx="2315129" cy="1440184"/>
      </dsp:txXfrm>
    </dsp:sp>
    <dsp:sp modelId="{2A564E6C-31E3-4406-A94D-BE16340ADFA5}">
      <dsp:nvSpPr>
        <dsp:cNvPr id="0" name=""/>
        <dsp:cNvSpPr/>
      </dsp:nvSpPr>
      <dsp:spPr>
        <a:xfrm>
          <a:off x="0" y="0"/>
          <a:ext cx="2964379" cy="192024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159F98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kern="1200" dirty="0">
            <a:solidFill>
              <a:srgbClr val="159F98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bg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rPr>
            <a:t>Общекультурные</a:t>
          </a:r>
          <a:endParaRPr lang="ru-RU" sz="1600" b="1" kern="1200" dirty="0">
            <a:solidFill>
              <a:srgbClr val="FF7C8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2075065" cy="1440184"/>
      </dsp:txXfrm>
    </dsp:sp>
    <dsp:sp modelId="{172F6AE8-961A-4ED8-8B3A-EC3094D248DD}">
      <dsp:nvSpPr>
        <dsp:cNvPr id="0" name=""/>
        <dsp:cNvSpPr/>
      </dsp:nvSpPr>
      <dsp:spPr>
        <a:xfrm>
          <a:off x="1913659" y="342043"/>
          <a:ext cx="2598332" cy="259833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59F98"/>
              </a:solidFill>
              <a:latin typeface="Times New Roman" pitchFamily="18" charset="0"/>
              <a:cs typeface="Times New Roman" pitchFamily="18" charset="0"/>
            </a:rPr>
            <a:t>Умение искать, анализировать, применять информацию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rPr>
            <a:t>Умение осваивать картины мира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13659" y="342043"/>
        <a:ext cx="2598332" cy="2598332"/>
      </dsp:txXfrm>
    </dsp:sp>
    <dsp:sp modelId="{A67759DF-CA47-4504-B6A1-FA669417BBD8}">
      <dsp:nvSpPr>
        <dsp:cNvPr id="0" name=""/>
        <dsp:cNvSpPr/>
      </dsp:nvSpPr>
      <dsp:spPr>
        <a:xfrm rot="5400000">
          <a:off x="4632007" y="342043"/>
          <a:ext cx="2598332" cy="259833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B1575"/>
              </a:solidFill>
              <a:latin typeface="Times New Roman" pitchFamily="18" charset="0"/>
              <a:cs typeface="Times New Roman" pitchFamily="18" charset="0"/>
            </a:rPr>
            <a:t>Умение эффективно сотрудничать с другими людьми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55BB4D"/>
              </a:solidFill>
              <a:latin typeface="Times New Roman" pitchFamily="18" charset="0"/>
              <a:cs typeface="Times New Roman" pitchFamily="18" charset="0"/>
            </a:rPr>
            <a:t>Умение овладевать знаниями и опытом в разных сферах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632007" y="342043"/>
        <a:ext cx="2598332" cy="2598332"/>
      </dsp:txXfrm>
    </dsp:sp>
    <dsp:sp modelId="{465D889F-CD9A-4A5D-8645-069163806462}">
      <dsp:nvSpPr>
        <dsp:cNvPr id="0" name=""/>
        <dsp:cNvSpPr/>
      </dsp:nvSpPr>
      <dsp:spPr>
        <a:xfrm rot="10800000">
          <a:off x="4632007" y="3060391"/>
          <a:ext cx="2598332" cy="259833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Умение конструировать и осуществлять собственную образовательную траекторию на протяжении всей жизни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632007" y="3060391"/>
        <a:ext cx="2598332" cy="2598332"/>
      </dsp:txXfrm>
    </dsp:sp>
    <dsp:sp modelId="{70287C83-238D-4A63-A3BA-2F3903ABCC4C}">
      <dsp:nvSpPr>
        <dsp:cNvPr id="0" name=""/>
        <dsp:cNvSpPr/>
      </dsp:nvSpPr>
      <dsp:spPr>
        <a:xfrm rot="16200000">
          <a:off x="1913659" y="3060391"/>
          <a:ext cx="2598332" cy="259833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accent5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Умение ставить цели, планировать, оценивать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7720B"/>
              </a:solidFill>
              <a:latin typeface="Times New Roman" pitchFamily="18" charset="0"/>
              <a:cs typeface="Times New Roman" pitchFamily="18" charset="0"/>
            </a:rPr>
            <a:t>Умение ориентироваться в мире</a:t>
          </a:r>
        </a:p>
      </dsp:txBody>
      <dsp:txXfrm rot="16200000">
        <a:off x="1913659" y="3060391"/>
        <a:ext cx="2598332" cy="2598332"/>
      </dsp:txXfrm>
    </dsp:sp>
    <dsp:sp modelId="{9F25CB59-D125-40E8-90E9-466A30A23F81}">
      <dsp:nvSpPr>
        <dsp:cNvPr id="0" name=""/>
        <dsp:cNvSpPr/>
      </dsp:nvSpPr>
      <dsp:spPr>
        <a:xfrm>
          <a:off x="4123442" y="2460314"/>
          <a:ext cx="897114" cy="780099"/>
        </a:xfrm>
        <a:prstGeom prst="circular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B6B55-2417-4D93-9599-515DEC0A2C0E}">
      <dsp:nvSpPr>
        <dsp:cNvPr id="0" name=""/>
        <dsp:cNvSpPr/>
      </dsp:nvSpPr>
      <dsp:spPr>
        <a:xfrm rot="10800000">
          <a:off x="4123442" y="2760353"/>
          <a:ext cx="897114" cy="780099"/>
        </a:xfrm>
        <a:prstGeom prst="circular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BC6F4-E12B-48BD-951C-5DF26E4A3793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E719D-381D-42BA-9604-2150CCEC37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130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ACC82-E004-4D7C-B877-77B250A5E6E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352839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Краеведение как способ формирования образовательных компетенций в условиях ФГОС ООО на уроках и во внеурочной деятельности по географии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365104"/>
            <a:ext cx="6840760" cy="1752600"/>
          </a:xfrm>
        </p:spPr>
        <p:txBody>
          <a:bodyPr/>
          <a:lstStyle/>
          <a:p>
            <a:pPr algn="r"/>
            <a:endParaRPr lang="ru-RU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tx2"/>
                </a:solidFill>
                <a:latin typeface="Calibri" pitchFamily="34" charset="0"/>
              </a:rPr>
              <a:t>Коваленко </a:t>
            </a:r>
            <a:r>
              <a:rPr lang="ru-RU" sz="2400" b="1" smtClean="0">
                <a:solidFill>
                  <a:schemeClr val="tx2"/>
                </a:solidFill>
                <a:latin typeface="Calibri" pitchFamily="34" charset="0"/>
              </a:rPr>
              <a:t>Галина </a:t>
            </a:r>
            <a:r>
              <a:rPr lang="ru-RU" sz="2400" b="1" smtClean="0">
                <a:solidFill>
                  <a:schemeClr val="tx2"/>
                </a:solidFill>
                <a:latin typeface="Calibri" pitchFamily="34" charset="0"/>
              </a:rPr>
              <a:t>Николаевна</a:t>
            </a:r>
            <a:r>
              <a:rPr lang="ru-RU" sz="2400" b="1" smtClean="0">
                <a:solidFill>
                  <a:schemeClr val="tx2"/>
                </a:solidFill>
                <a:latin typeface="Calibri" pitchFamily="34" charset="0"/>
              </a:rPr>
              <a:t>,</a:t>
            </a:r>
            <a:endParaRPr lang="ru-RU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tx2"/>
                </a:solidFill>
                <a:latin typeface="Calibri" pitchFamily="34" charset="0"/>
              </a:rPr>
              <a:t>     МАОУ «Гимназия города Юрги»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368152"/>
          </a:xfrm>
          <a:noFill/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/>
              </a:rPr>
              <a:t>Определите расстояние на местности от Кемерово до: а)столицы РФ, б)самого теплого моря, если известно, что расстояние от Кемерово до самого холодного моря составляет 2000 км. Успеет ли Александр доехать до Москвы 25 ноября, если отправится в путь 22 ноября, а средняя скорость движения поезда (с учётом остановок) - 60 км/час</a:t>
            </a:r>
            <a:endParaRPr lang="ru-RU" sz="2000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723744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9918">
            <a:off x="1812665" y="5304402"/>
            <a:ext cx="2588606" cy="4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805264"/>
            <a:ext cx="3189163" cy="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370814" y="4937443"/>
            <a:ext cx="1773526" cy="5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58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5301208"/>
            <a:ext cx="2722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Чёрное море ? км.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380388">
            <a:off x="2541163" y="4872309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Москва ? км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737811" y="4623229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542804"/>
                </a:solidFill>
              </a:rPr>
              <a:t>Карское море</a:t>
            </a:r>
          </a:p>
          <a:p>
            <a:r>
              <a:rPr lang="ru-RU" sz="2000" b="1" dirty="0" smtClean="0">
                <a:solidFill>
                  <a:srgbClr val="542804"/>
                </a:solidFill>
              </a:rPr>
              <a:t> 2000 км.</a:t>
            </a:r>
            <a:endParaRPr lang="ru-RU" sz="2000" b="1" dirty="0">
              <a:solidFill>
                <a:srgbClr val="542804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1628800"/>
            <a:ext cx="6624736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По карте определяют расстояние до Карского моря (4 см)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Находят масштаб карты  (2000 км : 4 см )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в 1 см 500 км</a:t>
            </a: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8892480" cy="164219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Действия на выстраивание стратегии </a:t>
            </a:r>
            <a:b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поиска (алгоритма) решения учебных и познавательных задач 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55679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marL="342900" indent="-342900" algn="l"/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/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</a:rPr>
              <a:t>По карте находят расстояние  от Кемерово до Москвы (7 см) </a:t>
            </a:r>
            <a:br>
              <a:rPr lang="ru-RU" sz="2000" b="1" dirty="0" smtClean="0">
                <a:solidFill>
                  <a:srgbClr val="002060"/>
                </a:solidFill>
                <a:effectLst/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</a:rPr>
              <a:t>и от Кемерово до Чёрного моря  (9 см) и умножают эти  значения на масштаб (в 1 см 500 км); </a:t>
            </a:r>
            <a:br>
              <a:rPr lang="ru-RU" sz="2000" b="1" dirty="0" smtClean="0">
                <a:solidFill>
                  <a:srgbClr val="002060"/>
                </a:solidFill>
                <a:effectLst/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</a:rPr>
              <a:t>7 см  </a:t>
            </a:r>
            <a:r>
              <a:rPr lang="ru-RU" sz="2000" b="1" dirty="0" smtClean="0">
                <a:solidFill>
                  <a:srgbClr val="002060"/>
                </a:solidFill>
                <a:effectLst/>
                <a:sym typeface="Symbol"/>
              </a:rPr>
              <a:t></a:t>
            </a:r>
            <a:r>
              <a:rPr lang="ru-RU" sz="2000" b="1" dirty="0" smtClean="0">
                <a:solidFill>
                  <a:srgbClr val="002060"/>
                </a:solidFill>
                <a:effectLst/>
              </a:rPr>
              <a:t>  500 км = 3500 км расстояние  до Москвы;     </a:t>
            </a:r>
            <a:br>
              <a:rPr lang="ru-RU" sz="2000" b="1" dirty="0" smtClean="0">
                <a:solidFill>
                  <a:srgbClr val="002060"/>
                </a:solidFill>
                <a:effectLst/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</a:rPr>
              <a:t>9 см </a:t>
            </a:r>
            <a:r>
              <a:rPr lang="ru-RU" sz="2000" b="1" dirty="0" smtClean="0">
                <a:solidFill>
                  <a:srgbClr val="002060"/>
                </a:solidFill>
                <a:effectLst/>
                <a:sym typeface="Symbol"/>
              </a:rPr>
              <a:t></a:t>
            </a:r>
            <a:r>
              <a:rPr lang="ru-RU" sz="2000" b="1" dirty="0" smtClean="0">
                <a:solidFill>
                  <a:srgbClr val="002060"/>
                </a:solidFill>
                <a:effectLst/>
              </a:rPr>
              <a:t>  500 км = 4500 км расстояние до Чёрного моря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723744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9918">
            <a:off x="1812665" y="5304402"/>
            <a:ext cx="2588606" cy="4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805264"/>
            <a:ext cx="3189163" cy="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370814" y="4937443"/>
            <a:ext cx="1773526" cy="5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58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5301208"/>
            <a:ext cx="2722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Чёрное море  4500 км.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380388">
            <a:off x="2340788" y="4872309"/>
            <a:ext cx="193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Москва 3500 км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737811" y="4551221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542804"/>
                </a:solidFill>
              </a:rPr>
              <a:t>Карское море</a:t>
            </a:r>
          </a:p>
          <a:p>
            <a:r>
              <a:rPr lang="ru-RU" sz="2000" b="1" dirty="0" smtClean="0">
                <a:solidFill>
                  <a:srgbClr val="542804"/>
                </a:solidFill>
              </a:rPr>
              <a:t> 2000 км.</a:t>
            </a:r>
            <a:endParaRPr lang="ru-RU" sz="2000" b="1" dirty="0">
              <a:solidFill>
                <a:srgbClr val="542804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628800"/>
            <a:ext cx="8784976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mpd="dbl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	</a:t>
            </a:r>
          </a:p>
          <a:p>
            <a:pPr marL="342900" indent="-342900"/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Находят время которое будет затрачено  на дорогу до Москвы 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+mj-lt"/>
              </a:rPr>
              <a:t>(3500 км : 60 км/час =  58,3 ч : 24 часа = 2,4 суток (или 2 дня и 6 часов). 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+mj-lt"/>
              </a:rPr>
              <a:t>       Значит Александр  приедет в столицу 24 ноября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Формирование учебно-познавательных компетенций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Анализ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Синтез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Сравнение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Классификация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Установление аналогий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Подведение под понятие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Понимание причинно-следственных связей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Выдвижение гипотез и их обоснование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1463" indent="-2714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3200" b="1" dirty="0" smtClean="0">
                <a:solidFill>
                  <a:srgbClr val="002060"/>
                </a:solidFill>
              </a:rPr>
              <a:t>Умение классифицировать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	На сравнении основываются такие важные логические операции как </a:t>
            </a:r>
            <a:r>
              <a:rPr lang="ru-RU" sz="2800" i="1" dirty="0" smtClean="0">
                <a:solidFill>
                  <a:srgbClr val="002060"/>
                </a:solidFill>
              </a:rPr>
              <a:t>классификация</a:t>
            </a:r>
            <a:r>
              <a:rPr lang="ru-RU" sz="2800" dirty="0" smtClean="0">
                <a:solidFill>
                  <a:srgbClr val="002060"/>
                </a:solidFill>
              </a:rPr>
              <a:t> и типология. Суть их заключается в том, что некоторую совокупность объектов надо разделить, или объединить в группы, в соответствие с выбранным классификационным признаком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Проводить группировку, </a:t>
            </a:r>
            <a:r>
              <a:rPr lang="ru-RU" sz="32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сериацию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классификацию, выделять главное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5841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Разместите географические понятия по трём группам: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1. Внутренние воды Кемеровской области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2. Рельеф Кемеровской области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3. Месторождения полезных ископаемых Кемеровской области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3" y="2996952"/>
          <a:ext cx="8784974" cy="3744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6995"/>
                <a:gridCol w="1756995"/>
                <a:gridCol w="1880294"/>
                <a:gridCol w="1633695"/>
                <a:gridCol w="1756995"/>
              </a:tblGrid>
              <a:tr h="896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Усинское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Верхний Зуб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Среднетер-синское</a:t>
                      </a: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Кузнецкий Алатау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Беловское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96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Кондома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Алгуйское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Горная </a:t>
                      </a:r>
                      <a:r>
                        <a:rPr lang="ru-RU" sz="2400" b="1" dirty="0" err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Шория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Кундат-ское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Чулым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96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Мрассу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Кузнецкая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Косматая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Барсук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Большой </a:t>
                      </a:r>
                      <a:r>
                        <a:rPr lang="ru-RU" sz="2400" b="1" kern="1200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Берчикуль</a:t>
                      </a:r>
                      <a:r>
                        <a:rPr lang="ru-RU" sz="24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53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Салаирский кряж</a:t>
                      </a:r>
                      <a:r>
                        <a:rPr lang="ru-RU" sz="24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Кия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Кия-Шалтырское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Канско-Ачинский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Пустаг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825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</a:t>
            </a:r>
            <a:r>
              <a:rPr lang="ru-RU" sz="3200" b="1" dirty="0" smtClean="0">
                <a:solidFill>
                  <a:srgbClr val="002060"/>
                </a:solidFill>
              </a:rPr>
              <a:t>руппировка географических понятий 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052736"/>
          <a:ext cx="8784976" cy="5572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2448"/>
                <a:gridCol w="2774202"/>
                <a:gridCol w="2928326"/>
              </a:tblGrid>
              <a:tr h="405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FFC000"/>
                          </a:solidFill>
                          <a:latin typeface="Calibri"/>
                          <a:ea typeface="Times New Roman"/>
                          <a:cs typeface="Arial"/>
                        </a:rPr>
                        <a:t>Внутренние воды Кемеровской области </a:t>
                      </a:r>
                      <a:endParaRPr lang="ru-RU" sz="18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FFC000"/>
                          </a:solidFill>
                          <a:latin typeface="Calibri"/>
                          <a:ea typeface="Times New Roman"/>
                          <a:cs typeface="Arial"/>
                        </a:rPr>
                        <a:t>Рельеф Кемеровской области</a:t>
                      </a:r>
                      <a:endParaRPr lang="ru-RU" sz="18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C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Месторождения полезных ископаемых </a:t>
                      </a:r>
                      <a:r>
                        <a:rPr lang="ru-RU" sz="1800" b="1" kern="1200" dirty="0">
                          <a:solidFill>
                            <a:srgbClr val="FFC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Кемеровской области</a:t>
                      </a:r>
                      <a:endParaRPr lang="ru-RU" sz="18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699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Река Кондома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Салаирский</a:t>
                      </a: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 кряж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Марганцевых руд - Усинское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Река </a:t>
                      </a: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Мрассу</a:t>
                      </a: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Гора Верхний Зуб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Запасы талька - </a:t>
                      </a:r>
                      <a:r>
                        <a:rPr lang="ru-RU" sz="1800" b="1" u="sng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Алгуйское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Река Кия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Кузнецкая котловина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Алюминиевая руда - Кия-Шалтырское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Среднетерсинское озеро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Горная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Шория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Вольфрамовых руд - </a:t>
                      </a:r>
                      <a:r>
                        <a:rPr lang="ru-RU" sz="1800" b="1" u="sng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Кундатское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9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Беловское водохранилище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Гора Косматая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Бассейн бурого угля - Канско-Ачинский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4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Озеро Большой Берчикуль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Кузнецкий Алатау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dirty="0">
                        <a:latin typeface="Calibri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Река Чулым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Гора Барсук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dirty="0">
                        <a:latin typeface="Calibri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>
                        <a:latin typeface="Calibri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Гора Пустаг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dirty="0">
                        <a:latin typeface="Calibri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Задания на «изъятие лишнего слова»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О</a:t>
            </a:r>
            <a:r>
              <a:rPr lang="ru-RU" sz="2800" b="1" i="1" dirty="0" smtClean="0">
                <a:solidFill>
                  <a:srgbClr val="002060"/>
                </a:solidFill>
              </a:rPr>
              <a:t>пределите «лишнее» слово: </a:t>
            </a:r>
          </a:p>
          <a:p>
            <a:pPr>
              <a:buNone/>
            </a:pPr>
            <a:endParaRPr lang="ru-RU" sz="2400" b="1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600" b="1" dirty="0" smtClean="0">
                <a:solidFill>
                  <a:srgbClr val="9B1575"/>
                </a:solidFill>
              </a:rPr>
              <a:t>Мариинск–Юрга–</a:t>
            </a:r>
            <a:r>
              <a:rPr lang="ru-RU" sz="2600" b="1" u="sng" dirty="0" smtClean="0">
                <a:solidFill>
                  <a:srgbClr val="9B1575"/>
                </a:solidFill>
              </a:rPr>
              <a:t>Томь</a:t>
            </a:r>
            <a:r>
              <a:rPr lang="ru-RU" sz="2600" b="1" dirty="0" smtClean="0">
                <a:solidFill>
                  <a:srgbClr val="9B1575"/>
                </a:solidFill>
              </a:rPr>
              <a:t>– Новокузнецк</a:t>
            </a:r>
          </a:p>
          <a:p>
            <a:pPr>
              <a:buFont typeface="Wingdings" pitchFamily="2" charset="2"/>
              <a:buChar char="v"/>
            </a:pPr>
            <a:endParaRPr lang="ru-RU" sz="2600" b="1" dirty="0" smtClean="0">
              <a:solidFill>
                <a:srgbClr val="9B1575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600" b="1" dirty="0" smtClean="0">
                <a:solidFill>
                  <a:srgbClr val="9B1575"/>
                </a:solidFill>
              </a:rPr>
              <a:t>Михайло Волков–Егор Лесной–</a:t>
            </a:r>
            <a:r>
              <a:rPr lang="ru-RU" sz="2600" b="1" u="sng" dirty="0" smtClean="0">
                <a:solidFill>
                  <a:srgbClr val="9B1575"/>
                </a:solidFill>
              </a:rPr>
              <a:t>Семён Дежнёв–</a:t>
            </a:r>
            <a:r>
              <a:rPr lang="ru-RU" sz="2600" b="1" dirty="0" smtClean="0">
                <a:solidFill>
                  <a:srgbClr val="9B1575"/>
                </a:solidFill>
              </a:rPr>
              <a:t>П.А.Чихачёв</a:t>
            </a:r>
          </a:p>
          <a:p>
            <a:pPr>
              <a:buFont typeface="Wingdings" pitchFamily="2" charset="2"/>
              <a:buChar char="v"/>
            </a:pPr>
            <a:endParaRPr lang="ru-RU" sz="2600" b="1" dirty="0" smtClean="0">
              <a:solidFill>
                <a:srgbClr val="9B1575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600" b="1" dirty="0" err="1" smtClean="0">
                <a:solidFill>
                  <a:srgbClr val="9B1575"/>
                </a:solidFill>
              </a:rPr>
              <a:t>Борисовская</a:t>
            </a:r>
            <a:r>
              <a:rPr lang="ru-RU" sz="2600" b="1" dirty="0" smtClean="0">
                <a:solidFill>
                  <a:srgbClr val="9B1575"/>
                </a:solidFill>
              </a:rPr>
              <a:t>, </a:t>
            </a:r>
            <a:r>
              <a:rPr lang="ru-RU" sz="2600" b="1" dirty="0" err="1" smtClean="0">
                <a:solidFill>
                  <a:srgbClr val="9B1575"/>
                </a:solidFill>
              </a:rPr>
              <a:t>Терсинка</a:t>
            </a:r>
            <a:r>
              <a:rPr lang="ru-RU" sz="2600" b="1" dirty="0" smtClean="0">
                <a:solidFill>
                  <a:srgbClr val="9B1575"/>
                </a:solidFill>
              </a:rPr>
              <a:t>, </a:t>
            </a:r>
            <a:r>
              <a:rPr lang="ru-RU" sz="2600" b="1" u="sng" dirty="0" err="1" smtClean="0">
                <a:solidFill>
                  <a:srgbClr val="9B1575"/>
                </a:solidFill>
              </a:rPr>
              <a:t>Среднетерсинское</a:t>
            </a:r>
            <a:r>
              <a:rPr lang="ru-RU" sz="2600" b="1" u="sng" dirty="0" smtClean="0">
                <a:solidFill>
                  <a:srgbClr val="9B1575"/>
                </a:solidFill>
              </a:rPr>
              <a:t>,</a:t>
            </a:r>
            <a:r>
              <a:rPr lang="ru-RU" sz="2600" b="1" dirty="0" smtClean="0">
                <a:solidFill>
                  <a:srgbClr val="9B1575"/>
                </a:solidFill>
              </a:rPr>
              <a:t> </a:t>
            </a:r>
            <a:r>
              <a:rPr lang="ru-RU" sz="2600" b="1" dirty="0" err="1" smtClean="0">
                <a:solidFill>
                  <a:srgbClr val="9B1575"/>
                </a:solidFill>
              </a:rPr>
              <a:t>Настуся</a:t>
            </a:r>
            <a:endParaRPr lang="ru-RU" sz="2600" b="1" dirty="0" smtClean="0">
              <a:solidFill>
                <a:srgbClr val="9B1575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2600" b="1" dirty="0" smtClean="0">
              <a:solidFill>
                <a:srgbClr val="9B1575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600" b="1" dirty="0" smtClean="0">
                <a:solidFill>
                  <a:srgbClr val="9B1575"/>
                </a:solidFill>
              </a:rPr>
              <a:t>Мариинск, Тайга, </a:t>
            </a:r>
            <a:r>
              <a:rPr lang="ru-RU" sz="2600" b="1" u="sng" dirty="0" smtClean="0">
                <a:solidFill>
                  <a:srgbClr val="9B1575"/>
                </a:solidFill>
              </a:rPr>
              <a:t>Иня,</a:t>
            </a:r>
            <a:r>
              <a:rPr lang="ru-RU" sz="2600" b="1" dirty="0" smtClean="0">
                <a:solidFill>
                  <a:srgbClr val="9B1575"/>
                </a:solidFill>
              </a:rPr>
              <a:t> Белово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Дискуссионная игра</a:t>
            </a:r>
            <a:endParaRPr lang="ru-RU" sz="3600" dirty="0">
              <a:solidFill>
                <a:srgbClr val="002060"/>
              </a:solidFill>
              <a:effectLst/>
            </a:endParaRPr>
          </a:p>
        </p:txBody>
      </p:sp>
      <p:sp>
        <p:nvSpPr>
          <p:cNvPr id="143361" name="Rectangle 1"/>
          <p:cNvSpPr>
            <a:spLocks noChangeArrowheads="1"/>
          </p:cNvSpPr>
          <p:nvPr/>
        </p:nvSpPr>
        <p:spPr bwMode="auto">
          <a:xfrm>
            <a:off x="539552" y="2054056"/>
            <a:ext cx="8136904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Franklin Gothic Medium" pitchFamily="34" charset="0"/>
                <a:cs typeface="Times New Roman" pitchFamily="18" charset="0"/>
              </a:rPr>
              <a:t>Подумай и объясни: кто прав?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Заспорили как-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то Кузнецкий Алатау и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Салаирский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кряж о том, кто из них старше и мудрее. Кузнецкий Алатау говорит: «Голова моя убелена сединами. А ты весь в кудрявой зелени, и ни одной сединки у тебя на голове  нет, значит, я старше тебя и мудрее!»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Задания творческого и поискового характера</a:t>
            </a:r>
            <a:r>
              <a:rPr lang="ru-RU" sz="3200" i="1" dirty="0" smtClean="0"/>
              <a:t> </a:t>
            </a:r>
            <a:r>
              <a:rPr lang="ru-RU" sz="3200" i="1" dirty="0" smtClean="0">
                <a:solidFill>
                  <a:srgbClr val="002060"/>
                </a:solidFill>
              </a:rPr>
              <a:t>на формирование общекультурных компетенций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70916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Рассмотрите факторы размещения производства и определите город, который является главным центром чёрной металлургии Кемеровской области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Используя карты атласа и статистические материалы, докажите целесообразность размещения данного производства в этом городе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Какой фактор в настоящее время необходимо учитывать при размещении любого промышленного производства с учётом того, что данное производство должно повышать качество жизни человека, в том числе и сохранять его здоровье?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0"/>
            <a:ext cx="4211960" cy="141277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1034F"/>
                </a:solidFill>
              </a:rPr>
              <a:t>Главный центр чёрной </a:t>
            </a:r>
            <a:br>
              <a:rPr lang="ru-RU" sz="2000" b="1" i="1" dirty="0" smtClean="0">
                <a:solidFill>
                  <a:srgbClr val="01034F"/>
                </a:solidFill>
              </a:rPr>
            </a:br>
            <a:r>
              <a:rPr lang="ru-RU" sz="2000" b="1" i="1" dirty="0" smtClean="0">
                <a:solidFill>
                  <a:srgbClr val="01034F"/>
                </a:solidFill>
              </a:rPr>
              <a:t>металлургии </a:t>
            </a:r>
            <a:br>
              <a:rPr lang="ru-RU" sz="2000" b="1" i="1" dirty="0" smtClean="0">
                <a:solidFill>
                  <a:srgbClr val="01034F"/>
                </a:solidFill>
              </a:rPr>
            </a:br>
            <a:r>
              <a:rPr lang="ru-RU" sz="2000" b="1" i="1" dirty="0" smtClean="0">
                <a:solidFill>
                  <a:srgbClr val="01034F"/>
                </a:solidFill>
              </a:rPr>
              <a:t>Кемеровской области</a:t>
            </a:r>
            <a:r>
              <a:rPr lang="ru-RU" sz="2000" dirty="0" smtClean="0">
                <a:solidFill>
                  <a:srgbClr val="01034F"/>
                </a:solidFill>
              </a:rPr>
              <a:t> -</a:t>
            </a:r>
            <a:r>
              <a:rPr lang="ru-RU" sz="2000" i="1" dirty="0" smtClean="0">
                <a:solidFill>
                  <a:srgbClr val="01034F"/>
                </a:solidFill>
              </a:rPr>
              <a:t>Новокузнецк</a:t>
            </a:r>
            <a:endParaRPr lang="ru-RU" sz="2000" b="1" i="1" dirty="0">
              <a:solidFill>
                <a:srgbClr val="01034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1412776"/>
            <a:ext cx="399593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Достаточное количество трудовых ресурсов (самый крупный город области по численности населения)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Обеспечен водными ресурсами (расположен в пойме рек Томи и Кондомы), 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Расположен в пределах Кузнецкого угольного бассейна, обеспечен топливом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Вблизи находятся месторождения железных руд Горной </a:t>
            </a:r>
            <a:r>
              <a:rPr lang="ru-RU" b="1" dirty="0" err="1" smtClean="0">
                <a:solidFill>
                  <a:srgbClr val="002060"/>
                </a:solidFill>
              </a:rPr>
              <a:t>Шории</a:t>
            </a:r>
            <a:r>
              <a:rPr lang="ru-RU" b="1" dirty="0" smtClean="0">
                <a:solidFill>
                  <a:srgbClr val="002060"/>
                </a:solidFill>
              </a:rPr>
              <a:t> (сырьевой фактор)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Занимает удобное транспортное положение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 настоящее время при размещении любого промышленного производства следует учитывать экологический фактор</a:t>
            </a:r>
          </a:p>
          <a:p>
            <a:endParaRPr lang="ru-RU" b="1" dirty="0" smtClean="0">
              <a:solidFill>
                <a:srgbClr val="01034F"/>
              </a:solidFill>
            </a:endParaRPr>
          </a:p>
          <a:p>
            <a:endParaRPr lang="ru-RU" sz="1600" b="1" dirty="0" smtClean="0">
              <a:solidFill>
                <a:srgbClr val="01034F"/>
              </a:solidFill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851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611560" y="3212976"/>
            <a:ext cx="85324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</a:rPr>
              <a:t>«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Скажи мне – и я забуду,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покажи мне – и я запомню, 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дай мне действовать самому – и я научусь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Arial" pitchFamily="34" charset="0"/>
              </a:rPr>
              <a:t>					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Китайская мудрость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Picture 3" descr="C:\Documents and Settings\Администратор\Рабочий стол\Добавка\мальч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2763210" cy="221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1034F"/>
                </a:solidFill>
              </a:rPr>
              <a:t>Задание на формирование ценностно-смысловой ориентации (с учётом экологического фактора)</a:t>
            </a:r>
            <a:endParaRPr lang="ru-RU" sz="2800" b="1" i="1" dirty="0">
              <a:solidFill>
                <a:srgbClr val="01034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Известно, что экологическая ситуация во многих городах Кемеровской области ухудшается. Главными источниками загрязнения окружающей среды является промышленное производство. 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Определите по таблице «Специализация промышленных центров Кемеровской области» и физической карте Кемеровской области, почему в городе Новокузнецке и Кемерово самый загрязнённый воздух, а в городе Юрге самый высокий уровень загрязнения воды?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Приведите примеры мероприятий, направленных  на улучшение экологической обстановки в области.</a:t>
            </a:r>
          </a:p>
          <a:p>
            <a:endParaRPr lang="ru-RU" sz="3600" dirty="0" smtClean="0">
              <a:solidFill>
                <a:srgbClr val="01034F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1034F"/>
                </a:solidFill>
              </a:rPr>
              <a:t/>
            </a:r>
            <a:br>
              <a:rPr lang="ru-RU" sz="3100" b="1" dirty="0" smtClean="0">
                <a:solidFill>
                  <a:srgbClr val="01034F"/>
                </a:solidFill>
              </a:rPr>
            </a:br>
            <a:r>
              <a:rPr lang="ru-RU" sz="3100" b="1" i="1" dirty="0" smtClean="0">
                <a:solidFill>
                  <a:srgbClr val="01034F"/>
                </a:solidFill>
              </a:rPr>
              <a:t>Специализация промышленных центров Кемеровской области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24744"/>
          <a:ext cx="9036496" cy="5691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592288"/>
                <a:gridCol w="1440160"/>
                <a:gridCol w="2915816"/>
              </a:tblGrid>
              <a:tr h="114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Города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Промышленная специализация</a:t>
                      </a:r>
                      <a:endParaRPr lang="ru-RU" sz="2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Города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Промышленная специализация</a:t>
                      </a:r>
                      <a:endParaRPr lang="ru-RU" sz="2000" dirty="0" smtClean="0">
                        <a:latin typeface="+mn-lt"/>
                      </a:endParaRPr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Анжеро-Судженск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хим., лес.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Мыски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лес.,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Белово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Ц. мет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угол.,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лёг.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Новокузнецк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Ч. мет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хим.,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Берёзовский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Осинники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Гурьевск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Ч. мет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Полысаево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Калтан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Эн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Прокопьевск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Кемерово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Хим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стр., лёг.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Салаир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Горноруд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(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полимет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.),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мет.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+mn-lt"/>
                          <a:ea typeface="Times New Roman"/>
                        </a:rPr>
                        <a:t>Киселёвск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Тайга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Трансп.</a:t>
                      </a:r>
                      <a:endParaRPr lang="ru-RU" dirty="0"/>
                    </a:p>
                  </a:txBody>
                  <a:tcPr/>
                </a:tc>
              </a:tr>
              <a:tr h="4505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+mn-lt"/>
                          <a:ea typeface="Times New Roman"/>
                        </a:rPr>
                        <a:t>Ленинск-Кузнецкий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Таштагол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Горноруд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желез.</a:t>
                      </a: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руда)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Мариинск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Пищ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Топки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0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Times New Roman"/>
                        </a:rPr>
                        <a:t>Междуреченск</a:t>
                      </a:r>
                      <a:endParaRPr lang="ru-RU" sz="18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Юрга</a:t>
                      </a:r>
                      <a:endParaRPr lang="ru-RU" sz="1800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Маш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574433740"/>
              </p:ext>
            </p:extLst>
          </p:nvPr>
        </p:nvGraphicFramePr>
        <p:xfrm>
          <a:off x="827584" y="1628800"/>
          <a:ext cx="74888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Структура промышленного производства товарной продукции Кемеровской области, %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9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ма\РАБОТА\ГЕОГРАФИЯ\Краеведческий турнир\ОЛИМПИАДЫ по краеведению\Краевед. олимпиада. Город 2016 г\Для уч-ся. Кратко. Гор. кр. ол. 2015-16 уч.г\ПОДБОРКА\Задание 3. География Кем. обл\Карта Кемеровской обла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7605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1196752"/>
            <a:ext cx="3923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1034F"/>
                </a:solidFill>
              </a:rPr>
              <a:t>Основными поставщиками выбросов вредных веществ в атмосферу городов области являются </a:t>
            </a:r>
            <a:r>
              <a:rPr lang="ru-RU" b="1" dirty="0" smtClean="0">
                <a:solidFill>
                  <a:srgbClr val="01034F"/>
                </a:solidFill>
              </a:rPr>
              <a:t>металлургические заводы, химические предприятия, предприятия угольной промышленности </a:t>
            </a:r>
            <a:r>
              <a:rPr lang="ru-RU" dirty="0" smtClean="0">
                <a:solidFill>
                  <a:srgbClr val="01034F"/>
                </a:solidFill>
              </a:rPr>
              <a:t>большая часть которых и расположена в Кемерово и Новокузнецке</a:t>
            </a:r>
          </a:p>
          <a:p>
            <a:r>
              <a:rPr lang="ru-RU" dirty="0" smtClean="0">
                <a:solidFill>
                  <a:srgbClr val="01034F"/>
                </a:solidFill>
              </a:rPr>
              <a:t>Большинство крупных городов Кемеровской области располагаются на берегу реки Томи, которая течёт в направлении с юго-востока на северо-запад, поэтому все промышленные стоки, талые воды, а вместе с ними и </a:t>
            </a:r>
            <a:r>
              <a:rPr lang="ru-RU" b="1" dirty="0" smtClean="0">
                <a:solidFill>
                  <a:srgbClr val="01034F"/>
                </a:solidFill>
              </a:rPr>
              <a:t>загрязняющие вещества скапливаются в нижнем течении реки</a:t>
            </a:r>
            <a:r>
              <a:rPr lang="ru-RU" dirty="0" smtClean="0">
                <a:solidFill>
                  <a:srgbClr val="01034F"/>
                </a:solidFill>
              </a:rPr>
              <a:t>, где расположен г. Юрга. </a:t>
            </a:r>
            <a:endParaRPr lang="ru-RU" dirty="0" smtClean="0"/>
          </a:p>
          <a:p>
            <a:endParaRPr lang="ru-RU" dirty="0" smtClean="0">
              <a:solidFill>
                <a:srgbClr val="01034F"/>
              </a:solidFill>
            </a:endParaRPr>
          </a:p>
          <a:p>
            <a:endParaRPr lang="ru-RU" b="1" dirty="0" smtClean="0">
              <a:solidFill>
                <a:srgbClr val="01034F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260648"/>
            <a:ext cx="4067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Формирование ценностно-смысловой ориентации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1744663"/>
            <a:ext cx="8207375" cy="511333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sz="4500" dirty="0" smtClean="0">
                <a:solidFill>
                  <a:srgbClr val="002060"/>
                </a:solidFill>
              </a:rPr>
              <a:t>Использование фильтров на ТЭЦ и др. предприятиях</a:t>
            </a:r>
          </a:p>
          <a:p>
            <a:r>
              <a:rPr lang="ru-RU" sz="4500" dirty="0" smtClean="0">
                <a:solidFill>
                  <a:srgbClr val="002060"/>
                </a:solidFill>
              </a:rPr>
              <a:t>Строительство очистных сооружений</a:t>
            </a:r>
          </a:p>
          <a:p>
            <a:r>
              <a:rPr lang="ru-RU" sz="4500" dirty="0" smtClean="0">
                <a:solidFill>
                  <a:srgbClr val="002060"/>
                </a:solidFill>
              </a:rPr>
              <a:t>Озеленение улиц</a:t>
            </a:r>
          </a:p>
          <a:p>
            <a:r>
              <a:rPr lang="ru-RU" sz="4500" dirty="0" smtClean="0">
                <a:solidFill>
                  <a:srgbClr val="002060"/>
                </a:solidFill>
              </a:rPr>
              <a:t>Использование новых технологий, например, применение водооборотного снабжения на металлургических предприятиях, электрометаллургии, снижающих риск загрязнения природы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Перевод ТЭЦ на новые экологически чистые виды топлива, например, замена бурого угля каменным углём или природным газом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Создание </a:t>
            </a:r>
            <a:r>
              <a:rPr lang="ru-RU" sz="4500" dirty="0" err="1" smtClean="0">
                <a:solidFill>
                  <a:srgbClr val="002060"/>
                </a:solidFill>
              </a:rPr>
              <a:t>экополисов</a:t>
            </a:r>
            <a:endParaRPr lang="ru-RU" sz="4500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1034F"/>
              </a:solidFill>
            </a:endParaRPr>
          </a:p>
          <a:p>
            <a:endParaRPr lang="ru-RU" dirty="0" smtClean="0">
              <a:solidFill>
                <a:srgbClr val="01034F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1034F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1034F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1034F"/>
                </a:solidFill>
              </a:rPr>
              <a:t> </a:t>
            </a:r>
            <a:endParaRPr lang="ru-RU" dirty="0">
              <a:solidFill>
                <a:srgbClr val="01034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1034F"/>
                </a:solidFill>
              </a:rPr>
              <a:t>Мероприятия, направленные  на улучшение экологической ситуации</a:t>
            </a:r>
            <a:endParaRPr lang="ru-RU" sz="3200" b="1" i="1" dirty="0">
              <a:solidFill>
                <a:srgbClr val="0103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Задача на выстраивание теоретического исследования</a:t>
            </a:r>
            <a:r>
              <a:rPr lang="ru-RU" sz="3200" b="1" i="1" dirty="0" smtClean="0">
                <a:solidFill>
                  <a:srgbClr val="002060"/>
                </a:solidFill>
              </a:rPr>
              <a:t> с учётом экологического фактора </a:t>
            </a:r>
            <a:r>
              <a:rPr lang="ru-RU" sz="3100" i="1" dirty="0" smtClean="0">
                <a:solidFill>
                  <a:srgbClr val="002060"/>
                </a:solidFill>
              </a:rPr>
              <a:t/>
            </a:r>
            <a:br>
              <a:rPr lang="ru-RU" sz="3100" i="1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900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Как вы считаете: правильно ли размещена ТЭЦ г. Юрги, с учётом экологического фактора. Обоснуйте свой ответ.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Какие факторы необходимо учитывать при выборе площадки под строительство </a:t>
            </a:r>
            <a:r>
              <a:rPr lang="ru-RU" dirty="0" err="1" smtClean="0">
                <a:solidFill>
                  <a:srgbClr val="002060"/>
                </a:solidFill>
              </a:rPr>
              <a:t>эл</a:t>
            </a:r>
            <a:r>
              <a:rPr lang="ru-RU" dirty="0" smtClean="0">
                <a:solidFill>
                  <a:srgbClr val="002060"/>
                </a:solidFill>
              </a:rPr>
              <a:t>/станции.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Определите, где нецелесообразно размещать ТЭЦ.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Задачи и проекты на выстраивание теоретического исследования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814392"/>
            <a:ext cx="9144000" cy="204360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8000" b="1" dirty="0" smtClean="0">
                <a:solidFill>
                  <a:srgbClr val="002060"/>
                </a:solidFill>
              </a:rPr>
              <a:t>Главный фактор - климатический </a:t>
            </a:r>
          </a:p>
          <a:p>
            <a:r>
              <a:rPr lang="ru-RU" sz="8000" b="1" dirty="0" smtClean="0">
                <a:solidFill>
                  <a:srgbClr val="002060"/>
                </a:solidFill>
              </a:rPr>
              <a:t>Необходимо учитывать  преобладающие ветры на территории Юрги (западного, юго-западного и южного направления)</a:t>
            </a:r>
          </a:p>
          <a:p>
            <a:r>
              <a:rPr lang="ru-RU" sz="8000" b="1" dirty="0" smtClean="0">
                <a:solidFill>
                  <a:srgbClr val="002060"/>
                </a:solidFill>
              </a:rPr>
              <a:t>Целесообразнее ТЭЦ было бы разместить на северо-востоке города, так как это привело бы к  самому наименьшему загрязнению</a:t>
            </a:r>
          </a:p>
          <a:p>
            <a:r>
              <a:rPr lang="ru-RU" sz="8000" b="1" dirty="0" smtClean="0">
                <a:solidFill>
                  <a:srgbClr val="002060"/>
                </a:solidFill>
              </a:rPr>
              <a:t>Самое неблагоприятное расположение у ТЭЦ было бы на юго-западе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683568" y="1340768"/>
            <a:ext cx="3338846" cy="3249652"/>
            <a:chOff x="683568" y="1340768"/>
            <a:chExt cx="3338846" cy="3249652"/>
          </a:xfrm>
        </p:grpSpPr>
        <p:cxnSp>
          <p:nvCxnSpPr>
            <p:cNvPr id="16" name="Прямая со стрелкой 15"/>
            <p:cNvCxnSpPr/>
            <p:nvPr/>
          </p:nvCxnSpPr>
          <p:spPr>
            <a:xfrm>
              <a:off x="2339752" y="1700808"/>
              <a:ext cx="0" cy="2448272"/>
            </a:xfrm>
            <a:prstGeom prst="straightConnector1">
              <a:avLst/>
            </a:prstGeom>
            <a:ln w="50800" cmpd="sng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1115616" y="2924944"/>
              <a:ext cx="2492152" cy="8384"/>
            </a:xfrm>
            <a:prstGeom prst="straightConnector1">
              <a:avLst/>
            </a:prstGeom>
            <a:ln w="50800" cmpd="sng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1331640" y="2060848"/>
              <a:ext cx="1944216" cy="1728192"/>
            </a:xfrm>
            <a:prstGeom prst="straightConnector1">
              <a:avLst/>
            </a:prstGeom>
            <a:ln w="50800" cmpd="sng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1403648" y="2132856"/>
              <a:ext cx="1944216" cy="1656184"/>
            </a:xfrm>
            <a:prstGeom prst="straightConnector1">
              <a:avLst/>
            </a:prstGeom>
            <a:ln w="50800" cmpd="sng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195736" y="1340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С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95736" y="4221088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Ю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3568" y="278092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З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07904" y="2780928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В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9592" y="1772816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СЗ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19872" y="1772816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СВ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7584" y="3933056"/>
              <a:ext cx="504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ЮЗ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19872" y="393305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ЮВ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Группа 43"/>
          <p:cNvGrpSpPr/>
          <p:nvPr/>
        </p:nvGrpSpPr>
        <p:grpSpPr>
          <a:xfrm>
            <a:off x="5292080" y="1412776"/>
            <a:ext cx="2736304" cy="2592288"/>
            <a:chOff x="5292080" y="1412776"/>
            <a:chExt cx="2736304" cy="259228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5292080" y="1700808"/>
              <a:ext cx="2376264" cy="2304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/>
                <a:t>ЮРГА</a:t>
              </a:r>
              <a:endParaRPr lang="ru-RU" sz="2800" b="1" dirty="0"/>
            </a:p>
          </p:txBody>
        </p:sp>
        <p:sp>
          <p:nvSpPr>
            <p:cNvPr id="42" name="Кольцо 41"/>
            <p:cNvSpPr/>
            <p:nvPr/>
          </p:nvSpPr>
          <p:spPr>
            <a:xfrm>
              <a:off x="5508104" y="1916832"/>
              <a:ext cx="432048" cy="432048"/>
            </a:xfrm>
            <a:prstGeom prst="donu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C000"/>
                </a:solidFill>
              </a:endParaRPr>
            </a:p>
          </p:txBody>
        </p:sp>
        <p:sp>
          <p:nvSpPr>
            <p:cNvPr id="49" name="Стрелка вправо 48"/>
            <p:cNvSpPr/>
            <p:nvPr/>
          </p:nvSpPr>
          <p:spPr>
            <a:xfrm>
              <a:off x="5940152" y="2060848"/>
              <a:ext cx="576064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трелка вправо 49"/>
            <p:cNvSpPr/>
            <p:nvPr/>
          </p:nvSpPr>
          <p:spPr>
            <a:xfrm rot="18774880">
              <a:off x="5814523" y="1697489"/>
              <a:ext cx="501254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трелка вправо 50"/>
            <p:cNvSpPr/>
            <p:nvPr/>
          </p:nvSpPr>
          <p:spPr>
            <a:xfrm rot="16200000">
              <a:off x="5477240" y="1515648"/>
              <a:ext cx="474352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Кольцо 51"/>
            <p:cNvSpPr/>
            <p:nvPr/>
          </p:nvSpPr>
          <p:spPr>
            <a:xfrm>
              <a:off x="5436096" y="3429000"/>
              <a:ext cx="432048" cy="432048"/>
            </a:xfrm>
            <a:prstGeom prst="donu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53" name="Кольцо 52"/>
            <p:cNvSpPr/>
            <p:nvPr/>
          </p:nvSpPr>
          <p:spPr>
            <a:xfrm>
              <a:off x="7020272" y="1916832"/>
              <a:ext cx="432048" cy="432048"/>
            </a:xfrm>
            <a:prstGeom prst="don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50"/>
                </a:solidFill>
              </a:endParaRPr>
            </a:p>
          </p:txBody>
        </p:sp>
        <p:sp>
          <p:nvSpPr>
            <p:cNvPr id="54" name="Стрелка вправо 53"/>
            <p:cNvSpPr/>
            <p:nvPr/>
          </p:nvSpPr>
          <p:spPr>
            <a:xfrm rot="18774880">
              <a:off x="7327282" y="1696132"/>
              <a:ext cx="497549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Стрелка вправо 54"/>
            <p:cNvSpPr/>
            <p:nvPr/>
          </p:nvSpPr>
          <p:spPr>
            <a:xfrm rot="16200000">
              <a:off x="6989408" y="1515648"/>
              <a:ext cx="474352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Стрелка вправо 55"/>
            <p:cNvSpPr/>
            <p:nvPr/>
          </p:nvSpPr>
          <p:spPr>
            <a:xfrm>
              <a:off x="7452320" y="2060848"/>
              <a:ext cx="504056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Стрелка вправо 56"/>
            <p:cNvSpPr/>
            <p:nvPr/>
          </p:nvSpPr>
          <p:spPr>
            <a:xfrm rot="16200000">
              <a:off x="5405232" y="3027816"/>
              <a:ext cx="474352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Стрелка вправо 57"/>
            <p:cNvSpPr/>
            <p:nvPr/>
          </p:nvSpPr>
          <p:spPr>
            <a:xfrm>
              <a:off x="5868144" y="3573016"/>
              <a:ext cx="504056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Стрелка вправо 58"/>
            <p:cNvSpPr/>
            <p:nvPr/>
          </p:nvSpPr>
          <p:spPr>
            <a:xfrm rot="18774880">
              <a:off x="5743105" y="3208300"/>
              <a:ext cx="497550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Кольцо 30"/>
            <p:cNvSpPr/>
            <p:nvPr/>
          </p:nvSpPr>
          <p:spPr>
            <a:xfrm>
              <a:off x="7092280" y="3429000"/>
              <a:ext cx="432048" cy="432048"/>
            </a:xfrm>
            <a:prstGeom prst="donu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50"/>
                </a:solidFill>
              </a:endParaRPr>
            </a:p>
          </p:txBody>
        </p:sp>
        <p:sp>
          <p:nvSpPr>
            <p:cNvPr id="32" name="Стрелка вправо 31"/>
            <p:cNvSpPr/>
            <p:nvPr/>
          </p:nvSpPr>
          <p:spPr>
            <a:xfrm rot="16200000">
              <a:off x="7061416" y="3027816"/>
              <a:ext cx="474352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трелка вправо 40"/>
            <p:cNvSpPr/>
            <p:nvPr/>
          </p:nvSpPr>
          <p:spPr>
            <a:xfrm rot="18774880">
              <a:off x="7399291" y="3208299"/>
              <a:ext cx="497549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трелка вправо 42"/>
            <p:cNvSpPr/>
            <p:nvPr/>
          </p:nvSpPr>
          <p:spPr>
            <a:xfrm>
              <a:off x="7524328" y="3573016"/>
              <a:ext cx="504056" cy="268608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3383190" cy="2538483"/>
          </a:xfrm>
          <a:prstGeom prst="rect">
            <a:avLst/>
          </a:prstGeom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331640" y="528355"/>
            <a:ext cx="67687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Памятные места и достопримечательности города Юрги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3491880" y="2100336"/>
            <a:ext cx="53285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По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юргинским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проспектам, бульварам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Прохожу я, свой город любя,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горжусь я Юргою недаром,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Называя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юргинцем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себя.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Все мне дорого здесь, как и прежде,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Я люблю тополей кружева,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живу я сегодня в надежде,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Что Юрга будет вечно жива.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			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Николай Черкасов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Экскурсионный маршрут по главным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достопримечательностям города Юрги</a:t>
            </a:r>
            <a:endParaRPr lang="ru-RU" sz="2400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102833" cy="463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436096" y="1196752"/>
            <a:ext cx="370790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1. Кафедральный собор Иоанна Предтечи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2. Памятник «Героям гражданской войны»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3. Кинотеатр «Эра»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4. Памятник Владимиру Владимировичу Маяковскому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5. Памятник Владимиру Ильичу Ленину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6. Памятник </a:t>
            </a:r>
            <a:r>
              <a:rPr lang="ru-RU" sz="1400" b="1" dirty="0" err="1" smtClean="0">
                <a:solidFill>
                  <a:srgbClr val="002060"/>
                </a:solidFill>
              </a:rPr>
              <a:t>бардовской</a:t>
            </a:r>
            <a:r>
              <a:rPr lang="ru-RU" sz="1400" b="1" dirty="0" smtClean="0">
                <a:solidFill>
                  <a:srgbClr val="002060"/>
                </a:solidFill>
              </a:rPr>
              <a:t> песне «Воронёнок»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7. Дворец культуры «Победа»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8. Монумент «50 лет Советской власти»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9. Обелиск «Чёрный тюльпан»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10. Мемориальный комплекс памяти погибших во время Великой Отечественной войны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11. Площадь Советов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12. Музей детского изобразительного искусства народов Сибири и Дальнего Востока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13. Памятник Александру Сергеевичу Пушкину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14. Монументальный комплекс «Якорь»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15. Памятник Владимиру Ильичу Ленину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16. «Обелиск Славы»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17. Монументальный комплекс памяти жертв войны и депортации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-1" y="0"/>
          <a:ext cx="4846141" cy="6858000"/>
        </p:xfrm>
        <a:graphic>
          <a:graphicData uri="http://schemas.openxmlformats.org/presentationml/2006/ole">
            <p:oleObj spid="_x0000_s64517" name="Acrobat Document" r:id="rId3" imgW="5667365" imgH="802003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4750" y="5214938"/>
            <a:ext cx="4983163" cy="10207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 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14313" y="0"/>
            <a:ext cx="8229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19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4340" name="Rectangle 1"/>
          <p:cNvSpPr>
            <a:spLocks noGrp="1" noChangeArrowheads="1"/>
          </p:cNvSpPr>
          <p:nvPr>
            <p:ph type="title"/>
          </p:nvPr>
        </p:nvSpPr>
        <p:spPr>
          <a:xfrm>
            <a:off x="571500" y="1285875"/>
            <a:ext cx="8229600" cy="954088"/>
          </a:xfrm>
          <a:noFill/>
        </p:spPr>
        <p:txBody>
          <a:bodyPr>
            <a:spAutoFit/>
          </a:bodyPr>
          <a:lstStyle/>
          <a:p>
            <a:pPr algn="r" eaLnBrk="1" hangingPunct="1"/>
            <a:r>
              <a:rPr lang="ru-RU" sz="2800" b="1" i="1" smtClean="0">
                <a:latin typeface="Calibri" pitchFamily="34" charset="0"/>
                <a:cs typeface="Times New Roman" pitchFamily="18" charset="0"/>
              </a:rPr>
              <a:t> </a:t>
            </a:r>
            <a:br>
              <a:rPr lang="ru-RU" sz="2800" b="1" i="1" smtClean="0">
                <a:latin typeface="Calibri" pitchFamily="34" charset="0"/>
                <a:cs typeface="Times New Roman" pitchFamily="18" charset="0"/>
              </a:rPr>
            </a:br>
            <a:endParaRPr lang="ru-RU" sz="2800" smtClean="0">
              <a:latin typeface="Calibri" pitchFamily="34" charset="0"/>
            </a:endParaRPr>
          </a:p>
        </p:txBody>
      </p:sp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0" y="38576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endParaRPr lang="ru-RU" sz="2800" b="1" i="1">
              <a:latin typeface="Calibri" pitchFamily="34" charset="0"/>
              <a:cs typeface="Times New Roman" pitchFamily="18" charset="0"/>
            </a:endParaRPr>
          </a:p>
          <a:p>
            <a:pPr algn="r"/>
            <a:endParaRPr lang="ru-RU" sz="2800">
              <a:latin typeface="Calibri" pitchFamily="34" charset="0"/>
            </a:endParaRPr>
          </a:p>
        </p:txBody>
      </p:sp>
      <p:sp>
        <p:nvSpPr>
          <p:cNvPr id="14342" name="Прямоугольник 2"/>
          <p:cNvSpPr>
            <a:spLocks noChangeArrowheads="1"/>
          </p:cNvSpPr>
          <p:nvPr/>
        </p:nvSpPr>
        <p:spPr bwMode="auto">
          <a:xfrm>
            <a:off x="500063" y="0"/>
            <a:ext cx="7929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Базовые компетентности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857232"/>
          <a:ext cx="9144000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151244" y="260648"/>
          <a:ext cx="8841513" cy="6120680"/>
        </p:xfrm>
        <a:graphic>
          <a:graphicData uri="http://schemas.openxmlformats.org/presentationml/2006/ole">
            <p:oleObj spid="_x0000_s109575" name="Документ" r:id="rId3" imgW="10469588" imgH="724617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144643" y="360772"/>
          <a:ext cx="8854714" cy="6136456"/>
        </p:xfrm>
        <a:graphic>
          <a:graphicData uri="http://schemas.openxmlformats.org/presentationml/2006/ole">
            <p:oleObj spid="_x0000_s108549" name="Документ" r:id="rId3" imgW="10458072" imgH="724906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4750" y="5214938"/>
            <a:ext cx="4983163" cy="10207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 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19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030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279213"/>
            <a:ext cx="8229600" cy="1077218"/>
          </a:xfrm>
          <a:noFill/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Calibri" pitchFamily="34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6302E"/>
                </a:solidFill>
                <a:latin typeface="Calibri" pitchFamily="34" charset="0"/>
                <a:cs typeface="Times New Roman" pitchFamily="18" charset="0"/>
              </a:rPr>
              <a:t>Цель образования направлена на получение новых образовательных результатов  </a:t>
            </a:r>
            <a:endParaRPr lang="ru-RU" sz="3200" dirty="0" smtClean="0">
              <a:solidFill>
                <a:srgbClr val="06302E"/>
              </a:solidFill>
              <a:latin typeface="Calibri" pitchFamily="34" charset="0"/>
            </a:endParaRP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234888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endParaRPr lang="ru-RU" sz="2800" b="1" i="1">
              <a:latin typeface="Calibri" pitchFamily="34" charset="0"/>
              <a:cs typeface="Times New Roman" pitchFamily="18" charset="0"/>
            </a:endParaRPr>
          </a:p>
          <a:p>
            <a:pPr algn="r"/>
            <a:endParaRPr lang="ru-RU" sz="2800">
              <a:latin typeface="Calibri" pitchFamily="34" charset="0"/>
            </a:endParaRPr>
          </a:p>
        </p:txBody>
      </p:sp>
      <p:sp>
        <p:nvSpPr>
          <p:cNvPr id="10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0"/>
            <a:ext cx="87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ru-RU" sz="3600" b="1" i="1" kern="0" dirty="0" smtClean="0">
                <a:solidFill>
                  <a:srgbClr val="002060"/>
                </a:solidFill>
                <a:latin typeface="Calibri" pitchFamily="34" charset="0"/>
              </a:rPr>
              <a:t>Что даёт </a:t>
            </a:r>
            <a:r>
              <a:rPr lang="ru-RU" sz="3600" b="1" i="1" kern="0" dirty="0" err="1" smtClean="0">
                <a:solidFill>
                  <a:srgbClr val="002060"/>
                </a:solidFill>
                <a:latin typeface="Calibri" pitchFamily="34" charset="0"/>
              </a:rPr>
              <a:t>компетентностный</a:t>
            </a:r>
            <a:r>
              <a:rPr lang="ru-RU" sz="3600" b="1" i="1" kern="0" dirty="0" smtClean="0">
                <a:solidFill>
                  <a:srgbClr val="002060"/>
                </a:solidFill>
                <a:latin typeface="Calibri" pitchFamily="34" charset="0"/>
              </a:rPr>
              <a:t> подход?</a:t>
            </a:r>
            <a:r>
              <a:rPr lang="ru-RU" sz="3600" i="1" kern="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755576" y="2924363"/>
            <a:ext cx="8229600" cy="523220"/>
          </a:xfrm>
          <a:prstGeom prst="rect">
            <a:avLst/>
          </a:prstGeom>
          <a:noFill/>
        </p:spPr>
        <p:txBody>
          <a:bodyPr vert="horz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Times New Roman" pitchFamily="18" charset="0"/>
              </a:rPr>
              <a:t> </a:t>
            </a:r>
            <a:endParaRPr kumimoji="0" lang="ru-RU" sz="2800" b="1" i="0" u="none" strike="noStrike" kern="1200" cap="none" spc="0" normalizeH="0" baseline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611560" y="2308230"/>
            <a:ext cx="8229600" cy="4339650"/>
          </a:xfrm>
          <a:prstGeom prst="rect">
            <a:avLst/>
          </a:prstGeom>
          <a:noFill/>
        </p:spPr>
        <p:txBody>
          <a:bodyPr vert="horz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CC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Times New Roman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66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Times New Roman" pitchFamily="18" charset="0"/>
              </a:rPr>
              <a:t>Развитие</a:t>
            </a:r>
            <a:r>
              <a:rPr kumimoji="0" lang="ru-RU" sz="3200" b="1" i="1" u="none" strike="noStrike" kern="1200" cap="none" spc="0" normalizeH="0" noProof="0" dirty="0" smtClean="0">
                <a:ln w="6350">
                  <a:noFill/>
                </a:ln>
                <a:solidFill>
                  <a:srgbClr val="66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Times New Roman" pitchFamily="18" charset="0"/>
              </a:rPr>
              <a:t> обучающихся: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3200" b="1" i="1" noProof="0" dirty="0" smtClean="0">
                <a:ln w="6350">
                  <a:noFill/>
                </a:ln>
                <a:solidFill>
                  <a:srgbClr val="66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 общекультурное,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3200" b="1" i="1" dirty="0" smtClean="0">
                <a:ln w="6350">
                  <a:noFill/>
                </a:ln>
                <a:solidFill>
                  <a:srgbClr val="66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личностное,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3200" b="1" i="1" dirty="0" smtClean="0">
                <a:ln w="6350">
                  <a:noFill/>
                </a:ln>
                <a:solidFill>
                  <a:srgbClr val="66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познавательное,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ru-RU" sz="3200" b="1" i="1" dirty="0" smtClean="0">
              <a:ln w="6350">
                <a:noFill/>
              </a:ln>
              <a:solidFill>
                <a:srgbClr val="6633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i="1" dirty="0" smtClean="0">
                <a:ln w="6350">
                  <a:noFill/>
                </a:ln>
                <a:solidFill>
                  <a:srgbClr val="6633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Итог: успешная самореализация личности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ru-RU" sz="2800" b="1" i="1" noProof="0" dirty="0" smtClean="0">
              <a:ln w="6350">
                <a:noFill/>
              </a:ln>
              <a:solidFill>
                <a:srgbClr val="CC33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География Кемеровской области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716" y="2060848"/>
            <a:ext cx="5112568" cy="4292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5D4F7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 smtClean="0">
                <a:solidFill>
                  <a:srgbClr val="002060"/>
                </a:solidFill>
              </a:rPr>
              <a:t>Задания, связанные с технологией метапредметного обучения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	Умение представлять информацию в разных формах: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План	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Схема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Таблица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Алгоритм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Диаграмма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208912" cy="178621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Задание: используя</a:t>
            </a:r>
            <a:r>
              <a:rPr lang="ru-RU" sz="2700" dirty="0" smtClean="0"/>
              <a:t> </a:t>
            </a:r>
            <a:r>
              <a:rPr lang="ru-RU" sz="2700" dirty="0" smtClean="0">
                <a:solidFill>
                  <a:srgbClr val="002060"/>
                </a:solidFill>
              </a:rPr>
              <a:t>информацию сети Интернет</a:t>
            </a:r>
            <a:r>
              <a:rPr lang="ru-RU" sz="2700" b="1" dirty="0" smtClean="0">
                <a:solidFill>
                  <a:srgbClr val="002060"/>
                </a:solidFill>
              </a:rPr>
              <a:t>, </a:t>
            </a:r>
            <a:r>
              <a:rPr lang="ru-RU" sz="2700" dirty="0" smtClean="0">
                <a:solidFill>
                  <a:srgbClr val="002060"/>
                </a:solidFill>
              </a:rPr>
              <a:t>создайте </a:t>
            </a:r>
            <a:r>
              <a:rPr lang="ru-RU" sz="2700" u="sng" dirty="0" smtClean="0">
                <a:solidFill>
                  <a:srgbClr val="002060"/>
                </a:solidFill>
              </a:rPr>
              <a:t>сравнительную таблицу </a:t>
            </a:r>
            <a:r>
              <a:rPr lang="ru-RU" sz="2700" dirty="0" smtClean="0">
                <a:solidFill>
                  <a:srgbClr val="002060"/>
                </a:solidFill>
              </a:rPr>
              <a:t>соотношения площади Кемеровской области со странами Зарубежной Европы и ближайшими субъектами РФ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27584" y="2310024"/>
          <a:ext cx="7632848" cy="42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103"/>
                <a:gridCol w="1505368"/>
                <a:gridCol w="1766863"/>
                <a:gridCol w="1625514"/>
              </a:tblGrid>
              <a:tr h="94050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Субъекты  Российской Федерации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Площадь (тыс. км)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Страны Европы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Площадь</a:t>
                      </a:r>
                      <a:r>
                        <a:rPr lang="ru-RU" sz="2000" baseline="0" dirty="0" smtClean="0"/>
                        <a:t> (тыс. </a:t>
                      </a:r>
                      <a:r>
                        <a:rPr lang="ru-RU" sz="2000" dirty="0" smtClean="0"/>
                        <a:t>км)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Кемеровская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95,5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Венгрия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Тюменская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1435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Австрия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84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Томская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362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Ирландия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70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555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Новосибирская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178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Дания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Омская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140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Швейцария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Алтайский край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169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Бельгия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Республика Алтай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Франция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552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208912" cy="178621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Задание: </a:t>
            </a:r>
            <a:r>
              <a:rPr lang="ru-RU" sz="2400" dirty="0" smtClean="0">
                <a:solidFill>
                  <a:srgbClr val="002060"/>
                </a:solidFill>
              </a:rPr>
              <a:t>Используя справочный материал электронной таблицы, создайте </a:t>
            </a:r>
            <a:r>
              <a:rPr lang="ru-RU" sz="2400" u="sng" dirty="0" smtClean="0">
                <a:solidFill>
                  <a:srgbClr val="002060"/>
                </a:solidFill>
              </a:rPr>
              <a:t>диаграмму </a:t>
            </a:r>
            <a:r>
              <a:rPr lang="ru-RU" sz="2400" dirty="0" smtClean="0">
                <a:solidFill>
                  <a:srgbClr val="002060"/>
                </a:solidFill>
              </a:rPr>
              <a:t>соотношения площади Кемеровской области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а) с ближайшими субъектами РФ; 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б) с государствами Зарубежной Европы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27584" y="2310024"/>
          <a:ext cx="7632848" cy="42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103"/>
                <a:gridCol w="1505368"/>
                <a:gridCol w="1766863"/>
                <a:gridCol w="1625514"/>
              </a:tblGrid>
              <a:tr h="94050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Субъекты  Российской Федерации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Площадь (тыс. км)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Страны Европы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Площадь</a:t>
                      </a:r>
                      <a:r>
                        <a:rPr lang="ru-RU" sz="2000" baseline="0" dirty="0" smtClean="0"/>
                        <a:t> (тыс. </a:t>
                      </a:r>
                      <a:r>
                        <a:rPr lang="ru-RU" sz="2000" dirty="0" smtClean="0"/>
                        <a:t>км)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Кемеровская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95,5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Венгрия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Тюменская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1435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Австрия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84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Томская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362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Ирландия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70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555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Новосибирская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178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Дания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Омская область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140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Швейцария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Алтайский край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169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Бельгия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50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Республика Алтай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Франция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552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08912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9E0000"/>
                </a:solidFill>
              </a:rPr>
              <a:t>Соотношение площади Кемеровской области с другими субъектами Российской Федерации (в тыс.кв.км)</a:t>
            </a:r>
            <a:endParaRPr lang="ru-RU" sz="2000" b="1" dirty="0">
              <a:solidFill>
                <a:srgbClr val="9E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92121855"/>
              </p:ext>
            </p:extLst>
          </p:nvPr>
        </p:nvGraphicFramePr>
        <p:xfrm>
          <a:off x="179512" y="2060848"/>
          <a:ext cx="867645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274638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ea typeface="+mj-ea"/>
              <a:cs typeface="Aharoni" pitchFamily="2" charset="-79"/>
            </a:endParaRPr>
          </a:p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2060"/>
                </a:solidFill>
                <a:cs typeface="Aharoni" pitchFamily="2" charset="-79"/>
              </a:rPr>
              <a:t>Оценка статистических показателей</a:t>
            </a:r>
          </a:p>
          <a:p>
            <a:pPr lvl="0"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23528" y="2132856"/>
          <a:ext cx="8424936" cy="440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Соотношение площади Кемеровской области со странами Европы (в тыс.кв.км)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88640"/>
            <a:ext cx="784887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002060"/>
                </a:solidFill>
                <a:cs typeface="Aharoni" pitchFamily="2" charset="-79"/>
              </a:rPr>
              <a:t>Умение представлять информацию в разных формах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3050</TotalTime>
  <Words>1368</Words>
  <Application>Microsoft Office PowerPoint</Application>
  <PresentationFormat>Экран (4:3)</PresentationFormat>
  <Paragraphs>362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Апекс</vt:lpstr>
      <vt:lpstr>Acrobat Document</vt:lpstr>
      <vt:lpstr>Документ</vt:lpstr>
      <vt:lpstr>      Краеведение как способ формирования образовательных компетенций в условиях ФГОС ООО на уроках и во внеурочной деятельности по географии </vt:lpstr>
      <vt:lpstr>Слайд 2</vt:lpstr>
      <vt:lpstr>  </vt:lpstr>
      <vt:lpstr>   География Кемеровской области</vt:lpstr>
      <vt:lpstr>Задания, связанные с технологией метапредметного обучения</vt:lpstr>
      <vt:lpstr>  Задание: используя информацию сети Интернет, создайте сравнительную таблицу соотношения площади Кемеровской области со странами Зарубежной Европы и ближайшими субъектами РФ </vt:lpstr>
      <vt:lpstr>  Задание: Используя справочный материал электронной таблицы, создайте диаграмму соотношения площади Кемеровской области  а) с ближайшими субъектами РФ;   б) с государствами Зарубежной Европы </vt:lpstr>
      <vt:lpstr>Соотношение площади Кемеровской области с другими субъектами Российской Федерации (в тыс.кв.км)</vt:lpstr>
      <vt:lpstr>Соотношение площади Кемеровской области со странами Европы (в тыс.кв.км)</vt:lpstr>
      <vt:lpstr>Определите расстояние на местности от Кемерово до: а)столицы РФ, б)самого теплого моря, если известно, что расстояние от Кемерово до самого холодного моря составляет 2000 км. Успеет ли Александр доехать до Москвы 25 ноября, если отправится в путь 22 ноября, а средняя скорость движения поезда (с учётом остановок) - 60 км/час</vt:lpstr>
      <vt:lpstr>  По карте находят расстояние  от Кемерово до Москвы (7 см)  и от Кемерово до Чёрного моря  (9 см) и умножают эти  значения на масштаб (в 1 см 500 км);  7 см    500 км = 3500 км расстояние  до Москвы;      9 см   500 км = 4500 км расстояние до Чёрного моря </vt:lpstr>
      <vt:lpstr> Формирование учебно-познавательных компетенций  </vt:lpstr>
      <vt:lpstr>Умение классифицировать</vt:lpstr>
      <vt:lpstr>Проводить группировку, сериацию, классификацию, выделять главное</vt:lpstr>
      <vt:lpstr>Группировка географических понятий </vt:lpstr>
      <vt:lpstr>Задания на «изъятие лишнего слова» </vt:lpstr>
      <vt:lpstr>Дискуссионная игра</vt:lpstr>
      <vt:lpstr>Задания творческого и поискового характера на формирование общекультурных компетенций</vt:lpstr>
      <vt:lpstr>Главный центр чёрной  металлургии  Кемеровской области -Новокузнецк</vt:lpstr>
      <vt:lpstr>Задание на формирование ценностно-смысловой ориентации (с учётом экологического фактора)</vt:lpstr>
      <vt:lpstr> Специализация промышленных центров Кемеровской области </vt:lpstr>
      <vt:lpstr>Структура промышленного производства товарной продукции Кемеровской области, %</vt:lpstr>
      <vt:lpstr>Слайд 23</vt:lpstr>
      <vt:lpstr>Мероприятия, направленные  на улучшение экологической ситуации</vt:lpstr>
      <vt:lpstr>    Задача на выстраивание теоретического исследования с учётом экологического фактора    </vt:lpstr>
      <vt:lpstr>Задачи и проекты на выстраивание теоретического исследования</vt:lpstr>
      <vt:lpstr>Слайд 27</vt:lpstr>
      <vt:lpstr>Слайд 28</vt:lpstr>
      <vt:lpstr>Слайд 29</vt:lpstr>
      <vt:lpstr>Слайд 30</vt:lpstr>
      <vt:lpstr>Слайд 31</vt:lpstr>
      <vt:lpstr> Цель образования направлена на получение новых образовательных результатов  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 Коваленко</dc:creator>
  <cp:lastModifiedBy>1</cp:lastModifiedBy>
  <cp:revision>275</cp:revision>
  <dcterms:created xsi:type="dcterms:W3CDTF">2018-03-04T14:32:34Z</dcterms:created>
  <dcterms:modified xsi:type="dcterms:W3CDTF">2022-06-15T03:31:48Z</dcterms:modified>
</cp:coreProperties>
</file>