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938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75699" y="497776"/>
            <a:ext cx="399260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4D5A6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6365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938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4D5A6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4D5A6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938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255" y="162610"/>
            <a:ext cx="7694930" cy="1367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4D5A6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3498" y="2183157"/>
            <a:ext cx="7817002" cy="3794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16365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mailto:FokinaLida.75@mail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g"/><Relationship Id="rId2" Type="http://schemas.openxmlformats.org/officeDocument/2006/relationships/hyperlink" Target="mailto:FokinaLida.75@mail.ru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jpg"/><Relationship Id="rId2" Type="http://schemas.openxmlformats.org/officeDocument/2006/relationships/hyperlink" Target="mailto:FokinaLida.75@mail.ru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FokinaLida.75@mail.ru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FokinaLida.75@mail.ru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FokinaLida.75@mail.ru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FokinaLida.75@mail.ru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12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4.pn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hyperlink" Target="mailto:FokinaLida.75@mail.ru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FokinaLida.75@mail.ru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mailto:FokinaLida.75@mail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mailto:FokinaLida.75@mail.r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okinaLida.75@mail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okinaLida.75@mail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okinaLida.75@mail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FokinaLida.75@mail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okinaLida.75@mail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okinaLida.75@mail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okinaLida.75@mail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okinaLida.75@mail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mailto:FokinaLida.75@mail.ru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mailto:FokinaLida.75@mail.ru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okinaLida.75@mail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FokinaLida.75@mail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2.png"/><Relationship Id="rId7" Type="http://schemas.openxmlformats.org/officeDocument/2006/relationships/image" Target="../media/image5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g"/><Relationship Id="rId2" Type="http://schemas.openxmlformats.org/officeDocument/2006/relationships/hyperlink" Target="mailto:FokinaLida.75@mail.ru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okinaLida.75@mail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mailto:FokinaLida.75@mail.ru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okinaLida.75@mail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okinaLida.75@mail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okinaLida.75@mail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okinaLida.75@mail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okinaLida.75@mail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okinaLida.75@mail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FokinaLida.75@mail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FokinaLida.75@mail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FokinaLida.75@mail.ru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3" Type="http://schemas.openxmlformats.org/officeDocument/2006/relationships/image" Target="../media/image2.png"/><Relationship Id="rId7" Type="http://schemas.openxmlformats.org/officeDocument/2006/relationships/image" Target="../media/image7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okinaLida.75@mail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FokinaLida.75@mail.ru" TargetMode="Externa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FokinaLida.75@mail.ru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g"/><Relationship Id="rId3" Type="http://schemas.openxmlformats.org/officeDocument/2006/relationships/image" Target="../media/image1.png"/><Relationship Id="rId7" Type="http://schemas.openxmlformats.org/officeDocument/2006/relationships/image" Target="../media/image89.jpg"/><Relationship Id="rId2" Type="http://schemas.openxmlformats.org/officeDocument/2006/relationships/hyperlink" Target="mailto:kinaLida.75@mail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mailto:FokinaLida.75@mail.ru" TargetMode="External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FokinaLida.75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image" Target="../media/image4.png"/><Relationship Id="rId10" Type="http://schemas.openxmlformats.org/officeDocument/2006/relationships/hyperlink" Target="mailto:FokinaLida.75@mail.ru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mailto:FokinaLida.75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81974" y="2517381"/>
            <a:ext cx="53746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15" dirty="0">
                <a:solidFill>
                  <a:srgbClr val="000000"/>
                </a:solidFill>
                <a:latin typeface="Calibri"/>
                <a:cs typeface="Calibri"/>
              </a:rPr>
              <a:t>Антон </a:t>
            </a:r>
            <a:r>
              <a:rPr sz="4400" i="0" spc="-5" dirty="0">
                <a:solidFill>
                  <a:srgbClr val="000000"/>
                </a:solidFill>
                <a:latin typeface="Calibri"/>
                <a:cs typeface="Calibri"/>
              </a:rPr>
              <a:t>Павлович</a:t>
            </a:r>
            <a:r>
              <a:rPr sz="4400" i="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0" spc="-25" dirty="0">
                <a:solidFill>
                  <a:srgbClr val="000000"/>
                </a:solidFill>
                <a:latin typeface="Calibri"/>
                <a:cs typeface="Calibri"/>
              </a:rPr>
              <a:t>Чехов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4428718"/>
            <a:ext cx="1798205" cy="24285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86764" y="2999879"/>
            <a:ext cx="1713953" cy="21592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9195" y="620280"/>
            <a:ext cx="7125843" cy="18648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59825" y="3178982"/>
            <a:ext cx="6221095" cy="1981312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1405890">
              <a:lnSpc>
                <a:spcPct val="100000"/>
              </a:lnSpc>
              <a:spcBef>
                <a:spcPts val="1510"/>
              </a:spcBef>
            </a:pPr>
            <a:r>
              <a:rPr sz="3200" spc="-5" dirty="0">
                <a:solidFill>
                  <a:srgbClr val="8A8A8A"/>
                </a:solidFill>
                <a:latin typeface="Calibri"/>
                <a:cs typeface="Calibri"/>
              </a:rPr>
              <a:t>1860-1904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3200" spc="-35" dirty="0">
                <a:solidFill>
                  <a:srgbClr val="FF0000"/>
                </a:solidFill>
                <a:latin typeface="Arial"/>
                <a:cs typeface="Arial"/>
              </a:rPr>
              <a:t>Когда </a:t>
            </a:r>
            <a:r>
              <a:rPr sz="3200" spc="-20" dirty="0">
                <a:solidFill>
                  <a:srgbClr val="FF0000"/>
                </a:solidFill>
                <a:latin typeface="Arial"/>
                <a:cs typeface="Arial"/>
              </a:rPr>
              <a:t>человек</a:t>
            </a:r>
            <a:r>
              <a:rPr sz="32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Arial"/>
                <a:cs typeface="Arial"/>
              </a:rPr>
              <a:t>смеется…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05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9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8480" y="6698770"/>
            <a:ext cx="1048385" cy="113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5"/>
              </a:lnSpc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2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7899" y="5319979"/>
            <a:ext cx="850138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0" spc="-25" dirty="0">
                <a:solidFill>
                  <a:srgbClr val="FFFF00"/>
                </a:solidFill>
                <a:latin typeface="Arial"/>
                <a:cs typeface="Arial"/>
              </a:rPr>
              <a:t>Позже </a:t>
            </a:r>
            <a:r>
              <a:rPr b="1" i="0" spc="-10" dirty="0">
                <a:solidFill>
                  <a:srgbClr val="FFFF00"/>
                </a:solidFill>
                <a:latin typeface="Arial"/>
                <a:cs typeface="Arial"/>
              </a:rPr>
              <a:t>Антон </a:t>
            </a:r>
            <a:r>
              <a:rPr b="1" i="0" spc="-15" dirty="0">
                <a:solidFill>
                  <a:srgbClr val="FFFF00"/>
                </a:solidFill>
                <a:latin typeface="Arial"/>
                <a:cs typeface="Arial"/>
              </a:rPr>
              <a:t>Павлович </a:t>
            </a:r>
            <a:r>
              <a:rPr b="1" i="0" spc="-10" dirty="0">
                <a:solidFill>
                  <a:srgbClr val="FFFF00"/>
                </a:solidFill>
                <a:latin typeface="Arial"/>
                <a:cs typeface="Arial"/>
              </a:rPr>
              <a:t>говорил:</a:t>
            </a:r>
          </a:p>
          <a:p>
            <a:pPr marL="12700" marR="5080">
              <a:lnSpc>
                <a:spcPct val="100000"/>
              </a:lnSpc>
            </a:pPr>
            <a:r>
              <a:rPr b="1" i="0" spc="-20" dirty="0">
                <a:solidFill>
                  <a:srgbClr val="FFFF00"/>
                </a:solidFill>
                <a:latin typeface="Arial"/>
                <a:cs typeface="Arial"/>
              </a:rPr>
              <a:t>«Талант </a:t>
            </a:r>
            <a:r>
              <a:rPr b="1" i="0" dirty="0">
                <a:solidFill>
                  <a:srgbClr val="FFFF00"/>
                </a:solidFill>
                <a:latin typeface="Arial"/>
                <a:cs typeface="Arial"/>
              </a:rPr>
              <a:t>в </a:t>
            </a:r>
            <a:r>
              <a:rPr b="1" i="0" spc="-5" dirty="0">
                <a:solidFill>
                  <a:srgbClr val="FFFF00"/>
                </a:solidFill>
                <a:latin typeface="Arial"/>
                <a:cs typeface="Arial"/>
              </a:rPr>
              <a:t>нас со </a:t>
            </a:r>
            <a:r>
              <a:rPr b="1" i="0" spc="-10" dirty="0">
                <a:solidFill>
                  <a:srgbClr val="FFFF00"/>
                </a:solidFill>
                <a:latin typeface="Arial"/>
                <a:cs typeface="Arial"/>
              </a:rPr>
              <a:t>стороны </a:t>
            </a:r>
            <a:r>
              <a:rPr b="1" i="0" spc="-15" dirty="0">
                <a:solidFill>
                  <a:srgbClr val="FFFF00"/>
                </a:solidFill>
                <a:latin typeface="Arial"/>
                <a:cs typeface="Arial"/>
              </a:rPr>
              <a:t>отца, </a:t>
            </a:r>
            <a:r>
              <a:rPr b="1" i="0" dirty="0">
                <a:solidFill>
                  <a:srgbClr val="FFFF00"/>
                </a:solidFill>
                <a:latin typeface="Arial"/>
                <a:cs typeface="Arial"/>
              </a:rPr>
              <a:t>а </a:t>
            </a:r>
            <a:r>
              <a:rPr b="1" i="0" spc="10" dirty="0">
                <a:solidFill>
                  <a:srgbClr val="FFFF00"/>
                </a:solidFill>
                <a:latin typeface="Arial"/>
                <a:cs typeface="Arial"/>
              </a:rPr>
              <a:t>душа </a:t>
            </a:r>
            <a:r>
              <a:rPr b="1" i="0" spc="-5" dirty="0">
                <a:solidFill>
                  <a:srgbClr val="FFFF00"/>
                </a:solidFill>
                <a:latin typeface="Arial"/>
                <a:cs typeface="Arial"/>
              </a:rPr>
              <a:t>со  </a:t>
            </a:r>
            <a:r>
              <a:rPr b="1" i="0" spc="-10" dirty="0">
                <a:solidFill>
                  <a:srgbClr val="FFFF00"/>
                </a:solidFill>
                <a:latin typeface="Arial"/>
                <a:cs typeface="Arial"/>
              </a:rPr>
              <a:t>стороны</a:t>
            </a:r>
            <a:r>
              <a:rPr b="1" i="0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i="0" spc="-10" dirty="0">
                <a:solidFill>
                  <a:srgbClr val="FFFF00"/>
                </a:solidFill>
                <a:latin typeface="Arial"/>
                <a:cs typeface="Arial"/>
              </a:rPr>
              <a:t>матери».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8480" y="6698770"/>
            <a:ext cx="1048385" cy="113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5"/>
              </a:lnSpc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2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2"/>
            <a:ext cx="9143631" cy="68486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296" y="31584"/>
            <a:ext cx="89452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Я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получил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в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детстве религиозное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образование… </a:t>
            </a:r>
            <a:r>
              <a:rPr sz="2400" b="1" spc="-30" dirty="0">
                <a:solidFill>
                  <a:srgbClr val="FFFF00"/>
                </a:solidFill>
                <a:latin typeface="Calibri"/>
                <a:cs typeface="Calibri"/>
              </a:rPr>
              <a:t>Когда,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бывало,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я и 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два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мои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брата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среди церкви </a:t>
            </a:r>
            <a:r>
              <a:rPr sz="2400" b="1" spc="-15" dirty="0">
                <a:solidFill>
                  <a:srgbClr val="FFFF00"/>
                </a:solidFill>
                <a:latin typeface="Calibri"/>
                <a:cs typeface="Calibri"/>
              </a:rPr>
              <a:t>пели…,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на нас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все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смотрели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с 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умилением,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мы </a:t>
            </a:r>
            <a:r>
              <a:rPr sz="2400" b="1" spc="-25" dirty="0">
                <a:solidFill>
                  <a:srgbClr val="FFFF00"/>
                </a:solidFill>
                <a:latin typeface="Calibri"/>
                <a:cs typeface="Calibri"/>
              </a:rPr>
              <a:t>же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в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это время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чувствовали себя маленькими  </a:t>
            </a:r>
            <a:r>
              <a:rPr sz="2400" b="1" spc="-15" dirty="0">
                <a:solidFill>
                  <a:srgbClr val="FFFF00"/>
                </a:solidFill>
                <a:latin typeface="Calibri"/>
                <a:cs typeface="Calibri"/>
              </a:rPr>
              <a:t>каторжниками.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9304" y="3844340"/>
            <a:ext cx="397827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150" dirty="0">
                <a:solidFill>
                  <a:srgbClr val="BF0000"/>
                </a:solidFill>
                <a:latin typeface="Trebuchet MS"/>
                <a:cs typeface="Trebuchet MS"/>
              </a:rPr>
              <a:t>Деспотизм </a:t>
            </a:r>
            <a:r>
              <a:rPr sz="3600" b="1" spc="265" dirty="0">
                <a:solidFill>
                  <a:srgbClr val="BF0000"/>
                </a:solidFill>
                <a:latin typeface="Trebuchet MS"/>
                <a:cs typeface="Trebuchet MS"/>
              </a:rPr>
              <a:t>и  </a:t>
            </a:r>
            <a:r>
              <a:rPr sz="3600" b="1" spc="125" dirty="0">
                <a:solidFill>
                  <a:srgbClr val="BF0000"/>
                </a:solidFill>
                <a:latin typeface="Trebuchet MS"/>
                <a:cs typeface="Trebuchet MS"/>
              </a:rPr>
              <a:t>ложь  </a:t>
            </a:r>
            <a:r>
              <a:rPr sz="3600" b="1" spc="175" dirty="0">
                <a:solidFill>
                  <a:srgbClr val="BF0000"/>
                </a:solidFill>
                <a:latin typeface="Trebuchet MS"/>
                <a:cs typeface="Trebuchet MS"/>
              </a:rPr>
              <a:t>исковеркали  </a:t>
            </a:r>
            <a:r>
              <a:rPr sz="3600" b="1" spc="220" dirty="0">
                <a:solidFill>
                  <a:srgbClr val="BF0000"/>
                </a:solidFill>
                <a:latin typeface="Trebuchet MS"/>
                <a:cs typeface="Trebuchet MS"/>
              </a:rPr>
              <a:t>наше </a:t>
            </a:r>
            <a:r>
              <a:rPr sz="3600" b="1" spc="120" dirty="0">
                <a:solidFill>
                  <a:srgbClr val="BF0000"/>
                </a:solidFill>
                <a:latin typeface="Trebuchet MS"/>
                <a:cs typeface="Trebuchet MS"/>
              </a:rPr>
              <a:t>детство</a:t>
            </a:r>
            <a:r>
              <a:rPr sz="3600" b="1" spc="-65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3600" b="1" spc="254" dirty="0">
                <a:solidFill>
                  <a:srgbClr val="BF0000"/>
                </a:solidFill>
                <a:latin typeface="Trebuchet MS"/>
                <a:cs typeface="Trebuchet MS"/>
              </a:rPr>
              <a:t>до  </a:t>
            </a:r>
            <a:r>
              <a:rPr sz="3600" b="1" spc="185" dirty="0">
                <a:solidFill>
                  <a:srgbClr val="BF0000"/>
                </a:solidFill>
                <a:latin typeface="Trebuchet MS"/>
                <a:cs typeface="Trebuchet MS"/>
              </a:rPr>
              <a:t>такой</a:t>
            </a:r>
            <a:r>
              <a:rPr sz="3600" b="1" spc="-204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3600" b="1" spc="120" dirty="0">
                <a:solidFill>
                  <a:srgbClr val="BF0000"/>
                </a:solidFill>
                <a:latin typeface="Trebuchet MS"/>
                <a:cs typeface="Trebuchet MS"/>
              </a:rPr>
              <a:t>степени</a:t>
            </a:r>
            <a:r>
              <a:rPr sz="3600" b="1" i="1" spc="120" dirty="0">
                <a:solidFill>
                  <a:srgbClr val="BF0000"/>
                </a:solidFill>
                <a:latin typeface="Arial Narrow"/>
                <a:cs typeface="Arial Narrow"/>
              </a:rPr>
              <a:t>,</a:t>
            </a:r>
            <a:endParaRPr sz="36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09080" y="12"/>
            <a:ext cx="2730245" cy="3096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2579" y="436943"/>
            <a:ext cx="3943350" cy="3326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400" b="1" i="0" spc="175" dirty="0">
                <a:solidFill>
                  <a:srgbClr val="BF0000"/>
                </a:solidFill>
                <a:latin typeface="Trebuchet MS"/>
                <a:cs typeface="Trebuchet MS"/>
              </a:rPr>
              <a:t>В </a:t>
            </a:r>
            <a:r>
              <a:rPr sz="5400" b="1" i="0" spc="140" dirty="0">
                <a:solidFill>
                  <a:srgbClr val="BF0000"/>
                </a:solidFill>
                <a:latin typeface="Trebuchet MS"/>
                <a:cs typeface="Trebuchet MS"/>
              </a:rPr>
              <a:t>детстве</a:t>
            </a:r>
            <a:r>
              <a:rPr sz="5400" b="1" i="0" spc="-819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5400" b="1" i="0" spc="220" dirty="0">
                <a:solidFill>
                  <a:srgbClr val="BF0000"/>
                </a:solidFill>
                <a:latin typeface="Trebuchet MS"/>
                <a:cs typeface="Trebuchet MS"/>
              </a:rPr>
              <a:t>у  </a:t>
            </a:r>
            <a:r>
              <a:rPr sz="5400" b="1" i="0" spc="150" dirty="0">
                <a:solidFill>
                  <a:srgbClr val="BF0000"/>
                </a:solidFill>
                <a:latin typeface="Trebuchet MS"/>
                <a:cs typeface="Trebuchet MS"/>
              </a:rPr>
              <a:t>меня </a:t>
            </a:r>
            <a:r>
              <a:rPr sz="5400" b="1" i="0" spc="200" dirty="0">
                <a:solidFill>
                  <a:srgbClr val="BF0000"/>
                </a:solidFill>
                <a:latin typeface="Trebuchet MS"/>
                <a:cs typeface="Trebuchet MS"/>
              </a:rPr>
              <a:t>не  </a:t>
            </a:r>
            <a:r>
              <a:rPr sz="5400" b="1" i="0" spc="310" dirty="0">
                <a:solidFill>
                  <a:srgbClr val="BF0000"/>
                </a:solidFill>
                <a:latin typeface="Trebuchet MS"/>
                <a:cs typeface="Trebuchet MS"/>
              </a:rPr>
              <a:t>было</a:t>
            </a:r>
            <a:endParaRPr sz="5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5400" b="1" i="0" spc="-830" dirty="0">
                <a:solidFill>
                  <a:srgbClr val="BF0000"/>
                </a:solidFill>
                <a:latin typeface="Trebuchet MS"/>
                <a:cs typeface="Trebuchet MS"/>
              </a:rPr>
              <a:t>де</a:t>
            </a:r>
            <a:r>
              <a:rPr sz="2800" b="1" i="0" spc="-830" dirty="0">
                <a:solidFill>
                  <a:srgbClr val="001F5F"/>
                </a:solidFill>
                <a:latin typeface="Trebuchet MS"/>
                <a:cs typeface="Trebuchet MS"/>
              </a:rPr>
              <a:t>От</a:t>
            </a:r>
            <a:r>
              <a:rPr sz="5400" b="1" i="0" spc="-830" dirty="0">
                <a:solidFill>
                  <a:srgbClr val="BF0000"/>
                </a:solidFill>
                <a:latin typeface="Trebuchet MS"/>
                <a:cs typeface="Trebuchet MS"/>
              </a:rPr>
              <a:t>т</a:t>
            </a:r>
            <a:r>
              <a:rPr sz="2800" b="1" i="0" spc="-830" dirty="0">
                <a:solidFill>
                  <a:srgbClr val="001F5F"/>
                </a:solidFill>
                <a:latin typeface="Trebuchet MS"/>
                <a:cs typeface="Trebuchet MS"/>
              </a:rPr>
              <a:t>е</a:t>
            </a:r>
            <a:r>
              <a:rPr sz="5400" b="1" i="0" spc="-830" dirty="0">
                <a:solidFill>
                  <a:srgbClr val="BF0000"/>
                </a:solidFill>
                <a:latin typeface="Trebuchet MS"/>
                <a:cs typeface="Trebuchet MS"/>
              </a:rPr>
              <a:t>с</a:t>
            </a:r>
            <a:r>
              <a:rPr sz="2800" b="1" i="0" spc="-830" dirty="0">
                <a:solidFill>
                  <a:srgbClr val="001F5F"/>
                </a:solidFill>
                <a:latin typeface="Trebuchet MS"/>
                <a:cs typeface="Trebuchet MS"/>
              </a:rPr>
              <a:t>ц</a:t>
            </a:r>
            <a:r>
              <a:rPr sz="2800" b="1" i="0" spc="-8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5400" b="1" i="0" spc="-1160" dirty="0">
                <a:solidFill>
                  <a:srgbClr val="BF0000"/>
                </a:solidFill>
                <a:latin typeface="Trebuchet MS"/>
                <a:cs typeface="Trebuchet MS"/>
              </a:rPr>
              <a:t>т</a:t>
            </a:r>
            <a:r>
              <a:rPr sz="2800" b="1" i="0" spc="-1160" dirty="0">
                <a:solidFill>
                  <a:srgbClr val="001F5F"/>
                </a:solidFill>
                <a:latin typeface="Trebuchet MS"/>
                <a:cs typeface="Trebuchet MS"/>
              </a:rPr>
              <a:t>и</a:t>
            </a:r>
            <a:r>
              <a:rPr sz="2800" b="1" i="0" spc="-17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i="0" spc="-780" dirty="0">
                <a:solidFill>
                  <a:srgbClr val="001F5F"/>
                </a:solidFill>
                <a:latin typeface="Trebuchet MS"/>
                <a:cs typeface="Trebuchet MS"/>
              </a:rPr>
              <a:t>м</a:t>
            </a:r>
            <a:r>
              <a:rPr sz="5400" b="1" i="0" spc="-780" dirty="0">
                <a:solidFill>
                  <a:srgbClr val="BF0000"/>
                </a:solidFill>
                <a:latin typeface="Trebuchet MS"/>
                <a:cs typeface="Trebuchet MS"/>
              </a:rPr>
              <a:t>в</a:t>
            </a:r>
            <a:r>
              <a:rPr sz="2800" b="1" i="0" spc="-780" dirty="0">
                <a:solidFill>
                  <a:srgbClr val="001F5F"/>
                </a:solidFill>
                <a:latin typeface="Trebuchet MS"/>
                <a:cs typeface="Trebuchet MS"/>
              </a:rPr>
              <a:t>а</a:t>
            </a:r>
            <a:r>
              <a:rPr sz="5400" b="1" i="0" spc="-780" dirty="0">
                <a:solidFill>
                  <a:srgbClr val="BF0000"/>
                </a:solidFill>
                <a:latin typeface="Trebuchet MS"/>
                <a:cs typeface="Trebuchet MS"/>
              </a:rPr>
              <a:t>а</a:t>
            </a:r>
            <a:r>
              <a:rPr sz="2800" b="1" i="0" spc="-780" dirty="0">
                <a:solidFill>
                  <a:srgbClr val="001F5F"/>
                </a:solidFill>
                <a:latin typeface="Trebuchet MS"/>
                <a:cs typeface="Trebuchet MS"/>
              </a:rPr>
              <a:t>ть</a:t>
            </a:r>
            <a:r>
              <a:rPr sz="2800" b="1" spc="-780" dirty="0">
                <a:solidFill>
                  <a:srgbClr val="001F5F"/>
                </a:solidFill>
                <a:latin typeface="Arial Narrow"/>
                <a:cs typeface="Arial Narrow"/>
              </a:rPr>
              <a:t>,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8101" y="3671544"/>
            <a:ext cx="3717290" cy="3013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2800" b="1" spc="120" dirty="0">
                <a:solidFill>
                  <a:srgbClr val="001F5F"/>
                </a:solidFill>
                <a:latin typeface="Trebuchet MS"/>
                <a:cs typeface="Trebuchet MS"/>
              </a:rPr>
              <a:t>единственные </a:t>
            </a:r>
            <a:r>
              <a:rPr sz="2800" b="1" spc="100" dirty="0">
                <a:solidFill>
                  <a:srgbClr val="001F5F"/>
                </a:solidFill>
                <a:latin typeface="Trebuchet MS"/>
                <a:cs typeface="Trebuchet MS"/>
              </a:rPr>
              <a:t>для  </a:t>
            </a:r>
            <a:r>
              <a:rPr sz="2800" b="1" spc="75" dirty="0">
                <a:solidFill>
                  <a:srgbClr val="001F5F"/>
                </a:solidFill>
                <a:latin typeface="Trebuchet MS"/>
                <a:cs typeface="Trebuchet MS"/>
              </a:rPr>
              <a:t>меня</a:t>
            </a:r>
            <a:r>
              <a:rPr sz="2800" b="1" spc="-1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200" dirty="0">
                <a:solidFill>
                  <a:srgbClr val="001F5F"/>
                </a:solidFill>
                <a:latin typeface="Trebuchet MS"/>
                <a:cs typeface="Trebuchet MS"/>
              </a:rPr>
              <a:t>люди</a:t>
            </a:r>
            <a:r>
              <a:rPr sz="2800" b="1" spc="-17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170" dirty="0">
                <a:solidFill>
                  <a:srgbClr val="001F5F"/>
                </a:solidFill>
                <a:latin typeface="Trebuchet MS"/>
                <a:cs typeface="Trebuchet MS"/>
              </a:rPr>
              <a:t>на</a:t>
            </a:r>
            <a:r>
              <a:rPr sz="2800" b="1" spc="-17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65" dirty="0">
                <a:solidFill>
                  <a:srgbClr val="001F5F"/>
                </a:solidFill>
                <a:latin typeface="Trebuchet MS"/>
                <a:cs typeface="Trebuchet MS"/>
              </a:rPr>
              <a:t>всём  </a:t>
            </a:r>
            <a:r>
              <a:rPr sz="2800" b="1" spc="100" dirty="0">
                <a:solidFill>
                  <a:srgbClr val="001F5F"/>
                </a:solidFill>
                <a:latin typeface="Trebuchet MS"/>
                <a:cs typeface="Trebuchet MS"/>
              </a:rPr>
              <a:t>земном </a:t>
            </a:r>
            <a:r>
              <a:rPr sz="2800" b="1" spc="145" dirty="0">
                <a:solidFill>
                  <a:srgbClr val="001F5F"/>
                </a:solidFill>
                <a:latin typeface="Trebuchet MS"/>
                <a:cs typeface="Trebuchet MS"/>
              </a:rPr>
              <a:t>шаре</a:t>
            </a:r>
            <a:r>
              <a:rPr sz="2800" b="1" i="1" spc="145" dirty="0">
                <a:solidFill>
                  <a:srgbClr val="001F5F"/>
                </a:solidFill>
                <a:latin typeface="Arial Narrow"/>
                <a:cs typeface="Arial Narrow"/>
              </a:rPr>
              <a:t>, </a:t>
            </a:r>
            <a:r>
              <a:rPr sz="2800" b="1" spc="95" dirty="0">
                <a:solidFill>
                  <a:srgbClr val="001F5F"/>
                </a:solidFill>
                <a:latin typeface="Trebuchet MS"/>
                <a:cs typeface="Trebuchet MS"/>
              </a:rPr>
              <a:t>для  </a:t>
            </a:r>
            <a:r>
              <a:rPr sz="2800" b="1" spc="150" dirty="0">
                <a:solidFill>
                  <a:srgbClr val="001F5F"/>
                </a:solidFill>
                <a:latin typeface="Trebuchet MS"/>
                <a:cs typeface="Trebuchet MS"/>
              </a:rPr>
              <a:t>которых </a:t>
            </a:r>
            <a:r>
              <a:rPr sz="2800" b="1" spc="20" dirty="0">
                <a:solidFill>
                  <a:srgbClr val="001F5F"/>
                </a:solidFill>
                <a:latin typeface="Trebuchet MS"/>
                <a:cs typeface="Trebuchet MS"/>
              </a:rPr>
              <a:t>я </a:t>
            </a:r>
            <a:r>
              <a:rPr sz="2800" b="1" spc="130" dirty="0">
                <a:solidFill>
                  <a:srgbClr val="001F5F"/>
                </a:solidFill>
                <a:latin typeface="Trebuchet MS"/>
                <a:cs typeface="Trebuchet MS"/>
              </a:rPr>
              <a:t>ничего  </a:t>
            </a:r>
            <a:r>
              <a:rPr sz="2800" b="1" spc="170" dirty="0">
                <a:solidFill>
                  <a:srgbClr val="001F5F"/>
                </a:solidFill>
                <a:latin typeface="Trebuchet MS"/>
                <a:cs typeface="Trebuchet MS"/>
              </a:rPr>
              <a:t>никогда </a:t>
            </a:r>
            <a:r>
              <a:rPr sz="2800" b="1" spc="105" dirty="0">
                <a:solidFill>
                  <a:srgbClr val="001F5F"/>
                </a:solidFill>
                <a:latin typeface="Trebuchet MS"/>
                <a:cs typeface="Trebuchet MS"/>
              </a:rPr>
              <a:t>не  </a:t>
            </a:r>
            <a:r>
              <a:rPr sz="2800" b="1" spc="125" dirty="0">
                <a:solidFill>
                  <a:srgbClr val="001F5F"/>
                </a:solidFill>
                <a:latin typeface="Trebuchet MS"/>
                <a:cs typeface="Trebuchet MS"/>
              </a:rPr>
              <a:t>пожалею</a:t>
            </a:r>
            <a:r>
              <a:rPr sz="2800" b="1" i="1" spc="125" dirty="0">
                <a:solidFill>
                  <a:srgbClr val="001F5F"/>
                </a:solidFill>
                <a:latin typeface="Arial Narrow"/>
                <a:cs typeface="Arial Narrow"/>
              </a:rPr>
              <a:t>. </a:t>
            </a:r>
            <a:r>
              <a:rPr sz="2800" b="1" spc="90" dirty="0">
                <a:solidFill>
                  <a:srgbClr val="001F5F"/>
                </a:solidFill>
                <a:latin typeface="Trebuchet MS"/>
                <a:cs typeface="Trebuchet MS"/>
              </a:rPr>
              <a:t>Если </a:t>
            </a:r>
            <a:r>
              <a:rPr sz="2800" b="1" spc="20" dirty="0">
                <a:solidFill>
                  <a:srgbClr val="001F5F"/>
                </a:solidFill>
                <a:latin typeface="Trebuchet MS"/>
                <a:cs typeface="Trebuchet MS"/>
              </a:rPr>
              <a:t>я  </a:t>
            </a:r>
            <a:r>
              <a:rPr sz="2800" b="1" spc="145" dirty="0">
                <a:solidFill>
                  <a:srgbClr val="001F5F"/>
                </a:solidFill>
                <a:latin typeface="Trebuchet MS"/>
                <a:cs typeface="Trebuchet MS"/>
              </a:rPr>
              <a:t>буду </a:t>
            </a:r>
            <a:r>
              <a:rPr sz="2800" b="1" spc="155" dirty="0">
                <a:solidFill>
                  <a:srgbClr val="001F5F"/>
                </a:solidFill>
                <a:latin typeface="Trebuchet MS"/>
                <a:cs typeface="Trebuchet MS"/>
              </a:rPr>
              <a:t>высоко</a:t>
            </a:r>
            <a:r>
              <a:rPr sz="2800" b="1" spc="-5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60" dirty="0">
                <a:solidFill>
                  <a:srgbClr val="001F5F"/>
                </a:solidFill>
                <a:latin typeface="Trebuchet MS"/>
                <a:cs typeface="Trebuchet MS"/>
              </a:rPr>
              <a:t>стоять</a:t>
            </a:r>
            <a:r>
              <a:rPr sz="2800" b="1" i="1" spc="60" dirty="0">
                <a:solidFill>
                  <a:srgbClr val="001F5F"/>
                </a:solidFill>
                <a:latin typeface="Arial Narrow"/>
                <a:cs typeface="Arial Narrow"/>
              </a:rPr>
              <a:t>,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64278" y="908291"/>
            <a:ext cx="2046604" cy="27197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4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5" y="12"/>
            <a:ext cx="5905080" cy="35074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0136" y="3540861"/>
            <a:ext cx="7814945" cy="304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185" marR="7112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6365D"/>
                </a:solidFill>
                <a:latin typeface="Arial"/>
                <a:cs typeface="Arial"/>
              </a:rPr>
              <a:t>Cвое будущее Антон </a:t>
            </a:r>
            <a:r>
              <a:rPr sz="1800" b="1" spc="-15" dirty="0">
                <a:solidFill>
                  <a:srgbClr val="16365D"/>
                </a:solidFill>
                <a:latin typeface="Arial"/>
                <a:cs typeface="Arial"/>
              </a:rPr>
              <a:t>Павлович </a:t>
            </a:r>
            <a:r>
              <a:rPr sz="1800" b="1" spc="-5" dirty="0">
                <a:solidFill>
                  <a:srgbClr val="16365D"/>
                </a:solidFill>
                <a:latin typeface="Arial"/>
                <a:cs typeface="Arial"/>
              </a:rPr>
              <a:t>решил </a:t>
            </a:r>
            <a:r>
              <a:rPr sz="1800" b="1" spc="-10" dirty="0">
                <a:solidFill>
                  <a:srgbClr val="16365D"/>
                </a:solidFill>
                <a:latin typeface="Arial"/>
                <a:cs typeface="Arial"/>
              </a:rPr>
              <a:t>посвятить </a:t>
            </a:r>
            <a:r>
              <a:rPr sz="1800" b="1" spc="-5" dirty="0">
                <a:solidFill>
                  <a:srgbClr val="16365D"/>
                </a:solidFill>
                <a:latin typeface="Arial"/>
                <a:cs typeface="Arial"/>
              </a:rPr>
              <a:t>медицине. </a:t>
            </a:r>
            <a:r>
              <a:rPr sz="1800" b="1" dirty="0">
                <a:solidFill>
                  <a:srgbClr val="16365D"/>
                </a:solidFill>
                <a:latin typeface="Arial"/>
                <a:cs typeface="Arial"/>
              </a:rPr>
              <a:t>В </a:t>
            </a:r>
            <a:r>
              <a:rPr sz="1800" b="1" spc="-10" dirty="0">
                <a:solidFill>
                  <a:srgbClr val="16365D"/>
                </a:solidFill>
                <a:latin typeface="Arial"/>
                <a:cs typeface="Arial"/>
              </a:rPr>
              <a:t>1879  </a:t>
            </a:r>
            <a:r>
              <a:rPr sz="1800" b="1" spc="-35" dirty="0">
                <a:solidFill>
                  <a:srgbClr val="16365D"/>
                </a:solidFill>
                <a:latin typeface="Arial"/>
                <a:cs typeface="Arial"/>
              </a:rPr>
              <a:t>году, </a:t>
            </a:r>
            <a:r>
              <a:rPr sz="1800" b="1" dirty="0">
                <a:solidFill>
                  <a:srgbClr val="16365D"/>
                </a:solidFill>
                <a:latin typeface="Arial"/>
                <a:cs typeface="Arial"/>
              </a:rPr>
              <a:t>по </a:t>
            </a:r>
            <a:r>
              <a:rPr sz="1800" b="1" spc="-10" dirty="0">
                <a:solidFill>
                  <a:srgbClr val="16365D"/>
                </a:solidFill>
                <a:latin typeface="Arial"/>
                <a:cs typeface="Arial"/>
              </a:rPr>
              <a:t>окончании </a:t>
            </a:r>
            <a:r>
              <a:rPr sz="1800" b="1" spc="-5" dirty="0">
                <a:solidFill>
                  <a:srgbClr val="16365D"/>
                </a:solidFill>
                <a:latin typeface="Arial"/>
                <a:cs typeface="Arial"/>
              </a:rPr>
              <a:t>гимназии, он </a:t>
            </a:r>
            <a:r>
              <a:rPr sz="1800" b="1" spc="-15" dirty="0">
                <a:solidFill>
                  <a:srgbClr val="16365D"/>
                </a:solidFill>
                <a:latin typeface="Arial"/>
                <a:cs typeface="Arial"/>
              </a:rPr>
              <a:t>получил небольшую </a:t>
            </a:r>
            <a:r>
              <a:rPr sz="1800" b="1" spc="-10" dirty="0">
                <a:solidFill>
                  <a:srgbClr val="16365D"/>
                </a:solidFill>
                <a:latin typeface="Arial"/>
                <a:cs typeface="Arial"/>
              </a:rPr>
              <a:t>стипендию </a:t>
            </a:r>
            <a:r>
              <a:rPr sz="1800" b="1" dirty="0">
                <a:solidFill>
                  <a:srgbClr val="16365D"/>
                </a:solidFill>
                <a:latin typeface="Arial"/>
                <a:cs typeface="Arial"/>
              </a:rPr>
              <a:t>и  </a:t>
            </a:r>
            <a:r>
              <a:rPr sz="1800" b="1" spc="-10" dirty="0">
                <a:solidFill>
                  <a:srgbClr val="16365D"/>
                </a:solidFill>
                <a:latin typeface="Arial"/>
                <a:cs typeface="Arial"/>
              </a:rPr>
              <a:t>перебрался </a:t>
            </a:r>
            <a:r>
              <a:rPr sz="1800" b="1" dirty="0">
                <a:solidFill>
                  <a:srgbClr val="16365D"/>
                </a:solidFill>
                <a:latin typeface="Arial"/>
                <a:cs typeface="Arial"/>
              </a:rPr>
              <a:t>к </a:t>
            </a:r>
            <a:r>
              <a:rPr sz="1800" b="1" spc="-15" dirty="0">
                <a:solidFill>
                  <a:srgbClr val="16365D"/>
                </a:solidFill>
                <a:latin typeface="Arial"/>
                <a:cs typeface="Arial"/>
              </a:rPr>
              <a:t>семье </a:t>
            </a:r>
            <a:r>
              <a:rPr sz="1800" b="1" dirty="0">
                <a:solidFill>
                  <a:srgbClr val="16365D"/>
                </a:solidFill>
                <a:latin typeface="Arial"/>
                <a:cs typeface="Arial"/>
              </a:rPr>
              <a:t>в </a:t>
            </a:r>
            <a:r>
              <a:rPr sz="1800" b="1" spc="-35" dirty="0">
                <a:solidFill>
                  <a:srgbClr val="16365D"/>
                </a:solidFill>
                <a:latin typeface="Arial"/>
                <a:cs typeface="Arial"/>
              </a:rPr>
              <a:t>Москву, </a:t>
            </a:r>
            <a:r>
              <a:rPr sz="1800" b="1" spc="-25" dirty="0">
                <a:solidFill>
                  <a:srgbClr val="16365D"/>
                </a:solidFill>
                <a:latin typeface="Arial"/>
                <a:cs typeface="Arial"/>
              </a:rPr>
              <a:t>где </a:t>
            </a:r>
            <a:r>
              <a:rPr sz="1800" b="1" dirty="0">
                <a:solidFill>
                  <a:srgbClr val="16365D"/>
                </a:solidFill>
                <a:latin typeface="Arial"/>
                <a:cs typeface="Arial"/>
              </a:rPr>
              <a:t>и поступил </a:t>
            </a:r>
            <a:r>
              <a:rPr sz="1800" b="1" spc="5" dirty="0">
                <a:solidFill>
                  <a:srgbClr val="16365D"/>
                </a:solidFill>
                <a:latin typeface="Arial"/>
                <a:cs typeface="Arial"/>
              </a:rPr>
              <a:t>на </a:t>
            </a:r>
            <a:r>
              <a:rPr sz="1800" b="1" spc="-5" dirty="0">
                <a:solidFill>
                  <a:srgbClr val="16365D"/>
                </a:solidFill>
                <a:latin typeface="Arial"/>
                <a:cs typeface="Arial"/>
              </a:rPr>
              <a:t>медицинский  </a:t>
            </a:r>
            <a:r>
              <a:rPr sz="1800" b="1" spc="-30" dirty="0">
                <a:solidFill>
                  <a:srgbClr val="16365D"/>
                </a:solidFill>
                <a:latin typeface="Arial"/>
                <a:cs typeface="Arial"/>
              </a:rPr>
              <a:t>факультет </a:t>
            </a:r>
            <a:r>
              <a:rPr sz="1800" b="1" spc="-20" dirty="0">
                <a:solidFill>
                  <a:srgbClr val="16365D"/>
                </a:solidFill>
                <a:latin typeface="Arial"/>
                <a:cs typeface="Arial"/>
              </a:rPr>
              <a:t>Московского</a:t>
            </a:r>
            <a:r>
              <a:rPr sz="1800" b="1" spc="50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6365D"/>
                </a:solidFill>
                <a:latin typeface="Arial"/>
                <a:cs typeface="Arial"/>
              </a:rPr>
              <a:t>университета.</a:t>
            </a:r>
            <a:endParaRPr sz="1800">
              <a:latin typeface="Arial"/>
              <a:cs typeface="Arial"/>
            </a:endParaRPr>
          </a:p>
          <a:p>
            <a:pPr marL="12700" marR="5080" indent="3810" algn="ctr">
              <a:lnSpc>
                <a:spcPct val="100000"/>
              </a:lnSpc>
            </a:pPr>
            <a:r>
              <a:rPr sz="1800" b="1" spc="-15" dirty="0">
                <a:solidFill>
                  <a:srgbClr val="16365D"/>
                </a:solidFill>
                <a:latin typeface="Arial"/>
                <a:cs typeface="Arial"/>
              </a:rPr>
              <a:t>Получив </a:t>
            </a:r>
            <a:r>
              <a:rPr sz="1800" b="1" spc="-10" dirty="0">
                <a:solidFill>
                  <a:srgbClr val="16365D"/>
                </a:solidFill>
                <a:latin typeface="Arial"/>
                <a:cs typeface="Arial"/>
              </a:rPr>
              <a:t>диплом врача, </a:t>
            </a:r>
            <a:r>
              <a:rPr sz="1800" b="1" spc="-20" dirty="0">
                <a:solidFill>
                  <a:srgbClr val="16365D"/>
                </a:solidFill>
                <a:latin typeface="Arial"/>
                <a:cs typeface="Arial"/>
              </a:rPr>
              <a:t>Чехов устраивается </a:t>
            </a:r>
            <a:r>
              <a:rPr sz="1800" b="1" spc="5" dirty="0">
                <a:solidFill>
                  <a:srgbClr val="16365D"/>
                </a:solidFill>
                <a:latin typeface="Arial"/>
                <a:cs typeface="Arial"/>
              </a:rPr>
              <a:t>на </a:t>
            </a:r>
            <a:r>
              <a:rPr sz="1800" b="1" spc="-5" dirty="0">
                <a:solidFill>
                  <a:srgbClr val="16365D"/>
                </a:solidFill>
                <a:latin typeface="Arial"/>
                <a:cs typeface="Arial"/>
              </a:rPr>
              <a:t>работу </a:t>
            </a:r>
            <a:r>
              <a:rPr sz="1800" b="1" dirty="0">
                <a:solidFill>
                  <a:srgbClr val="16365D"/>
                </a:solidFill>
                <a:latin typeface="Arial"/>
                <a:cs typeface="Arial"/>
              </a:rPr>
              <a:t>в  </a:t>
            </a:r>
            <a:r>
              <a:rPr sz="1800" b="1" spc="-15" dirty="0">
                <a:solidFill>
                  <a:srgbClr val="16365D"/>
                </a:solidFill>
                <a:latin typeface="Arial"/>
                <a:cs typeface="Arial"/>
              </a:rPr>
              <a:t>Подмосковье </a:t>
            </a:r>
            <a:r>
              <a:rPr sz="1800" b="1" dirty="0">
                <a:solidFill>
                  <a:srgbClr val="16365D"/>
                </a:solidFill>
                <a:latin typeface="Arial"/>
                <a:cs typeface="Arial"/>
              </a:rPr>
              <a:t>и </a:t>
            </a:r>
            <a:r>
              <a:rPr sz="1800" b="1" spc="-10" dirty="0">
                <a:solidFill>
                  <a:srgbClr val="16365D"/>
                </a:solidFill>
                <a:latin typeface="Arial"/>
                <a:cs typeface="Arial"/>
              </a:rPr>
              <a:t>даже </a:t>
            </a:r>
            <a:r>
              <a:rPr sz="1800" b="1" spc="-15" dirty="0">
                <a:solidFill>
                  <a:srgbClr val="16365D"/>
                </a:solidFill>
                <a:latin typeface="Arial"/>
                <a:cs typeface="Arial"/>
              </a:rPr>
              <a:t>пробует </a:t>
            </a:r>
            <a:r>
              <a:rPr sz="1800" b="1" spc="-5" dirty="0">
                <a:solidFill>
                  <a:srgbClr val="16365D"/>
                </a:solidFill>
                <a:latin typeface="Arial"/>
                <a:cs typeface="Arial"/>
              </a:rPr>
              <a:t>писать </a:t>
            </a:r>
            <a:r>
              <a:rPr sz="1800" b="1" spc="-10" dirty="0">
                <a:solidFill>
                  <a:srgbClr val="16365D"/>
                </a:solidFill>
                <a:latin typeface="Arial"/>
                <a:cs typeface="Arial"/>
              </a:rPr>
              <a:t>диссертацию </a:t>
            </a:r>
            <a:r>
              <a:rPr sz="1800" b="1" dirty="0">
                <a:solidFill>
                  <a:srgbClr val="16365D"/>
                </a:solidFill>
                <a:latin typeface="Arial"/>
                <a:cs typeface="Arial"/>
              </a:rPr>
              <a:t>на </a:t>
            </a:r>
            <a:r>
              <a:rPr sz="1800" b="1" spc="-20" dirty="0">
                <a:solidFill>
                  <a:srgbClr val="16365D"/>
                </a:solidFill>
                <a:latin typeface="Arial"/>
                <a:cs typeface="Arial"/>
              </a:rPr>
              <a:t>тему  </a:t>
            </a:r>
            <a:r>
              <a:rPr sz="1800" b="1" spc="-10" dirty="0">
                <a:solidFill>
                  <a:srgbClr val="16365D"/>
                </a:solidFill>
                <a:latin typeface="Arial"/>
                <a:cs typeface="Arial"/>
              </a:rPr>
              <a:t>“Врачебное </a:t>
            </a:r>
            <a:r>
              <a:rPr sz="1800" b="1" spc="-15" dirty="0">
                <a:solidFill>
                  <a:srgbClr val="16365D"/>
                </a:solidFill>
                <a:latin typeface="Arial"/>
                <a:cs typeface="Arial"/>
              </a:rPr>
              <a:t>дело </a:t>
            </a:r>
            <a:r>
              <a:rPr sz="1800" b="1" dirty="0">
                <a:solidFill>
                  <a:srgbClr val="16365D"/>
                </a:solidFill>
                <a:latin typeface="Arial"/>
                <a:cs typeface="Arial"/>
              </a:rPr>
              <a:t>в </a:t>
            </a:r>
            <a:r>
              <a:rPr sz="1800" b="1" spc="-15" dirty="0">
                <a:solidFill>
                  <a:srgbClr val="16365D"/>
                </a:solidFill>
                <a:latin typeface="Arial"/>
                <a:cs typeface="Arial"/>
              </a:rPr>
              <a:t>России” </a:t>
            </a:r>
            <a:r>
              <a:rPr sz="1800" b="1" dirty="0">
                <a:solidFill>
                  <a:srgbClr val="16365D"/>
                </a:solidFill>
                <a:latin typeface="Arial"/>
                <a:cs typeface="Arial"/>
              </a:rPr>
              <a:t>. В </a:t>
            </a:r>
            <a:r>
              <a:rPr sz="1800" b="1" spc="-10" dirty="0">
                <a:solidFill>
                  <a:srgbClr val="16365D"/>
                </a:solidFill>
                <a:latin typeface="Arial"/>
                <a:cs typeface="Arial"/>
              </a:rPr>
              <a:t>своей </a:t>
            </a:r>
            <a:r>
              <a:rPr sz="1800" b="1" spc="-5" dirty="0">
                <a:solidFill>
                  <a:srgbClr val="16365D"/>
                </a:solidFill>
                <a:latin typeface="Arial"/>
                <a:cs typeface="Arial"/>
              </a:rPr>
              <a:t>литературной </a:t>
            </a:r>
            <a:r>
              <a:rPr sz="1800" b="1" spc="-10" dirty="0">
                <a:solidFill>
                  <a:srgbClr val="16365D"/>
                </a:solidFill>
                <a:latin typeface="Arial"/>
                <a:cs typeface="Arial"/>
              </a:rPr>
              <a:t>деятельности  Антон Павлович </a:t>
            </a:r>
            <a:r>
              <a:rPr sz="1800" b="1" dirty="0">
                <a:solidFill>
                  <a:srgbClr val="16365D"/>
                </a:solidFill>
                <a:latin typeface="Arial"/>
                <a:cs typeface="Arial"/>
              </a:rPr>
              <a:t>не </a:t>
            </a:r>
            <a:r>
              <a:rPr sz="1800" b="1" spc="-15" dirty="0">
                <a:solidFill>
                  <a:srgbClr val="16365D"/>
                </a:solidFill>
                <a:latin typeface="Arial"/>
                <a:cs typeface="Arial"/>
              </a:rPr>
              <a:t>забывал </a:t>
            </a:r>
            <a:r>
              <a:rPr sz="1800" b="1" dirty="0">
                <a:solidFill>
                  <a:srgbClr val="16365D"/>
                </a:solidFill>
                <a:latin typeface="Arial"/>
                <a:cs typeface="Arial"/>
              </a:rPr>
              <a:t>о </a:t>
            </a:r>
            <a:r>
              <a:rPr sz="1800" b="1" spc="-15" dirty="0">
                <a:solidFill>
                  <a:srgbClr val="16365D"/>
                </a:solidFill>
                <a:latin typeface="Arial"/>
                <a:cs typeface="Arial"/>
              </a:rPr>
              <a:t>том, что </a:t>
            </a:r>
            <a:r>
              <a:rPr sz="1800" b="1" dirty="0">
                <a:solidFill>
                  <a:srgbClr val="16365D"/>
                </a:solidFill>
                <a:latin typeface="Arial"/>
                <a:cs typeface="Arial"/>
              </a:rPr>
              <a:t>он </a:t>
            </a:r>
            <a:r>
              <a:rPr sz="1800" b="1" spc="-15" dirty="0">
                <a:solidFill>
                  <a:srgbClr val="16365D"/>
                </a:solidFill>
                <a:latin typeface="Arial"/>
                <a:cs typeface="Arial"/>
              </a:rPr>
              <a:t>врач. </a:t>
            </a:r>
            <a:r>
              <a:rPr sz="1800" b="1" spc="-5" dirty="0">
                <a:solidFill>
                  <a:srgbClr val="16365D"/>
                </a:solidFill>
                <a:latin typeface="Arial"/>
                <a:cs typeface="Arial"/>
              </a:rPr>
              <a:t>Доктора </a:t>
            </a:r>
            <a:r>
              <a:rPr sz="1800" b="1" spc="-15" dirty="0">
                <a:solidFill>
                  <a:srgbClr val="16365D"/>
                </a:solidFill>
                <a:latin typeface="Arial"/>
                <a:cs typeface="Arial"/>
              </a:rPr>
              <a:t>становятся  </a:t>
            </a:r>
            <a:r>
              <a:rPr sz="1800" b="1" spc="-10" dirty="0">
                <a:solidFill>
                  <a:srgbClr val="16365D"/>
                </a:solidFill>
                <a:latin typeface="Arial"/>
                <a:cs typeface="Arial"/>
              </a:rPr>
              <a:t>главными героями </a:t>
            </a:r>
            <a:r>
              <a:rPr sz="1800" b="1" spc="-5" dirty="0">
                <a:solidFill>
                  <a:srgbClr val="16365D"/>
                </a:solidFill>
                <a:latin typeface="Arial"/>
                <a:cs typeface="Arial"/>
              </a:rPr>
              <a:t>многих </a:t>
            </a:r>
            <a:r>
              <a:rPr sz="1800" b="1" spc="-15" dirty="0">
                <a:solidFill>
                  <a:srgbClr val="16365D"/>
                </a:solidFill>
                <a:latin typeface="Arial"/>
                <a:cs typeface="Arial"/>
              </a:rPr>
              <a:t>его </a:t>
            </a:r>
            <a:r>
              <a:rPr sz="1800" b="1" spc="-10" dirty="0">
                <a:solidFill>
                  <a:srgbClr val="16365D"/>
                </a:solidFill>
                <a:latin typeface="Arial"/>
                <a:cs typeface="Arial"/>
              </a:rPr>
              <a:t>произведений, </a:t>
            </a:r>
            <a:r>
              <a:rPr sz="1800" b="1" spc="-5" dirty="0">
                <a:solidFill>
                  <a:srgbClr val="16365D"/>
                </a:solidFill>
                <a:latin typeface="Arial"/>
                <a:cs typeface="Arial"/>
              </a:rPr>
              <a:t>да </a:t>
            </a:r>
            <a:r>
              <a:rPr sz="1800" b="1" dirty="0">
                <a:solidFill>
                  <a:srgbClr val="16365D"/>
                </a:solidFill>
                <a:latin typeface="Arial"/>
                <a:cs typeface="Arial"/>
              </a:rPr>
              <a:t>и </a:t>
            </a:r>
            <a:r>
              <a:rPr sz="1800" b="1" spc="-15" dirty="0">
                <a:solidFill>
                  <a:srgbClr val="16365D"/>
                </a:solidFill>
                <a:latin typeface="Arial"/>
                <a:cs typeface="Arial"/>
              </a:rPr>
              <a:t>психологию  </a:t>
            </a:r>
            <a:r>
              <a:rPr sz="1800" b="1" spc="-10" dirty="0">
                <a:solidFill>
                  <a:srgbClr val="16365D"/>
                </a:solidFill>
                <a:latin typeface="Arial"/>
                <a:cs typeface="Arial"/>
              </a:rPr>
              <a:t>своих персонажей </a:t>
            </a:r>
            <a:r>
              <a:rPr sz="1800" b="1" spc="-5" dirty="0">
                <a:solidFill>
                  <a:srgbClr val="16365D"/>
                </a:solidFill>
                <a:latin typeface="Arial"/>
                <a:cs typeface="Arial"/>
              </a:rPr>
              <a:t>он </a:t>
            </a:r>
            <a:r>
              <a:rPr sz="1800" b="1" spc="-10" dirty="0">
                <a:solidFill>
                  <a:srgbClr val="16365D"/>
                </a:solidFill>
                <a:latin typeface="Arial"/>
                <a:cs typeface="Arial"/>
              </a:rPr>
              <a:t>описывает </a:t>
            </a:r>
            <a:r>
              <a:rPr sz="1800" b="1" dirty="0">
                <a:solidFill>
                  <a:srgbClr val="16365D"/>
                </a:solidFill>
                <a:latin typeface="Arial"/>
                <a:cs typeface="Arial"/>
              </a:rPr>
              <a:t>с </a:t>
            </a:r>
            <a:r>
              <a:rPr sz="1800" b="1" spc="-10" dirty="0">
                <a:solidFill>
                  <a:srgbClr val="16365D"/>
                </a:solidFill>
                <a:latin typeface="Arial"/>
                <a:cs typeface="Arial"/>
              </a:rPr>
              <a:t>чисто медицинской  тщательностью.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79285" y="28448"/>
            <a:ext cx="2631960" cy="3479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8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17296" y="368211"/>
            <a:ext cx="7982584" cy="131508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 algn="just">
              <a:lnSpc>
                <a:spcPct val="79900"/>
              </a:lnSpc>
              <a:spcBef>
                <a:spcPts val="615"/>
              </a:spcBef>
            </a:pPr>
            <a:r>
              <a:rPr sz="2000" i="0" dirty="0">
                <a:solidFill>
                  <a:srgbClr val="5F497A"/>
                </a:solidFill>
                <a:latin typeface="Tahoma"/>
                <a:cs typeface="Tahoma"/>
              </a:rPr>
              <a:t>Павел Егорович, </a:t>
            </a:r>
            <a:r>
              <a:rPr sz="2000" i="0" spc="-5" dirty="0">
                <a:solidFill>
                  <a:srgbClr val="5F497A"/>
                </a:solidFill>
                <a:latin typeface="Tahoma"/>
                <a:cs typeface="Tahoma"/>
              </a:rPr>
              <a:t>отец Антона </a:t>
            </a:r>
            <a:r>
              <a:rPr sz="2000" i="0" dirty="0">
                <a:solidFill>
                  <a:srgbClr val="5F497A"/>
                </a:solidFill>
                <a:latin typeface="Tahoma"/>
                <a:cs typeface="Tahoma"/>
              </a:rPr>
              <a:t>Павловича, </a:t>
            </a:r>
            <a:r>
              <a:rPr sz="2000" i="0" spc="-5" dirty="0">
                <a:solidFill>
                  <a:srgbClr val="5F497A"/>
                </a:solidFill>
                <a:latin typeface="Tahoma"/>
                <a:cs typeface="Tahoma"/>
              </a:rPr>
              <a:t>был </a:t>
            </a:r>
            <a:r>
              <a:rPr sz="2050" i="1" spc="-25" dirty="0">
                <a:solidFill>
                  <a:srgbClr val="5F497A"/>
                </a:solidFill>
                <a:latin typeface="Tahoma"/>
                <a:cs typeface="Tahoma"/>
              </a:rPr>
              <a:t>«коммерсантом»</a:t>
            </a:r>
            <a:r>
              <a:rPr sz="2000" i="0" spc="-25" dirty="0">
                <a:solidFill>
                  <a:srgbClr val="5F497A"/>
                </a:solidFill>
                <a:latin typeface="Tahoma"/>
                <a:cs typeface="Tahoma"/>
              </a:rPr>
              <a:t>,  </a:t>
            </a:r>
            <a:r>
              <a:rPr sz="2000" i="0" spc="-5" dirty="0">
                <a:solidFill>
                  <a:srgbClr val="5F497A"/>
                </a:solidFill>
                <a:latin typeface="Tahoma"/>
                <a:cs typeface="Tahoma"/>
              </a:rPr>
              <a:t>как </a:t>
            </a:r>
            <a:r>
              <a:rPr sz="2000" i="0" dirty="0">
                <a:solidFill>
                  <a:srgbClr val="5F497A"/>
                </a:solidFill>
                <a:latin typeface="Tahoma"/>
                <a:cs typeface="Tahoma"/>
              </a:rPr>
              <a:t>он </a:t>
            </a:r>
            <a:r>
              <a:rPr sz="2000" i="0" spc="-5" dirty="0">
                <a:solidFill>
                  <a:srgbClr val="5F497A"/>
                </a:solidFill>
                <a:latin typeface="Tahoma"/>
                <a:cs typeface="Tahoma"/>
              </a:rPr>
              <a:t>солидно </a:t>
            </a:r>
            <a:r>
              <a:rPr sz="2000" i="0" dirty="0">
                <a:solidFill>
                  <a:srgbClr val="5F497A"/>
                </a:solidFill>
                <a:latin typeface="Tahoma"/>
                <a:cs typeface="Tahoma"/>
              </a:rPr>
              <a:t>называл </a:t>
            </a:r>
            <a:r>
              <a:rPr sz="2000" i="0" spc="-5" dirty="0">
                <a:solidFill>
                  <a:srgbClr val="5F497A"/>
                </a:solidFill>
                <a:latin typeface="Tahoma"/>
                <a:cs typeface="Tahoma"/>
              </a:rPr>
              <a:t>себя, </a:t>
            </a:r>
            <a:r>
              <a:rPr sz="2000" i="0" dirty="0">
                <a:solidFill>
                  <a:srgbClr val="5F497A"/>
                </a:solidFill>
                <a:latin typeface="Tahoma"/>
                <a:cs typeface="Tahoma"/>
              </a:rPr>
              <a:t>по </a:t>
            </a:r>
            <a:r>
              <a:rPr sz="2000" i="0" spc="-5" dirty="0">
                <a:solidFill>
                  <a:srgbClr val="5F497A"/>
                </a:solidFill>
                <a:latin typeface="Tahoma"/>
                <a:cs typeface="Tahoma"/>
              </a:rPr>
              <a:t>профессии, </a:t>
            </a:r>
            <a:r>
              <a:rPr sz="2000" i="0" dirty="0">
                <a:solidFill>
                  <a:srgbClr val="5F497A"/>
                </a:solidFill>
                <a:latin typeface="Tahoma"/>
                <a:cs typeface="Tahoma"/>
              </a:rPr>
              <a:t>и </a:t>
            </a:r>
            <a:r>
              <a:rPr sz="2000" i="0" spc="-5" dirty="0">
                <a:solidFill>
                  <a:srgbClr val="5F497A"/>
                </a:solidFill>
                <a:latin typeface="Tahoma"/>
                <a:cs typeface="Tahoma"/>
              </a:rPr>
              <a:t>художником </a:t>
            </a:r>
            <a:r>
              <a:rPr sz="2000" i="0" dirty="0">
                <a:solidFill>
                  <a:srgbClr val="5F497A"/>
                </a:solidFill>
                <a:latin typeface="Tahoma"/>
                <a:cs typeface="Tahoma"/>
              </a:rPr>
              <a:t>— </a:t>
            </a:r>
            <a:r>
              <a:rPr sz="2000" i="0" spc="-5" dirty="0">
                <a:solidFill>
                  <a:srgbClr val="5F497A"/>
                </a:solidFill>
                <a:latin typeface="Tahoma"/>
                <a:cs typeface="Tahoma"/>
              </a:rPr>
              <a:t>по  душе. </a:t>
            </a:r>
            <a:r>
              <a:rPr sz="2000" i="0" dirty="0">
                <a:solidFill>
                  <a:srgbClr val="5F497A"/>
                </a:solidFill>
                <a:latin typeface="Tahoma"/>
                <a:cs typeface="Tahoma"/>
              </a:rPr>
              <a:t>Его </a:t>
            </a:r>
            <a:r>
              <a:rPr sz="2000" i="0" spc="-5" dirty="0">
                <a:solidFill>
                  <a:srgbClr val="5F497A"/>
                </a:solidFill>
                <a:latin typeface="Tahoma"/>
                <a:cs typeface="Tahoma"/>
              </a:rPr>
              <a:t>одарённость </a:t>
            </a:r>
            <a:r>
              <a:rPr sz="2000" i="0" dirty="0">
                <a:solidFill>
                  <a:srgbClr val="5F497A"/>
                </a:solidFill>
                <a:latin typeface="Tahoma"/>
                <a:cs typeface="Tahoma"/>
              </a:rPr>
              <a:t>была </a:t>
            </a:r>
            <a:r>
              <a:rPr sz="2000" i="0" spc="-5" dirty="0">
                <a:solidFill>
                  <a:srgbClr val="5F497A"/>
                </a:solidFill>
                <a:latin typeface="Tahoma"/>
                <a:cs typeface="Tahoma"/>
              </a:rPr>
              <a:t>разносторонней. </a:t>
            </a:r>
            <a:r>
              <a:rPr sz="2000" i="0" dirty="0">
                <a:solidFill>
                  <a:srgbClr val="5F497A"/>
                </a:solidFill>
                <a:latin typeface="Tahoma"/>
                <a:cs typeface="Tahoma"/>
              </a:rPr>
              <a:t>Он самоучкой  выучился </a:t>
            </a:r>
            <a:r>
              <a:rPr sz="2000" i="0" spc="-5" dirty="0">
                <a:solidFill>
                  <a:srgbClr val="5F497A"/>
                </a:solidFill>
                <a:latin typeface="Tahoma"/>
                <a:cs typeface="Tahoma"/>
              </a:rPr>
              <a:t>играть </a:t>
            </a:r>
            <a:r>
              <a:rPr sz="2000" i="0" dirty="0">
                <a:solidFill>
                  <a:srgbClr val="5F497A"/>
                </a:solidFill>
                <a:latin typeface="Tahoma"/>
                <a:cs typeface="Tahoma"/>
              </a:rPr>
              <a:t>на </a:t>
            </a:r>
            <a:r>
              <a:rPr sz="2000" i="0" spc="-5" dirty="0">
                <a:solidFill>
                  <a:srgbClr val="5F497A"/>
                </a:solidFill>
                <a:latin typeface="Tahoma"/>
                <a:cs typeface="Tahoma"/>
              </a:rPr>
              <a:t>скрипке, увлекался </a:t>
            </a:r>
            <a:r>
              <a:rPr sz="2000" i="0" dirty="0">
                <a:solidFill>
                  <a:srgbClr val="5F497A"/>
                </a:solidFill>
                <a:latin typeface="Tahoma"/>
                <a:cs typeface="Tahoma"/>
              </a:rPr>
              <a:t>живописью. Он писал  </a:t>
            </a:r>
            <a:r>
              <a:rPr sz="2000" i="0" spc="-5" dirty="0">
                <a:solidFill>
                  <a:srgbClr val="5F497A"/>
                </a:solidFill>
                <a:latin typeface="Tahoma"/>
                <a:cs typeface="Tahoma"/>
              </a:rPr>
              <a:t>красками, </a:t>
            </a:r>
            <a:r>
              <a:rPr sz="2000" i="0" dirty="0">
                <a:solidFill>
                  <a:srgbClr val="5F497A"/>
                </a:solidFill>
                <a:latin typeface="Tahoma"/>
                <a:cs typeface="Tahoma"/>
              </a:rPr>
              <a:t>занимался </a:t>
            </a:r>
            <a:r>
              <a:rPr sz="2000" i="0" spc="-5" dirty="0">
                <a:solidFill>
                  <a:srgbClr val="5F497A"/>
                </a:solidFill>
                <a:latin typeface="Tahoma"/>
                <a:cs typeface="Tahoma"/>
              </a:rPr>
              <a:t>иконописью. Антон </a:t>
            </a:r>
            <a:r>
              <a:rPr sz="2000" i="0" dirty="0">
                <a:solidFill>
                  <a:srgbClr val="5F497A"/>
                </a:solidFill>
                <a:latin typeface="Tahoma"/>
                <a:cs typeface="Tahoma"/>
              </a:rPr>
              <a:t>Павлович </a:t>
            </a:r>
            <a:r>
              <a:rPr sz="2000" i="0" spc="-5" dirty="0">
                <a:solidFill>
                  <a:srgbClr val="5F497A"/>
                </a:solidFill>
                <a:latin typeface="Tahoma"/>
                <a:cs typeface="Tahoma"/>
              </a:rPr>
              <a:t>говорил </a:t>
            </a:r>
            <a:r>
              <a:rPr sz="2000" i="0" dirty="0">
                <a:solidFill>
                  <a:srgbClr val="5F497A"/>
                </a:solidFill>
                <a:latin typeface="Tahoma"/>
                <a:cs typeface="Tahoma"/>
              </a:rPr>
              <a:t>о</a:t>
            </a:r>
            <a:r>
              <a:rPr sz="2000" i="0" spc="135" dirty="0">
                <a:solidFill>
                  <a:srgbClr val="5F497A"/>
                </a:solidFill>
                <a:latin typeface="Tahoma"/>
                <a:cs typeface="Tahoma"/>
              </a:rPr>
              <a:t> </a:t>
            </a:r>
            <a:r>
              <a:rPr sz="2000" i="0" spc="-5" dirty="0">
                <a:solidFill>
                  <a:srgbClr val="5F497A"/>
                </a:solidFill>
                <a:latin typeface="Tahoma"/>
                <a:cs typeface="Tahoma"/>
              </a:rPr>
              <a:t>себе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7296" y="1587170"/>
            <a:ext cx="7983220" cy="204533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 algn="just">
              <a:lnSpc>
                <a:spcPct val="79600"/>
              </a:lnSpc>
              <a:spcBef>
                <a:spcPts val="620"/>
              </a:spcBef>
            </a:pPr>
            <a:r>
              <a:rPr sz="2000" dirty="0">
                <a:solidFill>
                  <a:srgbClr val="5F497A"/>
                </a:solidFill>
                <a:latin typeface="Tahoma"/>
                <a:cs typeface="Tahoma"/>
              </a:rPr>
              <a:t>и своих </a:t>
            </a:r>
            <a:r>
              <a:rPr sz="2000" spc="-5" dirty="0">
                <a:solidFill>
                  <a:srgbClr val="5F497A"/>
                </a:solidFill>
                <a:latin typeface="Tahoma"/>
                <a:cs typeface="Tahoma"/>
              </a:rPr>
              <a:t>братьях </a:t>
            </a:r>
            <a:r>
              <a:rPr sz="2000" dirty="0">
                <a:solidFill>
                  <a:srgbClr val="5F497A"/>
                </a:solidFill>
                <a:latin typeface="Tahoma"/>
                <a:cs typeface="Tahoma"/>
              </a:rPr>
              <a:t>и </a:t>
            </a:r>
            <a:r>
              <a:rPr sz="2000" spc="-5" dirty="0">
                <a:solidFill>
                  <a:srgbClr val="5F497A"/>
                </a:solidFill>
                <a:latin typeface="Tahoma"/>
                <a:cs typeface="Tahoma"/>
              </a:rPr>
              <a:t>сестре: </a:t>
            </a:r>
            <a:r>
              <a:rPr sz="2050" i="1" spc="-30" dirty="0">
                <a:solidFill>
                  <a:srgbClr val="5F497A"/>
                </a:solidFill>
                <a:latin typeface="Tahoma"/>
                <a:cs typeface="Tahoma"/>
              </a:rPr>
              <a:t>«Талант в нас </a:t>
            </a:r>
            <a:r>
              <a:rPr sz="2050" i="1" spc="-25" dirty="0">
                <a:solidFill>
                  <a:srgbClr val="5F497A"/>
                </a:solidFill>
                <a:latin typeface="Tahoma"/>
                <a:cs typeface="Tahoma"/>
              </a:rPr>
              <a:t>со </a:t>
            </a:r>
            <a:r>
              <a:rPr sz="2050" i="1" spc="-30" dirty="0">
                <a:solidFill>
                  <a:srgbClr val="5F497A"/>
                </a:solidFill>
                <a:latin typeface="Tahoma"/>
                <a:cs typeface="Tahoma"/>
              </a:rPr>
              <a:t>стороны отца, а </a:t>
            </a:r>
            <a:r>
              <a:rPr sz="2050" i="1" spc="-35" dirty="0">
                <a:solidFill>
                  <a:srgbClr val="5F497A"/>
                </a:solidFill>
                <a:latin typeface="Tahoma"/>
                <a:cs typeface="Tahoma"/>
              </a:rPr>
              <a:t>душа  </a:t>
            </a:r>
            <a:r>
              <a:rPr sz="2050" i="1" spc="-30" dirty="0">
                <a:solidFill>
                  <a:srgbClr val="5F497A"/>
                </a:solidFill>
                <a:latin typeface="Tahoma"/>
                <a:cs typeface="Tahoma"/>
              </a:rPr>
              <a:t>со стороны </a:t>
            </a:r>
            <a:r>
              <a:rPr sz="2050" i="1" spc="-25" dirty="0">
                <a:solidFill>
                  <a:srgbClr val="5F497A"/>
                </a:solidFill>
                <a:latin typeface="Tahoma"/>
                <a:cs typeface="Tahoma"/>
              </a:rPr>
              <a:t>матери»</a:t>
            </a:r>
            <a:r>
              <a:rPr sz="2000" spc="-25" dirty="0">
                <a:solidFill>
                  <a:srgbClr val="5F497A"/>
                </a:solidFill>
                <a:latin typeface="Tahoma"/>
                <a:cs typeface="Tahoma"/>
              </a:rPr>
              <a:t>. </a:t>
            </a:r>
            <a:r>
              <a:rPr sz="2000" dirty="0">
                <a:solidFill>
                  <a:srgbClr val="5F497A"/>
                </a:solidFill>
                <a:latin typeface="Tahoma"/>
                <a:cs typeface="Tahoma"/>
              </a:rPr>
              <a:t>Пожалуй, самым сильным увлечением Павла  Егоровича был созданный </a:t>
            </a:r>
            <a:r>
              <a:rPr sz="2000" spc="-5" dirty="0">
                <a:solidFill>
                  <a:srgbClr val="5F497A"/>
                </a:solidFill>
                <a:latin typeface="Tahoma"/>
                <a:cs typeface="Tahoma"/>
              </a:rPr>
              <a:t>им церковный хор, </a:t>
            </a:r>
            <a:r>
              <a:rPr sz="2000" dirty="0">
                <a:solidFill>
                  <a:srgbClr val="5F497A"/>
                </a:solidFill>
                <a:latin typeface="Tahoma"/>
                <a:cs typeface="Tahoma"/>
              </a:rPr>
              <a:t>отнимавший у </a:t>
            </a:r>
            <a:r>
              <a:rPr sz="2000" spc="-5" dirty="0">
                <a:solidFill>
                  <a:srgbClr val="5F497A"/>
                </a:solidFill>
                <a:latin typeface="Tahoma"/>
                <a:cs typeface="Tahoma"/>
              </a:rPr>
              <a:t>него  много </a:t>
            </a:r>
            <a:r>
              <a:rPr sz="2000" dirty="0">
                <a:solidFill>
                  <a:srgbClr val="5F497A"/>
                </a:solidFill>
                <a:latin typeface="Tahoma"/>
                <a:cs typeface="Tahoma"/>
              </a:rPr>
              <a:t>времени в </a:t>
            </a:r>
            <a:r>
              <a:rPr sz="2000" spc="-5" dirty="0">
                <a:solidFill>
                  <a:srgbClr val="5F497A"/>
                </a:solidFill>
                <a:latin typeface="Tahoma"/>
                <a:cs typeface="Tahoma"/>
              </a:rPr>
              <a:t>ущерб </a:t>
            </a:r>
            <a:r>
              <a:rPr sz="2000" dirty="0">
                <a:solidFill>
                  <a:srgbClr val="5F497A"/>
                </a:solidFill>
                <a:latin typeface="Tahoma"/>
                <a:cs typeface="Tahoma"/>
              </a:rPr>
              <a:t>коммерческим делам. С </a:t>
            </a:r>
            <a:r>
              <a:rPr sz="2000" spc="-5" dirty="0">
                <a:solidFill>
                  <a:srgbClr val="5F497A"/>
                </a:solidFill>
                <a:latin typeface="Tahoma"/>
                <a:cs typeface="Tahoma"/>
              </a:rPr>
              <a:t>присущей </a:t>
            </a:r>
            <a:r>
              <a:rPr sz="2000" dirty="0">
                <a:solidFill>
                  <a:srgbClr val="5F497A"/>
                </a:solidFill>
                <a:latin typeface="Tahoma"/>
                <a:cs typeface="Tahoma"/>
              </a:rPr>
              <a:t>ему  настойчивостью и дотошностью он добивался, </a:t>
            </a:r>
            <a:r>
              <a:rPr sz="2000" spc="-5" dirty="0">
                <a:solidFill>
                  <a:srgbClr val="5F497A"/>
                </a:solidFill>
                <a:latin typeface="Tahoma"/>
                <a:cs typeface="Tahoma"/>
              </a:rPr>
              <a:t>чтобы </a:t>
            </a:r>
            <a:r>
              <a:rPr sz="2000" dirty="0">
                <a:solidFill>
                  <a:srgbClr val="5F497A"/>
                </a:solidFill>
                <a:latin typeface="Tahoma"/>
                <a:cs typeface="Tahoma"/>
              </a:rPr>
              <a:t>его хор был  </a:t>
            </a:r>
            <a:r>
              <a:rPr sz="2000" spc="-5" dirty="0">
                <a:solidFill>
                  <a:srgbClr val="5F497A"/>
                </a:solidFill>
                <a:latin typeface="Tahoma"/>
                <a:cs typeface="Tahoma"/>
              </a:rPr>
              <a:t>лучшим </a:t>
            </a:r>
            <a:r>
              <a:rPr sz="2000" dirty="0">
                <a:solidFill>
                  <a:srgbClr val="5F497A"/>
                </a:solidFill>
                <a:latin typeface="Tahoma"/>
                <a:cs typeface="Tahoma"/>
              </a:rPr>
              <a:t>в </a:t>
            </a:r>
            <a:r>
              <a:rPr sz="2000" spc="-5" dirty="0">
                <a:solidFill>
                  <a:srgbClr val="5F497A"/>
                </a:solidFill>
                <a:latin typeface="Tahoma"/>
                <a:cs typeface="Tahoma"/>
              </a:rPr>
              <a:t>городе. Он набрал </a:t>
            </a:r>
            <a:r>
              <a:rPr sz="2000" dirty="0">
                <a:solidFill>
                  <a:srgbClr val="5F497A"/>
                </a:solidFill>
                <a:latin typeface="Tahoma"/>
                <a:cs typeface="Tahoma"/>
              </a:rPr>
              <a:t>певчих из </a:t>
            </a:r>
            <a:r>
              <a:rPr sz="2000" spc="-5" dirty="0">
                <a:solidFill>
                  <a:srgbClr val="5F497A"/>
                </a:solidFill>
                <a:latin typeface="Tahoma"/>
                <a:cs typeface="Tahoma"/>
              </a:rPr>
              <a:t>кузнецов;  партии дискантов </a:t>
            </a:r>
            <a:r>
              <a:rPr sz="2000" dirty="0">
                <a:solidFill>
                  <a:srgbClr val="5F497A"/>
                </a:solidFill>
                <a:latin typeface="Tahoma"/>
                <a:cs typeface="Tahoma"/>
              </a:rPr>
              <a:t>и альтов исполняли </a:t>
            </a:r>
            <a:r>
              <a:rPr sz="2000" spc="-5" dirty="0">
                <a:solidFill>
                  <a:srgbClr val="5F497A"/>
                </a:solidFill>
                <a:latin typeface="Tahoma"/>
                <a:cs typeface="Tahoma"/>
              </a:rPr>
              <a:t>его </a:t>
            </a:r>
            <a:r>
              <a:rPr sz="2000" dirty="0">
                <a:solidFill>
                  <a:srgbClr val="5F497A"/>
                </a:solidFill>
                <a:latin typeface="Tahoma"/>
                <a:cs typeface="Tahoma"/>
              </a:rPr>
              <a:t>сыновья. Именно хор, а  не </a:t>
            </a:r>
            <a:r>
              <a:rPr sz="2000" spc="-5" dirty="0">
                <a:solidFill>
                  <a:srgbClr val="5F497A"/>
                </a:solidFill>
                <a:latin typeface="Tahoma"/>
                <a:cs typeface="Tahoma"/>
              </a:rPr>
              <a:t>торговля, </a:t>
            </a:r>
            <a:r>
              <a:rPr sz="2000" dirty="0">
                <a:solidFill>
                  <a:srgbClr val="5F497A"/>
                </a:solidFill>
                <a:latin typeface="Tahoma"/>
                <a:cs typeface="Tahoma"/>
              </a:rPr>
              <a:t>составлял подлинный интерес </a:t>
            </a:r>
            <a:r>
              <a:rPr sz="2000" spc="-5" dirty="0">
                <a:solidFill>
                  <a:srgbClr val="5F497A"/>
                </a:solidFill>
                <a:latin typeface="Tahoma"/>
                <a:cs typeface="Tahoma"/>
              </a:rPr>
              <a:t>его</a:t>
            </a:r>
            <a:r>
              <a:rPr sz="2000" spc="15" dirty="0">
                <a:solidFill>
                  <a:srgbClr val="5F497A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5F497A"/>
                </a:solidFill>
                <a:latin typeface="Tahoma"/>
                <a:cs typeface="Tahoma"/>
              </a:rPr>
              <a:t>жизни.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3634" y="3720960"/>
            <a:ext cx="2585516" cy="19378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35997" y="4033075"/>
            <a:ext cx="3917518" cy="2623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8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641" y="188277"/>
            <a:ext cx="3212642" cy="22640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08002" y="188277"/>
            <a:ext cx="3493795" cy="29833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1294" y="3215779"/>
            <a:ext cx="8341359" cy="271018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just">
              <a:lnSpc>
                <a:spcPct val="79900"/>
              </a:lnSpc>
              <a:spcBef>
                <a:spcPts val="535"/>
              </a:spcBef>
            </a:pP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Сначала </a:t>
            </a:r>
            <a:r>
              <a:rPr sz="1800" b="1" spc="-15" dirty="0">
                <a:solidFill>
                  <a:srgbClr val="5F497A"/>
                </a:solidFill>
                <a:latin typeface="Calibri"/>
                <a:cs typeface="Calibri"/>
              </a:rPr>
              <a:t>Чехов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учился </a:t>
            </a:r>
            <a:r>
              <a:rPr sz="1800" b="1" dirty="0">
                <a:solidFill>
                  <a:srgbClr val="5F497A"/>
                </a:solidFill>
                <a:latin typeface="Calibri"/>
                <a:cs typeface="Calibri"/>
              </a:rPr>
              <a:t>в </a:t>
            </a:r>
            <a:r>
              <a:rPr sz="1800" b="1" spc="-10" dirty="0">
                <a:solidFill>
                  <a:srgbClr val="5F497A"/>
                </a:solidFill>
                <a:latin typeface="Calibri"/>
                <a:cs typeface="Calibri"/>
              </a:rPr>
              <a:t>греческой школе </a:t>
            </a:r>
            <a:r>
              <a:rPr sz="1800" b="1" dirty="0">
                <a:solidFill>
                  <a:srgbClr val="5F497A"/>
                </a:solidFill>
                <a:latin typeface="Calibri"/>
                <a:cs typeface="Calibri"/>
              </a:rPr>
              <a:t>в </a:t>
            </a:r>
            <a:r>
              <a:rPr sz="1800" b="1" spc="-20" dirty="0">
                <a:solidFill>
                  <a:srgbClr val="5F497A"/>
                </a:solidFill>
                <a:latin typeface="Calibri"/>
                <a:cs typeface="Calibri"/>
              </a:rPr>
              <a:t>Таганроге. </a:t>
            </a:r>
            <a:r>
              <a:rPr sz="1800" b="1" spc="-10" dirty="0">
                <a:solidFill>
                  <a:srgbClr val="5F497A"/>
                </a:solidFill>
                <a:latin typeface="Calibri"/>
                <a:cs typeface="Calibri"/>
              </a:rPr>
              <a:t>Содержащий школу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грек  заставлял </a:t>
            </a:r>
            <a:r>
              <a:rPr sz="1800" b="1" spc="-10" dirty="0">
                <a:solidFill>
                  <a:srgbClr val="5F497A"/>
                </a:solidFill>
                <a:latin typeface="Calibri"/>
                <a:cs typeface="Calibri"/>
              </a:rPr>
              <a:t>зазубривать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уроки, </a:t>
            </a:r>
            <a:r>
              <a:rPr sz="1800" b="1" spc="-10" dirty="0">
                <a:solidFill>
                  <a:srgbClr val="5F497A"/>
                </a:solidFill>
                <a:latin typeface="Calibri"/>
                <a:cs typeface="Calibri"/>
              </a:rPr>
              <a:t>бил учеников линейкой, ставил </a:t>
            </a:r>
            <a:r>
              <a:rPr sz="1800" b="1" dirty="0">
                <a:solidFill>
                  <a:srgbClr val="5F497A"/>
                </a:solidFill>
                <a:latin typeface="Calibri"/>
                <a:cs typeface="Calibri"/>
              </a:rPr>
              <a:t>в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угол на колени на  </a:t>
            </a:r>
            <a:r>
              <a:rPr sz="1800" b="1" spc="-10" dirty="0">
                <a:solidFill>
                  <a:srgbClr val="5F497A"/>
                </a:solidFill>
                <a:latin typeface="Calibri"/>
                <a:cs typeface="Calibri"/>
              </a:rPr>
              <a:t>крупную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соль. </a:t>
            </a:r>
            <a:r>
              <a:rPr sz="1800" b="1" dirty="0">
                <a:solidFill>
                  <a:srgbClr val="5F497A"/>
                </a:solidFill>
                <a:latin typeface="Calibri"/>
                <a:cs typeface="Calibri"/>
              </a:rPr>
              <a:t>В 8 </a:t>
            </a:r>
            <a:r>
              <a:rPr sz="1800" b="1" spc="-25" dirty="0">
                <a:solidFill>
                  <a:srgbClr val="5F497A"/>
                </a:solidFill>
                <a:latin typeface="Calibri"/>
                <a:cs typeface="Calibri"/>
              </a:rPr>
              <a:t>лет,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после </a:t>
            </a:r>
            <a:r>
              <a:rPr sz="1800" b="1" spc="-10" dirty="0">
                <a:solidFill>
                  <a:srgbClr val="5F497A"/>
                </a:solidFill>
                <a:latin typeface="Calibri"/>
                <a:cs typeface="Calibri"/>
              </a:rPr>
              <a:t>двух лет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учёбы, </a:t>
            </a:r>
            <a:r>
              <a:rPr sz="1800" b="1" spc="-15" dirty="0">
                <a:solidFill>
                  <a:srgbClr val="5F497A"/>
                </a:solidFill>
                <a:latin typeface="Calibri"/>
                <a:cs typeface="Calibri"/>
              </a:rPr>
              <a:t>Чехов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поступает </a:t>
            </a:r>
            <a:r>
              <a:rPr sz="1800" b="1" dirty="0">
                <a:solidFill>
                  <a:srgbClr val="5F497A"/>
                </a:solidFill>
                <a:latin typeface="Calibri"/>
                <a:cs typeface="Calibri"/>
              </a:rPr>
              <a:t>в </a:t>
            </a:r>
            <a:r>
              <a:rPr sz="1800" b="1" spc="-10" dirty="0">
                <a:solidFill>
                  <a:srgbClr val="5F497A"/>
                </a:solidFill>
                <a:latin typeface="Calibri"/>
                <a:cs typeface="Calibri"/>
              </a:rPr>
              <a:t>таганрогскую 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гимназию. </a:t>
            </a:r>
            <a:r>
              <a:rPr sz="1800" b="1" spc="-15" dirty="0">
                <a:solidFill>
                  <a:srgbClr val="5F497A"/>
                </a:solidFill>
                <a:latin typeface="Calibri"/>
                <a:cs typeface="Calibri"/>
              </a:rPr>
              <a:t>Мужская </a:t>
            </a:r>
            <a:r>
              <a:rPr sz="1800" b="1" spc="-10" dirty="0">
                <a:solidFill>
                  <a:srgbClr val="5F497A"/>
                </a:solidFill>
                <a:latin typeface="Calibri"/>
                <a:cs typeface="Calibri"/>
              </a:rPr>
              <a:t>классическая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гимназия была </a:t>
            </a:r>
            <a:r>
              <a:rPr sz="1800" b="1" spc="-10" dirty="0">
                <a:solidFill>
                  <a:srgbClr val="5F497A"/>
                </a:solidFill>
                <a:latin typeface="Calibri"/>
                <a:cs typeface="Calibri"/>
              </a:rPr>
              <a:t>старейшим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учебным  </a:t>
            </a:r>
            <a:r>
              <a:rPr sz="1800" b="1" spc="-10" dirty="0">
                <a:solidFill>
                  <a:srgbClr val="5F497A"/>
                </a:solidFill>
                <a:latin typeface="Calibri"/>
                <a:cs typeface="Calibri"/>
              </a:rPr>
              <a:t>заведением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на </a:t>
            </a:r>
            <a:r>
              <a:rPr sz="1800" b="1" spc="-10" dirty="0">
                <a:solidFill>
                  <a:srgbClr val="5F497A"/>
                </a:solidFill>
                <a:latin typeface="Calibri"/>
                <a:cs typeface="Calibri"/>
              </a:rPr>
              <a:t>юге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России (основана </a:t>
            </a:r>
            <a:r>
              <a:rPr sz="1800" b="1" dirty="0">
                <a:solidFill>
                  <a:srgbClr val="5F497A"/>
                </a:solidFill>
                <a:latin typeface="Calibri"/>
                <a:cs typeface="Calibri"/>
              </a:rPr>
              <a:t>в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1806 </a:t>
            </a:r>
            <a:r>
              <a:rPr sz="1800" b="1" spc="-30" dirty="0">
                <a:solidFill>
                  <a:srgbClr val="5F497A"/>
                </a:solidFill>
                <a:latin typeface="Calibri"/>
                <a:cs typeface="Calibri"/>
              </a:rPr>
              <a:t>г.) </a:t>
            </a:r>
            <a:r>
              <a:rPr sz="1800" b="1" dirty="0">
                <a:solidFill>
                  <a:srgbClr val="5F497A"/>
                </a:solidFill>
                <a:latin typeface="Calibri"/>
                <a:cs typeface="Calibri"/>
              </a:rPr>
              <a:t>и </a:t>
            </a:r>
            <a:r>
              <a:rPr sz="1800" b="1" spc="-10" dirty="0">
                <a:solidFill>
                  <a:srgbClr val="5F497A"/>
                </a:solidFill>
                <a:latin typeface="Calibri"/>
                <a:cs typeface="Calibri"/>
              </a:rPr>
              <a:t>давала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солидное по </a:t>
            </a:r>
            <a:r>
              <a:rPr sz="1800" b="1" spc="-15" dirty="0">
                <a:solidFill>
                  <a:srgbClr val="5F497A"/>
                </a:solidFill>
                <a:latin typeface="Calibri"/>
                <a:cs typeface="Calibri"/>
              </a:rPr>
              <a:t>тем  </a:t>
            </a:r>
            <a:r>
              <a:rPr sz="1800" b="1" spc="-10" dirty="0">
                <a:solidFill>
                  <a:srgbClr val="5F497A"/>
                </a:solidFill>
                <a:latin typeface="Calibri"/>
                <a:cs typeface="Calibri"/>
              </a:rPr>
              <a:t>временам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образование </a:t>
            </a:r>
            <a:r>
              <a:rPr sz="1800" b="1" dirty="0">
                <a:solidFill>
                  <a:srgbClr val="5F497A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воспитание. </a:t>
            </a:r>
            <a:r>
              <a:rPr sz="1800" b="1" spc="-10" dirty="0">
                <a:solidFill>
                  <a:srgbClr val="5F497A"/>
                </a:solidFill>
                <a:latin typeface="Calibri"/>
                <a:cs typeface="Calibri"/>
              </a:rPr>
              <a:t>Окончившие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восемь классов гимназии  молодые </a:t>
            </a:r>
            <a:r>
              <a:rPr sz="1800" b="1" spc="-20" dirty="0">
                <a:solidFill>
                  <a:srgbClr val="5F497A"/>
                </a:solidFill>
                <a:latin typeface="Calibri"/>
                <a:cs typeface="Calibri"/>
              </a:rPr>
              <a:t>люди могли </a:t>
            </a:r>
            <a:r>
              <a:rPr sz="1800" b="1" dirty="0">
                <a:solidFill>
                  <a:srgbClr val="5F497A"/>
                </a:solidFill>
                <a:latin typeface="Calibri"/>
                <a:cs typeface="Calibri"/>
              </a:rPr>
              <a:t>без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экзаменов </a:t>
            </a:r>
            <a:r>
              <a:rPr sz="1800" b="1" spc="-10" dirty="0">
                <a:solidFill>
                  <a:srgbClr val="5F497A"/>
                </a:solidFill>
                <a:latin typeface="Calibri"/>
                <a:cs typeface="Calibri"/>
              </a:rPr>
              <a:t>поступить </a:t>
            </a:r>
            <a:r>
              <a:rPr sz="1800" b="1" dirty="0">
                <a:solidFill>
                  <a:srgbClr val="5F497A"/>
                </a:solidFill>
                <a:latin typeface="Calibri"/>
                <a:cs typeface="Calibri"/>
              </a:rPr>
              <a:t>в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любой российский </a:t>
            </a:r>
            <a:r>
              <a:rPr sz="1800" b="1" spc="-10" dirty="0">
                <a:solidFill>
                  <a:srgbClr val="5F497A"/>
                </a:solidFill>
                <a:latin typeface="Calibri"/>
                <a:cs typeface="Calibri"/>
              </a:rPr>
              <a:t>университет 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или </a:t>
            </a:r>
            <a:r>
              <a:rPr sz="1800" b="1" spc="-10" dirty="0">
                <a:solidFill>
                  <a:srgbClr val="5F497A"/>
                </a:solidFill>
                <a:latin typeface="Calibri"/>
                <a:cs typeface="Calibri"/>
              </a:rPr>
              <a:t>поехать учиться </a:t>
            </a:r>
            <a:r>
              <a:rPr sz="1800" b="1" dirty="0">
                <a:solidFill>
                  <a:srgbClr val="5F497A"/>
                </a:solidFill>
                <a:latin typeface="Calibri"/>
                <a:cs typeface="Calibri"/>
              </a:rPr>
              <a:t>за </a:t>
            </a:r>
            <a:r>
              <a:rPr sz="1800" b="1" spc="-20" dirty="0">
                <a:solidFill>
                  <a:srgbClr val="5F497A"/>
                </a:solidFill>
                <a:latin typeface="Calibri"/>
                <a:cs typeface="Calibri"/>
              </a:rPr>
              <a:t>границу. Гимназия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сформировала </a:t>
            </a:r>
            <a:r>
              <a:rPr sz="1800" b="1" dirty="0">
                <a:solidFill>
                  <a:srgbClr val="5F497A"/>
                </a:solidFill>
                <a:latin typeface="Calibri"/>
                <a:cs typeface="Calibri"/>
              </a:rPr>
              <a:t>у </a:t>
            </a:r>
            <a:r>
              <a:rPr sz="1800" b="1" spc="-15" dirty="0">
                <a:solidFill>
                  <a:srgbClr val="5F497A"/>
                </a:solidFill>
                <a:latin typeface="Calibri"/>
                <a:cs typeface="Calibri"/>
              </a:rPr>
              <a:t>Чехова </a:t>
            </a:r>
            <a:r>
              <a:rPr sz="1800" b="1" spc="-10" dirty="0">
                <a:solidFill>
                  <a:srgbClr val="5F497A"/>
                </a:solidFill>
                <a:latin typeface="Calibri"/>
                <a:cs typeface="Calibri"/>
              </a:rPr>
              <a:t>отвращение </a:t>
            </a:r>
            <a:r>
              <a:rPr sz="1800" b="1" dirty="0">
                <a:solidFill>
                  <a:srgbClr val="5F497A"/>
                </a:solidFill>
                <a:latin typeface="Calibri"/>
                <a:cs typeface="Calibri"/>
              </a:rPr>
              <a:t>к  </a:t>
            </a:r>
            <a:r>
              <a:rPr sz="1800" b="1" spc="-10" dirty="0">
                <a:solidFill>
                  <a:srgbClr val="5F497A"/>
                </a:solidFill>
                <a:latin typeface="Calibri"/>
                <a:cs typeface="Calibri"/>
              </a:rPr>
              <a:t>лицемерию </a:t>
            </a:r>
            <a:r>
              <a:rPr sz="1800" b="1" dirty="0">
                <a:solidFill>
                  <a:srgbClr val="5F497A"/>
                </a:solidFill>
                <a:latin typeface="Calibri"/>
                <a:cs typeface="Calibri"/>
              </a:rPr>
              <a:t>и </a:t>
            </a:r>
            <a:r>
              <a:rPr sz="1800" b="1" spc="-10" dirty="0">
                <a:solidFill>
                  <a:srgbClr val="5F497A"/>
                </a:solidFill>
                <a:latin typeface="Calibri"/>
                <a:cs typeface="Calibri"/>
              </a:rPr>
              <a:t>фальши.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Здесь формировалось его </a:t>
            </a:r>
            <a:r>
              <a:rPr sz="1800" b="1" spc="-10" dirty="0">
                <a:solidFill>
                  <a:srgbClr val="5F497A"/>
                </a:solidFill>
                <a:latin typeface="Calibri"/>
                <a:cs typeface="Calibri"/>
              </a:rPr>
              <a:t>видение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мира, любовь </a:t>
            </a:r>
            <a:r>
              <a:rPr sz="1800" b="1" dirty="0">
                <a:solidFill>
                  <a:srgbClr val="5F497A"/>
                </a:solidFill>
                <a:latin typeface="Calibri"/>
                <a:cs typeface="Calibri"/>
              </a:rPr>
              <a:t>к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книгам,  знаниям</a:t>
            </a:r>
            <a:r>
              <a:rPr sz="1800" b="1" spc="27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F497A"/>
                </a:solidFill>
                <a:latin typeface="Calibri"/>
                <a:cs typeface="Calibri"/>
              </a:rPr>
              <a:t>и</a:t>
            </a:r>
            <a:r>
              <a:rPr sz="1800" b="1" spc="26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5F497A"/>
                </a:solidFill>
                <a:latin typeface="Calibri"/>
                <a:cs typeface="Calibri"/>
              </a:rPr>
              <a:t>театру.</a:t>
            </a:r>
            <a:r>
              <a:rPr sz="1800" b="1" spc="30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Здесь</a:t>
            </a:r>
            <a:r>
              <a:rPr sz="1800" b="1" spc="27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F497A"/>
                </a:solidFill>
                <a:latin typeface="Calibri"/>
                <a:cs typeface="Calibri"/>
              </a:rPr>
              <a:t>он</a:t>
            </a:r>
            <a:r>
              <a:rPr sz="1800" b="1" spc="28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получил</a:t>
            </a:r>
            <a:r>
              <a:rPr sz="1800" b="1" spc="28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свой</a:t>
            </a:r>
            <a:r>
              <a:rPr sz="1800" b="1" spc="27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первый</a:t>
            </a:r>
            <a:r>
              <a:rPr sz="1800" b="1" spc="27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F497A"/>
                </a:solidFill>
                <a:latin typeface="Calibri"/>
                <a:cs typeface="Calibri"/>
              </a:rPr>
              <a:t>литературный</a:t>
            </a:r>
            <a:r>
              <a:rPr sz="1800" b="1" spc="28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F497A"/>
                </a:solidFill>
                <a:latin typeface="Calibri"/>
                <a:cs typeface="Calibri"/>
              </a:rPr>
              <a:t>псевдоним</a:t>
            </a:r>
            <a:endParaRPr sz="1800">
              <a:latin typeface="Calibri"/>
              <a:cs typeface="Calibri"/>
            </a:endParaRPr>
          </a:p>
          <a:p>
            <a:pPr marL="12700" marR="12065" algn="just">
              <a:lnSpc>
                <a:spcPct val="79500"/>
              </a:lnSpc>
              <a:spcBef>
                <a:spcPts val="10"/>
              </a:spcBef>
            </a:pPr>
            <a:r>
              <a:rPr sz="1800" b="1" spc="-10" dirty="0">
                <a:solidFill>
                  <a:srgbClr val="5F497A"/>
                </a:solidFill>
                <a:latin typeface="Calibri"/>
                <a:cs typeface="Calibri"/>
              </a:rPr>
              <a:t>«Чехонте», которым его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наградил </a:t>
            </a:r>
            <a:r>
              <a:rPr sz="1800" b="1" spc="-10" dirty="0">
                <a:solidFill>
                  <a:srgbClr val="5F497A"/>
                </a:solidFill>
                <a:latin typeface="Calibri"/>
                <a:cs typeface="Calibri"/>
              </a:rPr>
              <a:t>учитель Закона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Божьего </a:t>
            </a:r>
            <a:r>
              <a:rPr sz="1800" b="1" spc="-10" dirty="0">
                <a:solidFill>
                  <a:srgbClr val="5F497A"/>
                </a:solidFill>
                <a:latin typeface="Calibri"/>
                <a:cs typeface="Calibri"/>
              </a:rPr>
              <a:t>Фёдор Покровский. 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Здесь начинались </a:t>
            </a:r>
            <a:r>
              <a:rPr sz="1800" b="1" spc="-10" dirty="0">
                <a:solidFill>
                  <a:srgbClr val="5F497A"/>
                </a:solidFill>
                <a:latin typeface="Calibri"/>
                <a:cs typeface="Calibri"/>
              </a:rPr>
              <a:t>его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первые </a:t>
            </a:r>
            <a:r>
              <a:rPr sz="1800" b="1" spc="-10" dirty="0">
                <a:solidFill>
                  <a:srgbClr val="5F497A"/>
                </a:solidFill>
                <a:latin typeface="Calibri"/>
                <a:cs typeface="Calibri"/>
              </a:rPr>
              <a:t>литературные </a:t>
            </a:r>
            <a:r>
              <a:rPr sz="1800" b="1" dirty="0">
                <a:solidFill>
                  <a:srgbClr val="5F497A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сценические</a:t>
            </a:r>
            <a:r>
              <a:rPr sz="1800" b="1" spc="1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F497A"/>
                </a:solidFill>
                <a:latin typeface="Calibri"/>
                <a:cs typeface="Calibri"/>
              </a:rPr>
              <a:t>опыты.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8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641" y="188277"/>
            <a:ext cx="3685324" cy="28367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6120" y="26276"/>
            <a:ext cx="2376004" cy="34588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8006" y="161632"/>
            <a:ext cx="3166198" cy="41310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079076"/>
            <a:ext cx="3864610" cy="26870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6120" y="3644633"/>
            <a:ext cx="2143798" cy="28947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43996" y="4773231"/>
            <a:ext cx="2815920" cy="20840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12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645" y="116281"/>
            <a:ext cx="2925356" cy="39841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32358" y="3634206"/>
            <a:ext cx="2305443" cy="31204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24720" y="220319"/>
            <a:ext cx="2682722" cy="34099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8942" y="4135221"/>
            <a:ext cx="272859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386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Чехов сотрудничает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с 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журналами</a:t>
            </a:r>
            <a:r>
              <a:rPr sz="18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«Зритель»,</a:t>
            </a:r>
            <a:endParaRPr sz="1800">
              <a:latin typeface="Calibri"/>
              <a:cs typeface="Calibri"/>
            </a:endParaRPr>
          </a:p>
          <a:p>
            <a:pPr marL="12700" marR="316865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«Будильник»,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«Свет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тени»,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«Мирской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толк»,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«Осколки». Пишет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жанре  короткого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рассказа.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22838" y="3587038"/>
            <a:ext cx="1978558" cy="31622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25076" y="3613315"/>
            <a:ext cx="1717560" cy="31359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658015" y="580225"/>
            <a:ext cx="3218180" cy="3029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685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1880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год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Чехов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помещает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журнале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«Стрекоза» рассказ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«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Письмо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учёному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соседу»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юмореску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«Что чаще всего  встречается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романах,  повестях».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Это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был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его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дебют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печати.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1884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год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выходит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первая книга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рассказов Чехова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«Сказки  Мельпомены».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11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0523"/>
            <a:ext cx="4805641" cy="32849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883302" y="1023734"/>
            <a:ext cx="33737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0" spc="-5" dirty="0">
                <a:solidFill>
                  <a:srgbClr val="FFFFFF"/>
                </a:solidFill>
                <a:latin typeface="Calibri"/>
                <a:cs typeface="Calibri"/>
              </a:rPr>
              <a:t>1892 </a:t>
            </a:r>
            <a:r>
              <a:rPr sz="1800" i="0" spc="-25" dirty="0">
                <a:solidFill>
                  <a:srgbClr val="FFFFFF"/>
                </a:solidFill>
                <a:latin typeface="Calibri"/>
                <a:cs typeface="Calibri"/>
              </a:rPr>
              <a:t>год </a:t>
            </a:r>
            <a:r>
              <a:rPr sz="1800" i="0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800" i="0" spc="-10" dirty="0">
                <a:solidFill>
                  <a:srgbClr val="FFFFFF"/>
                </a:solidFill>
                <a:latin typeface="Calibri"/>
                <a:cs typeface="Calibri"/>
              </a:rPr>
              <a:t>Чехов </a:t>
            </a:r>
            <a:r>
              <a:rPr sz="1800" i="0" spc="-5" dirty="0">
                <a:solidFill>
                  <a:srgbClr val="FFFFFF"/>
                </a:solidFill>
                <a:latin typeface="Calibri"/>
                <a:cs typeface="Calibri"/>
              </a:rPr>
              <a:t>покупает имение  </a:t>
            </a:r>
            <a:r>
              <a:rPr sz="1800" i="0" spc="-15" dirty="0">
                <a:solidFill>
                  <a:srgbClr val="FFFFFF"/>
                </a:solidFill>
                <a:latin typeface="Calibri"/>
                <a:cs typeface="Calibri"/>
              </a:rPr>
              <a:t>Мелихово.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76241" y="3570846"/>
            <a:ext cx="4667389" cy="3174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2818" y="3893654"/>
            <a:ext cx="3874135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1898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года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Чехов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едет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Ялту. 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Там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он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начинает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строительство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дома.</a:t>
            </a:r>
            <a:endParaRPr sz="2000">
              <a:latin typeface="Calibri"/>
              <a:cs typeface="Calibri"/>
            </a:endParaRPr>
          </a:p>
          <a:p>
            <a:pPr marL="12700" marR="205104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проекту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архитектора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Шаповалова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была построена  прекрасная дача (Чеховский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сад).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8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677" y="12"/>
            <a:ext cx="4952885" cy="39801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47995" y="548284"/>
            <a:ext cx="3645725" cy="44017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677" y="3860647"/>
            <a:ext cx="4164838" cy="29501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30661" y="5236095"/>
            <a:ext cx="38868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24280" algn="l"/>
              </a:tabLst>
            </a:pPr>
            <a:r>
              <a:rPr sz="1800" b="1" spc="-10" dirty="0">
                <a:latin typeface="Arial"/>
                <a:cs typeface="Arial"/>
              </a:rPr>
              <a:t>1895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год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-	</a:t>
            </a:r>
            <a:r>
              <a:rPr sz="1800" b="1" spc="-20" dirty="0">
                <a:latin typeface="Arial"/>
                <a:cs typeface="Arial"/>
              </a:rPr>
              <a:t>Чехов </a:t>
            </a:r>
            <a:r>
              <a:rPr sz="1800" b="1" spc="-10" dirty="0">
                <a:latin typeface="Arial"/>
                <a:cs typeface="Arial"/>
              </a:rPr>
              <a:t>посещает </a:t>
            </a:r>
            <a:r>
              <a:rPr sz="1800" b="1" spc="-5" dirty="0">
                <a:latin typeface="Arial"/>
                <a:cs typeface="Arial"/>
              </a:rPr>
              <a:t>Ясную  </a:t>
            </a:r>
            <a:r>
              <a:rPr sz="1800" b="1" spc="-30" dirty="0">
                <a:latin typeface="Arial"/>
                <a:cs typeface="Arial"/>
              </a:rPr>
              <a:t>Поляну, </a:t>
            </a:r>
            <a:r>
              <a:rPr sz="1800" b="1" spc="-10" dirty="0">
                <a:latin typeface="Arial"/>
                <a:cs typeface="Arial"/>
              </a:rPr>
              <a:t>чтобы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познакомиться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с </a:t>
            </a:r>
            <a:r>
              <a:rPr sz="1800" b="1" spc="-5" dirty="0">
                <a:latin typeface="Arial"/>
                <a:cs typeface="Arial"/>
              </a:rPr>
              <a:t>Л.Н.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Толстым.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9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81974" y="2517381"/>
            <a:ext cx="53746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15" dirty="0">
                <a:solidFill>
                  <a:srgbClr val="000000"/>
                </a:solidFill>
                <a:latin typeface="Calibri"/>
                <a:cs typeface="Calibri"/>
              </a:rPr>
              <a:t>Антон </a:t>
            </a:r>
            <a:r>
              <a:rPr sz="4400" i="0" spc="-5" dirty="0">
                <a:solidFill>
                  <a:srgbClr val="000000"/>
                </a:solidFill>
                <a:latin typeface="Calibri"/>
                <a:cs typeface="Calibri"/>
              </a:rPr>
              <a:t>Павлович</a:t>
            </a:r>
            <a:r>
              <a:rPr sz="4400" i="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0" spc="-25" dirty="0">
                <a:solidFill>
                  <a:srgbClr val="000000"/>
                </a:solidFill>
                <a:latin typeface="Calibri"/>
                <a:cs typeface="Calibri"/>
              </a:rPr>
              <a:t>Чехов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4200474"/>
            <a:ext cx="1965604" cy="26546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26998" y="4412881"/>
            <a:ext cx="1916633" cy="24141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9195" y="620280"/>
            <a:ext cx="7125843" cy="18648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59825" y="3178982"/>
            <a:ext cx="4869180" cy="3357879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R="279400" algn="ctr">
              <a:lnSpc>
                <a:spcPct val="100000"/>
              </a:lnSpc>
              <a:spcBef>
                <a:spcPts val="1510"/>
              </a:spcBef>
            </a:pPr>
            <a:r>
              <a:rPr sz="3200" spc="-5" dirty="0">
                <a:solidFill>
                  <a:srgbClr val="8A8A8A"/>
                </a:solidFill>
                <a:latin typeface="Calibri"/>
                <a:cs typeface="Calibri"/>
              </a:rPr>
              <a:t>1860-1904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3200" spc="-35" dirty="0">
                <a:solidFill>
                  <a:srgbClr val="FF0000"/>
                </a:solidFill>
                <a:latin typeface="Arial"/>
                <a:cs typeface="Arial"/>
              </a:rPr>
              <a:t>Когда </a:t>
            </a:r>
            <a:r>
              <a:rPr sz="3200" spc="-20" dirty="0">
                <a:solidFill>
                  <a:srgbClr val="FF0000"/>
                </a:solidFill>
                <a:latin typeface="Arial"/>
                <a:cs typeface="Arial"/>
              </a:rPr>
              <a:t>человек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Arial"/>
                <a:cs typeface="Arial"/>
              </a:rPr>
              <a:t>смеется…</a:t>
            </a:r>
            <a:endParaRPr sz="3200">
              <a:latin typeface="Arial"/>
              <a:cs typeface="Arial"/>
            </a:endParaRPr>
          </a:p>
          <a:p>
            <a:pPr marL="1318895" marR="5080" indent="-525145" algn="r">
              <a:lnSpc>
                <a:spcPct val="100000"/>
              </a:lnSpc>
              <a:spcBef>
                <a:spcPts val="1340"/>
              </a:spcBef>
            </a:pPr>
            <a:r>
              <a:rPr sz="2400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Он не просто</a:t>
            </a:r>
            <a:r>
              <a:rPr sz="2400" i="1" spc="-55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описывал</a:t>
            </a:r>
            <a:r>
              <a:rPr sz="2400" i="1" spc="-15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жизнь, </a:t>
            </a:r>
            <a:r>
              <a:rPr sz="2400" i="1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но </a:t>
            </a:r>
            <a:r>
              <a:rPr sz="2400" i="1" spc="-10" dirty="0">
                <a:solidFill>
                  <a:srgbClr val="660000"/>
                </a:solidFill>
                <a:latin typeface="Times New Roman"/>
                <a:cs typeface="Times New Roman"/>
              </a:rPr>
              <a:t>жаждал переделать</a:t>
            </a:r>
            <a:r>
              <a:rPr sz="2400" i="1" spc="-4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660000"/>
                </a:solidFill>
                <a:latin typeface="Times New Roman"/>
                <a:cs typeface="Times New Roman"/>
              </a:rPr>
              <a:t>её,</a:t>
            </a:r>
            <a:endParaRPr sz="2400">
              <a:latin typeface="Times New Roman"/>
              <a:cs typeface="Times New Roman"/>
            </a:endParaRPr>
          </a:p>
          <a:p>
            <a:pPr marL="1022985" marR="5080" indent="1549400" algn="r">
              <a:lnSpc>
                <a:spcPct val="100000"/>
              </a:lnSpc>
            </a:pPr>
            <a:r>
              <a:rPr sz="2400" i="1" spc="-10" dirty="0">
                <a:solidFill>
                  <a:srgbClr val="660000"/>
                </a:solidFill>
                <a:latin typeface="Times New Roman"/>
                <a:cs typeface="Times New Roman"/>
              </a:rPr>
              <a:t>чтобы</a:t>
            </a:r>
            <a:r>
              <a:rPr sz="2400" i="1" spc="-5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она</a:t>
            </a:r>
            <a:r>
              <a:rPr sz="2400" i="1" spc="-45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400" i="1" spc="10" dirty="0">
                <a:solidFill>
                  <a:srgbClr val="660000"/>
                </a:solidFill>
                <a:latin typeface="Times New Roman"/>
                <a:cs typeface="Times New Roman"/>
              </a:rPr>
              <a:t>стала </a:t>
            </a:r>
            <a:r>
              <a:rPr sz="2400" i="1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400" i="1" spc="-15" dirty="0">
                <a:solidFill>
                  <a:srgbClr val="660000"/>
                </a:solidFill>
                <a:latin typeface="Times New Roman"/>
                <a:cs typeface="Times New Roman"/>
              </a:rPr>
              <a:t>умнее, </a:t>
            </a:r>
            <a:r>
              <a:rPr sz="2400" i="1" spc="-10" dirty="0">
                <a:solidFill>
                  <a:srgbClr val="660000"/>
                </a:solidFill>
                <a:latin typeface="Times New Roman"/>
                <a:cs typeface="Times New Roman"/>
              </a:rPr>
              <a:t>человечнее, </a:t>
            </a:r>
            <a:r>
              <a:rPr sz="2400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радостнее</a:t>
            </a:r>
            <a:endParaRPr sz="2400">
              <a:latin typeface="Times New Roman"/>
              <a:cs typeface="Times New Roman"/>
            </a:endParaRPr>
          </a:p>
          <a:p>
            <a:pPr marR="7620" algn="r">
              <a:lnSpc>
                <a:spcPct val="100000"/>
              </a:lnSpc>
            </a:pPr>
            <a:r>
              <a:rPr sz="2400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К.</a:t>
            </a:r>
            <a:r>
              <a:rPr sz="2400" i="1" spc="-65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400" i="1" spc="-20" dirty="0">
                <a:solidFill>
                  <a:srgbClr val="660000"/>
                </a:solidFill>
                <a:latin typeface="Times New Roman"/>
                <a:cs typeface="Times New Roman"/>
              </a:rPr>
              <a:t>Чуковский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9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15861" y="796226"/>
            <a:ext cx="76911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0" spc="-10" dirty="0">
                <a:solidFill>
                  <a:srgbClr val="5F497A"/>
                </a:solidFill>
                <a:latin typeface="Calibri"/>
                <a:cs typeface="Calibri"/>
              </a:rPr>
              <a:t>Павел </a:t>
            </a:r>
            <a:r>
              <a:rPr sz="2400" b="1" i="0" spc="-5" dirty="0">
                <a:solidFill>
                  <a:srgbClr val="5F497A"/>
                </a:solidFill>
                <a:latin typeface="Calibri"/>
                <a:cs typeface="Calibri"/>
              </a:rPr>
              <a:t>Егорович разоряется </a:t>
            </a:r>
            <a:r>
              <a:rPr sz="2400" b="1" i="0" dirty="0">
                <a:solidFill>
                  <a:srgbClr val="5F497A"/>
                </a:solidFill>
                <a:latin typeface="Calibri"/>
                <a:cs typeface="Calibri"/>
              </a:rPr>
              <a:t>и с </a:t>
            </a:r>
            <a:r>
              <a:rPr sz="2400" b="1" i="0" spc="-5" dirty="0">
                <a:solidFill>
                  <a:srgbClr val="5F497A"/>
                </a:solidFill>
                <a:latin typeface="Calibri"/>
                <a:cs typeface="Calibri"/>
              </a:rPr>
              <a:t>семьей </a:t>
            </a:r>
            <a:r>
              <a:rPr sz="2400" b="1" i="0" spc="-15" dirty="0">
                <a:solidFill>
                  <a:srgbClr val="5F497A"/>
                </a:solidFill>
                <a:latin typeface="Calibri"/>
                <a:cs typeface="Calibri"/>
              </a:rPr>
              <a:t>бежит </a:t>
            </a:r>
            <a:r>
              <a:rPr sz="2400" b="1" i="0" dirty="0">
                <a:solidFill>
                  <a:srgbClr val="5F497A"/>
                </a:solidFill>
                <a:latin typeface="Calibri"/>
                <a:cs typeface="Calibri"/>
              </a:rPr>
              <a:t>в </a:t>
            </a:r>
            <a:r>
              <a:rPr sz="2400" b="1" i="0" spc="-5" dirty="0">
                <a:solidFill>
                  <a:srgbClr val="5F497A"/>
                </a:solidFill>
                <a:latin typeface="Calibri"/>
                <a:cs typeface="Calibri"/>
              </a:rPr>
              <a:t>Москву</a:t>
            </a:r>
            <a:r>
              <a:rPr sz="2400" b="1" i="0" spc="17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2400" b="1" i="0" dirty="0">
                <a:solidFill>
                  <a:srgbClr val="5F497A"/>
                </a:solidFill>
                <a:latin typeface="Calibri"/>
                <a:cs typeface="Calibri"/>
              </a:rPr>
              <a:t>от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6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861" y="1161986"/>
            <a:ext cx="29483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37410" algn="l"/>
              </a:tabLst>
            </a:pPr>
            <a:r>
              <a:rPr sz="2400" b="1" dirty="0">
                <a:solidFill>
                  <a:srgbClr val="5F497A"/>
                </a:solidFill>
                <a:latin typeface="Calibri"/>
                <a:cs typeface="Calibri"/>
              </a:rPr>
              <a:t>кр</a:t>
            </a:r>
            <a:r>
              <a:rPr sz="2400" b="1" spc="-40" dirty="0">
                <a:solidFill>
                  <a:srgbClr val="5F497A"/>
                </a:solidFill>
                <a:latin typeface="Calibri"/>
                <a:cs typeface="Calibri"/>
              </a:rPr>
              <a:t>е</a:t>
            </a:r>
            <a:r>
              <a:rPr sz="2400" b="1" spc="-10" dirty="0">
                <a:solidFill>
                  <a:srgbClr val="5F497A"/>
                </a:solidFill>
                <a:latin typeface="Calibri"/>
                <a:cs typeface="Calibri"/>
              </a:rPr>
              <a:t>д</a:t>
            </a:r>
            <a:r>
              <a:rPr sz="2400" b="1" dirty="0">
                <a:solidFill>
                  <a:srgbClr val="5F497A"/>
                </a:solidFill>
                <a:latin typeface="Calibri"/>
                <a:cs typeface="Calibri"/>
              </a:rPr>
              <a:t>и</a:t>
            </a:r>
            <a:r>
              <a:rPr sz="2400" b="1" spc="-30" dirty="0">
                <a:solidFill>
                  <a:srgbClr val="5F497A"/>
                </a:solidFill>
                <a:latin typeface="Calibri"/>
                <a:cs typeface="Calibri"/>
              </a:rPr>
              <a:t>т</a:t>
            </a:r>
            <a:r>
              <a:rPr sz="2400" b="1" spc="5" dirty="0">
                <a:solidFill>
                  <a:srgbClr val="5F497A"/>
                </a:solidFill>
                <a:latin typeface="Calibri"/>
                <a:cs typeface="Calibri"/>
              </a:rPr>
              <a:t>о</a:t>
            </a:r>
            <a:r>
              <a:rPr sz="2400" b="1" spc="-10" dirty="0">
                <a:solidFill>
                  <a:srgbClr val="5F497A"/>
                </a:solidFill>
                <a:latin typeface="Calibri"/>
                <a:cs typeface="Calibri"/>
              </a:rPr>
              <a:t>р</a:t>
            </a:r>
            <a:r>
              <a:rPr sz="2400" b="1" spc="-5" dirty="0">
                <a:solidFill>
                  <a:srgbClr val="5F497A"/>
                </a:solidFill>
                <a:latin typeface="Calibri"/>
                <a:cs typeface="Calibri"/>
              </a:rPr>
              <a:t>о</a:t>
            </a:r>
            <a:r>
              <a:rPr sz="2400" b="1" dirty="0">
                <a:solidFill>
                  <a:srgbClr val="5F497A"/>
                </a:solidFill>
                <a:latin typeface="Calibri"/>
                <a:cs typeface="Calibri"/>
              </a:rPr>
              <a:t>в.	</a:t>
            </a:r>
            <a:r>
              <a:rPr sz="2400" b="1" spc="-5" dirty="0">
                <a:solidFill>
                  <a:srgbClr val="5F497A"/>
                </a:solidFill>
                <a:latin typeface="Calibri"/>
                <a:cs typeface="Calibri"/>
              </a:rPr>
              <a:t>Ан</a:t>
            </a:r>
            <a:r>
              <a:rPr sz="2400" b="1" spc="-25" dirty="0">
                <a:solidFill>
                  <a:srgbClr val="5F497A"/>
                </a:solidFill>
                <a:latin typeface="Calibri"/>
                <a:cs typeface="Calibri"/>
              </a:rPr>
              <a:t>т</a:t>
            </a:r>
            <a:r>
              <a:rPr sz="2400" b="1" spc="5" dirty="0">
                <a:solidFill>
                  <a:srgbClr val="5F497A"/>
                </a:solidFill>
                <a:latin typeface="Calibri"/>
                <a:cs typeface="Calibri"/>
              </a:rPr>
              <a:t>о</a:t>
            </a:r>
            <a:r>
              <a:rPr sz="2400" b="1" dirty="0">
                <a:solidFill>
                  <a:srgbClr val="5F497A"/>
                </a:solidFill>
                <a:latin typeface="Calibri"/>
                <a:cs typeface="Calibri"/>
              </a:rPr>
              <a:t>н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861" y="1527746"/>
            <a:ext cx="28956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7130" algn="l"/>
              </a:tabLst>
            </a:pPr>
            <a:r>
              <a:rPr sz="2400" b="1" dirty="0">
                <a:solidFill>
                  <a:srgbClr val="5F497A"/>
                </a:solidFill>
                <a:latin typeface="Calibri"/>
                <a:cs typeface="Calibri"/>
              </a:rPr>
              <a:t>са</a:t>
            </a:r>
            <a:r>
              <a:rPr sz="2400" b="1" spc="5" dirty="0">
                <a:solidFill>
                  <a:srgbClr val="5F497A"/>
                </a:solidFill>
                <a:latin typeface="Calibri"/>
                <a:cs typeface="Calibri"/>
              </a:rPr>
              <a:t>м</a:t>
            </a:r>
            <a:r>
              <a:rPr sz="2400" b="1" spc="-5" dirty="0">
                <a:solidFill>
                  <a:srgbClr val="5F497A"/>
                </a:solidFill>
                <a:latin typeface="Calibri"/>
                <a:cs typeface="Calibri"/>
              </a:rPr>
              <a:t>о</a:t>
            </a:r>
            <a:r>
              <a:rPr sz="2400" b="1" dirty="0">
                <a:solidFill>
                  <a:srgbClr val="5F497A"/>
                </a:solidFill>
                <a:latin typeface="Calibri"/>
                <a:cs typeface="Calibri"/>
              </a:rPr>
              <a:t>с</a:t>
            </a:r>
            <a:r>
              <a:rPr sz="2400" b="1" spc="-30" dirty="0">
                <a:solidFill>
                  <a:srgbClr val="5F497A"/>
                </a:solidFill>
                <a:latin typeface="Calibri"/>
                <a:cs typeface="Calibri"/>
              </a:rPr>
              <a:t>т</a:t>
            </a:r>
            <a:r>
              <a:rPr sz="2400" b="1" spc="5" dirty="0">
                <a:solidFill>
                  <a:srgbClr val="5F497A"/>
                </a:solidFill>
                <a:latin typeface="Calibri"/>
                <a:cs typeface="Calibri"/>
              </a:rPr>
              <a:t>о</a:t>
            </a:r>
            <a:r>
              <a:rPr sz="2400" b="1" dirty="0">
                <a:solidFill>
                  <a:srgbClr val="5F497A"/>
                </a:solidFill>
                <a:latin typeface="Calibri"/>
                <a:cs typeface="Calibri"/>
              </a:rPr>
              <a:t>я</a:t>
            </a:r>
            <a:r>
              <a:rPr sz="2400" b="1" spc="-20" dirty="0">
                <a:solidFill>
                  <a:srgbClr val="5F497A"/>
                </a:solidFill>
                <a:latin typeface="Calibri"/>
                <a:cs typeface="Calibri"/>
              </a:rPr>
              <a:t>т</a:t>
            </a:r>
            <a:r>
              <a:rPr sz="2400" b="1" spc="-40" dirty="0">
                <a:solidFill>
                  <a:srgbClr val="5F497A"/>
                </a:solidFill>
                <a:latin typeface="Calibri"/>
                <a:cs typeface="Calibri"/>
              </a:rPr>
              <a:t>е</a:t>
            </a:r>
            <a:r>
              <a:rPr sz="2400" b="1" spc="-5" dirty="0">
                <a:solidFill>
                  <a:srgbClr val="5F497A"/>
                </a:solidFill>
                <a:latin typeface="Calibri"/>
                <a:cs typeface="Calibri"/>
              </a:rPr>
              <a:t>л</a:t>
            </a:r>
            <a:r>
              <a:rPr sz="2400" b="1" spc="-10" dirty="0">
                <a:solidFill>
                  <a:srgbClr val="5F497A"/>
                </a:solidFill>
                <a:latin typeface="Calibri"/>
                <a:cs typeface="Calibri"/>
              </a:rPr>
              <a:t>ь</a:t>
            </a:r>
            <a:r>
              <a:rPr sz="2400" b="1" spc="-5" dirty="0">
                <a:solidFill>
                  <a:srgbClr val="5F497A"/>
                </a:solidFill>
                <a:latin typeface="Calibri"/>
                <a:cs typeface="Calibri"/>
              </a:rPr>
              <a:t>н</a:t>
            </a:r>
            <a:r>
              <a:rPr sz="2400" b="1" spc="5" dirty="0">
                <a:solidFill>
                  <a:srgbClr val="5F497A"/>
                </a:solidFill>
                <a:latin typeface="Calibri"/>
                <a:cs typeface="Calibri"/>
              </a:rPr>
              <a:t>о</a:t>
            </a:r>
            <a:r>
              <a:rPr sz="2400" b="1" dirty="0">
                <a:solidFill>
                  <a:srgbClr val="5F497A"/>
                </a:solidFill>
                <a:latin typeface="Calibri"/>
                <a:cs typeface="Calibri"/>
              </a:rPr>
              <a:t>,	</a:t>
            </a:r>
            <a:r>
              <a:rPr sz="2400" b="1" spc="-10" dirty="0">
                <a:solidFill>
                  <a:srgbClr val="5F497A"/>
                </a:solidFill>
                <a:latin typeface="Calibri"/>
                <a:cs typeface="Calibri"/>
              </a:rPr>
              <a:t>б</a:t>
            </a:r>
            <a:r>
              <a:rPr sz="2400" b="1" spc="-5" dirty="0">
                <a:solidFill>
                  <a:srgbClr val="5F497A"/>
                </a:solidFill>
                <a:latin typeface="Calibri"/>
                <a:cs typeface="Calibri"/>
              </a:rPr>
              <a:t>ез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02302" y="1161986"/>
            <a:ext cx="46069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1150">
              <a:lnSpc>
                <a:spcPct val="100000"/>
              </a:lnSpc>
              <a:spcBef>
                <a:spcPts val="100"/>
              </a:spcBef>
              <a:tabLst>
                <a:tab pos="1537970" algn="l"/>
                <a:tab pos="2675255" algn="l"/>
                <a:tab pos="3302000" algn="l"/>
              </a:tabLst>
            </a:pPr>
            <a:r>
              <a:rPr sz="2400" b="1" spc="-30" dirty="0">
                <a:solidFill>
                  <a:srgbClr val="5F497A"/>
                </a:solidFill>
                <a:latin typeface="Calibri"/>
                <a:cs typeface="Calibri"/>
              </a:rPr>
              <a:t>б</a:t>
            </a:r>
            <a:r>
              <a:rPr sz="2400" b="1" spc="-100" dirty="0">
                <a:solidFill>
                  <a:srgbClr val="5F497A"/>
                </a:solidFill>
                <a:latin typeface="Calibri"/>
                <a:cs typeface="Calibri"/>
              </a:rPr>
              <a:t>у</a:t>
            </a:r>
            <a:r>
              <a:rPr sz="2400" b="1" spc="-20" dirty="0">
                <a:solidFill>
                  <a:srgbClr val="5F497A"/>
                </a:solidFill>
                <a:latin typeface="Calibri"/>
                <a:cs typeface="Calibri"/>
              </a:rPr>
              <a:t>д</a:t>
            </a:r>
            <a:r>
              <a:rPr sz="2400" b="1" spc="-10" dirty="0">
                <a:solidFill>
                  <a:srgbClr val="5F497A"/>
                </a:solidFill>
                <a:latin typeface="Calibri"/>
                <a:cs typeface="Calibri"/>
              </a:rPr>
              <a:t>е</a:t>
            </a:r>
            <a:r>
              <a:rPr sz="2400" b="1" dirty="0">
                <a:solidFill>
                  <a:srgbClr val="5F497A"/>
                </a:solidFill>
                <a:latin typeface="Calibri"/>
                <a:cs typeface="Calibri"/>
              </a:rPr>
              <a:t>т	</a:t>
            </a:r>
            <a:r>
              <a:rPr sz="2400" b="1" spc="-10" dirty="0">
                <a:solidFill>
                  <a:srgbClr val="5F497A"/>
                </a:solidFill>
                <a:latin typeface="Calibri"/>
                <a:cs typeface="Calibri"/>
              </a:rPr>
              <a:t>жи</a:t>
            </a:r>
            <a:r>
              <a:rPr sz="2400" b="1" dirty="0">
                <a:solidFill>
                  <a:srgbClr val="5F497A"/>
                </a:solidFill>
                <a:latin typeface="Calibri"/>
                <a:cs typeface="Calibri"/>
              </a:rPr>
              <a:t>ть	в	</a:t>
            </a:r>
            <a:r>
              <a:rPr sz="2400" b="1" spc="-160" dirty="0">
                <a:solidFill>
                  <a:srgbClr val="5F497A"/>
                </a:solidFill>
                <a:latin typeface="Calibri"/>
                <a:cs typeface="Calibri"/>
              </a:rPr>
              <a:t>Т</a:t>
            </a:r>
            <a:r>
              <a:rPr sz="2400" b="1" dirty="0">
                <a:solidFill>
                  <a:srgbClr val="5F497A"/>
                </a:solidFill>
                <a:latin typeface="Calibri"/>
                <a:cs typeface="Calibri"/>
              </a:rPr>
              <a:t>а</a:t>
            </a:r>
            <a:r>
              <a:rPr sz="2400" b="1" spc="-15" dirty="0">
                <a:solidFill>
                  <a:srgbClr val="5F497A"/>
                </a:solidFill>
                <a:latin typeface="Calibri"/>
                <a:cs typeface="Calibri"/>
              </a:rPr>
              <a:t>г</a:t>
            </a:r>
            <a:r>
              <a:rPr sz="2400" b="1" spc="-5" dirty="0">
                <a:solidFill>
                  <a:srgbClr val="5F497A"/>
                </a:solidFill>
                <a:latin typeface="Calibri"/>
                <a:cs typeface="Calibri"/>
              </a:rPr>
              <a:t>ан</a:t>
            </a:r>
            <a:r>
              <a:rPr sz="2400" b="1" dirty="0">
                <a:solidFill>
                  <a:srgbClr val="5F497A"/>
                </a:solidFill>
                <a:latin typeface="Calibri"/>
                <a:cs typeface="Calibri"/>
              </a:rPr>
              <a:t>р</a:t>
            </a:r>
            <a:r>
              <a:rPr sz="2400" b="1" spc="-5" dirty="0">
                <a:solidFill>
                  <a:srgbClr val="5F497A"/>
                </a:solidFill>
                <a:latin typeface="Calibri"/>
                <a:cs typeface="Calibri"/>
              </a:rPr>
              <a:t>о</a:t>
            </a:r>
            <a:r>
              <a:rPr sz="2400" b="1" spc="-25" dirty="0">
                <a:solidFill>
                  <a:srgbClr val="5F497A"/>
                </a:solidFill>
                <a:latin typeface="Calibri"/>
                <a:cs typeface="Calibri"/>
              </a:rPr>
              <a:t>г</a:t>
            </a:r>
            <a:r>
              <a:rPr sz="2400" b="1" dirty="0">
                <a:solidFill>
                  <a:srgbClr val="5F497A"/>
                </a:solidFill>
                <a:latin typeface="Calibri"/>
                <a:cs typeface="Calibri"/>
              </a:rPr>
              <a:t>е  </a:t>
            </a:r>
            <a:r>
              <a:rPr sz="2400" b="1" spc="-5" dirty="0">
                <a:solidFill>
                  <a:srgbClr val="5F497A"/>
                </a:solidFill>
                <a:latin typeface="Calibri"/>
                <a:cs typeface="Calibri"/>
              </a:rPr>
              <a:t>заботы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61281" y="1527746"/>
            <a:ext cx="34455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9415" algn="l"/>
                <a:tab pos="1736089" algn="l"/>
                <a:tab pos="3060065" algn="l"/>
              </a:tabLst>
            </a:pPr>
            <a:r>
              <a:rPr sz="2400" b="1" dirty="0">
                <a:solidFill>
                  <a:srgbClr val="5F497A"/>
                </a:solidFill>
                <a:latin typeface="Calibri"/>
                <a:cs typeface="Calibri"/>
              </a:rPr>
              <a:t>и	</a:t>
            </a:r>
            <a:r>
              <a:rPr sz="2400" b="1" spc="-5" dirty="0">
                <a:solidFill>
                  <a:srgbClr val="5F497A"/>
                </a:solidFill>
                <a:latin typeface="Calibri"/>
                <a:cs typeface="Calibri"/>
              </a:rPr>
              <a:t>п</a:t>
            </a:r>
            <a:r>
              <a:rPr sz="2400" b="1" spc="5" dirty="0">
                <a:solidFill>
                  <a:srgbClr val="5F497A"/>
                </a:solidFill>
                <a:latin typeface="Calibri"/>
                <a:cs typeface="Calibri"/>
              </a:rPr>
              <a:t>ом</a:t>
            </a:r>
            <a:r>
              <a:rPr sz="2400" b="1" spc="-5" dirty="0">
                <a:solidFill>
                  <a:srgbClr val="5F497A"/>
                </a:solidFill>
                <a:latin typeface="Calibri"/>
                <a:cs typeface="Calibri"/>
              </a:rPr>
              <a:t>о</a:t>
            </a:r>
            <a:r>
              <a:rPr sz="2400" b="1" dirty="0">
                <a:solidFill>
                  <a:srgbClr val="5F497A"/>
                </a:solidFill>
                <a:latin typeface="Calibri"/>
                <a:cs typeface="Calibri"/>
              </a:rPr>
              <a:t>щи	</a:t>
            </a:r>
            <a:r>
              <a:rPr sz="2400" b="1" spc="-10" dirty="0">
                <a:solidFill>
                  <a:srgbClr val="5F497A"/>
                </a:solidFill>
                <a:latin typeface="Calibri"/>
                <a:cs typeface="Calibri"/>
              </a:rPr>
              <a:t>р</a:t>
            </a:r>
            <a:r>
              <a:rPr sz="2400" b="1" spc="5" dirty="0">
                <a:solidFill>
                  <a:srgbClr val="5F497A"/>
                </a:solidFill>
                <a:latin typeface="Calibri"/>
                <a:cs typeface="Calibri"/>
              </a:rPr>
              <a:t>о</a:t>
            </a:r>
            <a:r>
              <a:rPr sz="2400" b="1" spc="-10" dirty="0">
                <a:solidFill>
                  <a:srgbClr val="5F497A"/>
                </a:solidFill>
                <a:latin typeface="Calibri"/>
                <a:cs typeface="Calibri"/>
              </a:rPr>
              <a:t>д</a:t>
            </a:r>
            <a:r>
              <a:rPr sz="2400" b="1" spc="-5" dirty="0">
                <a:solidFill>
                  <a:srgbClr val="5F497A"/>
                </a:solidFill>
                <a:latin typeface="Calibri"/>
                <a:cs typeface="Calibri"/>
              </a:rPr>
              <a:t>н</a:t>
            </a:r>
            <a:r>
              <a:rPr sz="2400" b="1" spc="-10" dirty="0">
                <a:solidFill>
                  <a:srgbClr val="5F497A"/>
                </a:solidFill>
                <a:latin typeface="Calibri"/>
                <a:cs typeface="Calibri"/>
              </a:rPr>
              <a:t>ы</a:t>
            </a:r>
            <a:r>
              <a:rPr sz="2400" b="1" spc="5" dirty="0">
                <a:solidFill>
                  <a:srgbClr val="5F497A"/>
                </a:solidFill>
                <a:latin typeface="Calibri"/>
                <a:cs typeface="Calibri"/>
              </a:rPr>
              <a:t>х</a:t>
            </a:r>
            <a:r>
              <a:rPr sz="2400" b="1" dirty="0">
                <a:solidFill>
                  <a:srgbClr val="5F497A"/>
                </a:solidFill>
                <a:latin typeface="Calibri"/>
                <a:cs typeface="Calibri"/>
              </a:rPr>
              <a:t>.	</a:t>
            </a:r>
            <a:r>
              <a:rPr sz="2400" b="1" spc="-5" dirty="0">
                <a:solidFill>
                  <a:srgbClr val="5F497A"/>
                </a:solidFill>
                <a:latin typeface="Calibri"/>
                <a:cs typeface="Calibri"/>
              </a:rPr>
              <a:t>О</a:t>
            </a:r>
            <a:r>
              <a:rPr sz="2400" b="1" dirty="0">
                <a:solidFill>
                  <a:srgbClr val="5F497A"/>
                </a:solidFill>
                <a:latin typeface="Calibri"/>
                <a:cs typeface="Calibri"/>
              </a:rPr>
              <a:t>н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5861" y="1893506"/>
            <a:ext cx="56635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39315" algn="l"/>
                <a:tab pos="3646804" algn="l"/>
                <a:tab pos="4291965" algn="l"/>
              </a:tabLst>
            </a:pPr>
            <a:r>
              <a:rPr sz="2400" b="1" spc="5" dirty="0">
                <a:solidFill>
                  <a:srgbClr val="5F497A"/>
                </a:solidFill>
                <a:latin typeface="Calibri"/>
                <a:cs typeface="Calibri"/>
              </a:rPr>
              <a:t>п</a:t>
            </a:r>
            <a:r>
              <a:rPr sz="2400" b="1" spc="-10" dirty="0">
                <a:solidFill>
                  <a:srgbClr val="5F497A"/>
                </a:solidFill>
                <a:latin typeface="Calibri"/>
                <a:cs typeface="Calibri"/>
              </a:rPr>
              <a:t>р</a:t>
            </a:r>
            <a:r>
              <a:rPr sz="2400" b="1" spc="5" dirty="0">
                <a:solidFill>
                  <a:srgbClr val="5F497A"/>
                </a:solidFill>
                <a:latin typeface="Calibri"/>
                <a:cs typeface="Calibri"/>
              </a:rPr>
              <a:t>о</a:t>
            </a:r>
            <a:r>
              <a:rPr sz="2400" b="1" spc="-30" dirty="0">
                <a:solidFill>
                  <a:srgbClr val="5F497A"/>
                </a:solidFill>
                <a:latin typeface="Calibri"/>
                <a:cs typeface="Calibri"/>
              </a:rPr>
              <a:t>д</a:t>
            </a:r>
            <a:r>
              <a:rPr sz="2400" b="1" spc="-5" dirty="0">
                <a:solidFill>
                  <a:srgbClr val="5F497A"/>
                </a:solidFill>
                <a:latin typeface="Calibri"/>
                <a:cs typeface="Calibri"/>
              </a:rPr>
              <a:t>ол</a:t>
            </a:r>
            <a:r>
              <a:rPr sz="2400" b="1" spc="-30" dirty="0">
                <a:solidFill>
                  <a:srgbClr val="5F497A"/>
                </a:solidFill>
                <a:latin typeface="Calibri"/>
                <a:cs typeface="Calibri"/>
              </a:rPr>
              <a:t>ж</a:t>
            </a:r>
            <a:r>
              <a:rPr sz="2400" b="1" dirty="0">
                <a:solidFill>
                  <a:srgbClr val="5F497A"/>
                </a:solidFill>
                <a:latin typeface="Calibri"/>
                <a:cs typeface="Calibri"/>
              </a:rPr>
              <a:t>а</a:t>
            </a:r>
            <a:r>
              <a:rPr sz="2400" b="1" spc="-10" dirty="0">
                <a:solidFill>
                  <a:srgbClr val="5F497A"/>
                </a:solidFill>
                <a:latin typeface="Calibri"/>
                <a:cs typeface="Calibri"/>
              </a:rPr>
              <a:t>е</a:t>
            </a:r>
            <a:r>
              <a:rPr sz="2400" b="1" dirty="0">
                <a:solidFill>
                  <a:srgbClr val="5F497A"/>
                </a:solidFill>
                <a:latin typeface="Calibri"/>
                <a:cs typeface="Calibri"/>
              </a:rPr>
              <a:t>т	у</a:t>
            </a:r>
            <a:r>
              <a:rPr sz="2400" b="1" spc="5" dirty="0">
                <a:solidFill>
                  <a:srgbClr val="5F497A"/>
                </a:solidFill>
                <a:latin typeface="Calibri"/>
                <a:cs typeface="Calibri"/>
              </a:rPr>
              <a:t>ч</a:t>
            </a:r>
            <a:r>
              <a:rPr sz="2400" b="1" spc="-10" dirty="0">
                <a:solidFill>
                  <a:srgbClr val="5F497A"/>
                </a:solidFill>
                <a:latin typeface="Calibri"/>
                <a:cs typeface="Calibri"/>
              </a:rPr>
              <a:t>и</a:t>
            </a:r>
            <a:r>
              <a:rPr sz="2400" b="1" dirty="0">
                <a:solidFill>
                  <a:srgbClr val="5F497A"/>
                </a:solidFill>
                <a:latin typeface="Calibri"/>
                <a:cs typeface="Calibri"/>
              </a:rPr>
              <a:t>ть</a:t>
            </a:r>
            <a:r>
              <a:rPr sz="2400" b="1" spc="-5" dirty="0">
                <a:solidFill>
                  <a:srgbClr val="5F497A"/>
                </a:solidFill>
                <a:latin typeface="Calibri"/>
                <a:cs typeface="Calibri"/>
              </a:rPr>
              <a:t>с</a:t>
            </a:r>
            <a:r>
              <a:rPr sz="2400" b="1" dirty="0">
                <a:solidFill>
                  <a:srgbClr val="5F497A"/>
                </a:solidFill>
                <a:latin typeface="Calibri"/>
                <a:cs typeface="Calibri"/>
              </a:rPr>
              <a:t>я	в	</a:t>
            </a:r>
            <a:r>
              <a:rPr sz="2400" b="1" spc="-5" dirty="0">
                <a:solidFill>
                  <a:srgbClr val="5F497A"/>
                </a:solidFill>
                <a:latin typeface="Calibri"/>
                <a:cs typeface="Calibri"/>
              </a:rPr>
              <a:t>г</a:t>
            </a:r>
            <a:r>
              <a:rPr sz="2400" b="1" spc="-10" dirty="0">
                <a:solidFill>
                  <a:srgbClr val="5F497A"/>
                </a:solidFill>
                <a:latin typeface="Calibri"/>
                <a:cs typeface="Calibri"/>
              </a:rPr>
              <a:t>и</a:t>
            </a:r>
            <a:r>
              <a:rPr sz="2400" b="1" spc="5" dirty="0">
                <a:solidFill>
                  <a:srgbClr val="5F497A"/>
                </a:solidFill>
                <a:latin typeface="Calibri"/>
                <a:cs typeface="Calibri"/>
              </a:rPr>
              <a:t>м</a:t>
            </a:r>
            <a:r>
              <a:rPr sz="2400" b="1" spc="-5" dirty="0">
                <a:solidFill>
                  <a:srgbClr val="5F497A"/>
                </a:solidFill>
                <a:latin typeface="Calibri"/>
                <a:cs typeface="Calibri"/>
              </a:rPr>
              <a:t>н</a:t>
            </a:r>
            <a:r>
              <a:rPr sz="2400" b="1" dirty="0">
                <a:solidFill>
                  <a:srgbClr val="5F497A"/>
                </a:solidFill>
                <a:latin typeface="Calibri"/>
                <a:cs typeface="Calibri"/>
              </a:rPr>
              <a:t>а</a:t>
            </a:r>
            <a:r>
              <a:rPr sz="2400" b="1" spc="-5" dirty="0">
                <a:solidFill>
                  <a:srgbClr val="5F497A"/>
                </a:solidFill>
                <a:latin typeface="Calibri"/>
                <a:cs typeface="Calibri"/>
              </a:rPr>
              <a:t>з</a:t>
            </a:r>
            <a:r>
              <a:rPr sz="2400" b="1" spc="-10" dirty="0">
                <a:solidFill>
                  <a:srgbClr val="5F497A"/>
                </a:solidFill>
                <a:latin typeface="Calibri"/>
                <a:cs typeface="Calibri"/>
              </a:rPr>
              <a:t>ии</a:t>
            </a:r>
            <a:r>
              <a:rPr sz="2400" b="1" dirty="0">
                <a:solidFill>
                  <a:srgbClr val="5F497A"/>
                </a:solidFill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49178" y="1893506"/>
            <a:ext cx="15582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5F497A"/>
                </a:solidFill>
                <a:latin typeface="Calibri"/>
                <a:cs typeface="Calibri"/>
              </a:rPr>
              <a:t>з</a:t>
            </a:r>
            <a:r>
              <a:rPr sz="2400" b="1" dirty="0">
                <a:solidFill>
                  <a:srgbClr val="5F497A"/>
                </a:solidFill>
                <a:latin typeface="Calibri"/>
                <a:cs typeface="Calibri"/>
              </a:rPr>
              <a:t>а</a:t>
            </a:r>
            <a:r>
              <a:rPr sz="2400" b="1" spc="-5" dirty="0">
                <a:solidFill>
                  <a:srgbClr val="5F497A"/>
                </a:solidFill>
                <a:latin typeface="Calibri"/>
                <a:cs typeface="Calibri"/>
              </a:rPr>
              <a:t>н</a:t>
            </a:r>
            <a:r>
              <a:rPr sz="2400" b="1" spc="-10" dirty="0">
                <a:solidFill>
                  <a:srgbClr val="5F497A"/>
                </a:solidFill>
                <a:latin typeface="Calibri"/>
                <a:cs typeface="Calibri"/>
              </a:rPr>
              <a:t>и</a:t>
            </a:r>
            <a:r>
              <a:rPr sz="2400" b="1" spc="-5" dirty="0">
                <a:solidFill>
                  <a:srgbClr val="5F497A"/>
                </a:solidFill>
                <a:latin typeface="Calibri"/>
                <a:cs typeface="Calibri"/>
              </a:rPr>
              <a:t>м</a:t>
            </a:r>
            <a:r>
              <a:rPr sz="2400" b="1" dirty="0">
                <a:solidFill>
                  <a:srgbClr val="5F497A"/>
                </a:solidFill>
                <a:latin typeface="Calibri"/>
                <a:cs typeface="Calibri"/>
              </a:rPr>
              <a:t>а</a:t>
            </a:r>
            <a:r>
              <a:rPr sz="2400" b="1" spc="-10" dirty="0">
                <a:solidFill>
                  <a:srgbClr val="5F497A"/>
                </a:solidFill>
                <a:latin typeface="Calibri"/>
                <a:cs typeface="Calibri"/>
              </a:rPr>
              <a:t>е</a:t>
            </a:r>
            <a:r>
              <a:rPr sz="2400" b="1" spc="-20" dirty="0">
                <a:solidFill>
                  <a:srgbClr val="5F497A"/>
                </a:solidFill>
                <a:latin typeface="Calibri"/>
                <a:cs typeface="Calibri"/>
              </a:rPr>
              <a:t>т</a:t>
            </a:r>
            <a:r>
              <a:rPr sz="2400" b="1" dirty="0">
                <a:solidFill>
                  <a:srgbClr val="5F497A"/>
                </a:solidFill>
                <a:latin typeface="Calibri"/>
                <a:cs typeface="Calibri"/>
              </a:rPr>
              <a:t>ся  </a:t>
            </a:r>
            <a:r>
              <a:rPr sz="2400" b="1" spc="-10" dirty="0">
                <a:solidFill>
                  <a:srgbClr val="5F497A"/>
                </a:solidFill>
                <a:latin typeface="Calibri"/>
                <a:cs typeface="Calibri"/>
              </a:rPr>
              <a:t>дома </a:t>
            </a:r>
            <a:r>
              <a:rPr sz="2400" b="1" dirty="0">
                <a:solidFill>
                  <a:srgbClr val="5F497A"/>
                </a:solidFill>
                <a:latin typeface="Calibri"/>
                <a:cs typeface="Calibri"/>
              </a:rPr>
              <a:t>и</a:t>
            </a:r>
            <a:r>
              <a:rPr sz="2400" b="1" spc="-19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F497A"/>
                </a:solidFill>
                <a:latin typeface="Calibri"/>
                <a:cs typeface="Calibri"/>
              </a:rPr>
              <a:t>все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5861" y="2259266"/>
            <a:ext cx="59956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5F497A"/>
                </a:solidFill>
                <a:latin typeface="Calibri"/>
                <a:cs typeface="Calibri"/>
              </a:rPr>
              <a:t>репетиторством, продает </a:t>
            </a:r>
            <a:r>
              <a:rPr sz="2400" b="1" spc="-15" dirty="0">
                <a:solidFill>
                  <a:srgbClr val="5F497A"/>
                </a:solidFill>
                <a:latin typeface="Calibri"/>
                <a:cs typeface="Calibri"/>
              </a:rPr>
              <a:t>мебель </a:t>
            </a:r>
            <a:r>
              <a:rPr sz="2400" b="1" dirty="0">
                <a:solidFill>
                  <a:srgbClr val="5F497A"/>
                </a:solidFill>
                <a:latin typeface="Calibri"/>
                <a:cs typeface="Calibri"/>
              </a:rPr>
              <a:t>и </a:t>
            </a:r>
            <a:r>
              <a:rPr sz="2400" b="1" spc="-5" dirty="0">
                <a:solidFill>
                  <a:srgbClr val="5F497A"/>
                </a:solidFill>
                <a:latin typeface="Calibri"/>
                <a:cs typeface="Calibri"/>
              </a:rPr>
              <a:t>вещи </a:t>
            </a:r>
            <a:r>
              <a:rPr sz="2400" b="1" dirty="0">
                <a:solidFill>
                  <a:srgbClr val="5F497A"/>
                </a:solidFill>
                <a:latin typeface="Calibri"/>
                <a:cs typeface="Calibri"/>
              </a:rPr>
              <a:t>из  </a:t>
            </a:r>
            <a:r>
              <a:rPr sz="2400" b="1" spc="-5" dirty="0">
                <a:solidFill>
                  <a:srgbClr val="5F497A"/>
                </a:solidFill>
                <a:latin typeface="Calibri"/>
                <a:cs typeface="Calibri"/>
              </a:rPr>
              <a:t>свободные </a:t>
            </a:r>
            <a:r>
              <a:rPr sz="2400" b="1" spc="-10" dirty="0">
                <a:solidFill>
                  <a:srgbClr val="5F497A"/>
                </a:solidFill>
                <a:latin typeface="Calibri"/>
                <a:cs typeface="Calibri"/>
              </a:rPr>
              <a:t>деньги </a:t>
            </a:r>
            <a:r>
              <a:rPr sz="2400" b="1" spc="-5" dirty="0">
                <a:solidFill>
                  <a:srgbClr val="5F497A"/>
                </a:solidFill>
                <a:latin typeface="Calibri"/>
                <a:cs typeface="Calibri"/>
              </a:rPr>
              <a:t>посылает </a:t>
            </a:r>
            <a:r>
              <a:rPr sz="2400" b="1" dirty="0">
                <a:solidFill>
                  <a:srgbClr val="5F497A"/>
                </a:solidFill>
                <a:latin typeface="Calibri"/>
                <a:cs typeface="Calibri"/>
              </a:rPr>
              <a:t>в</a:t>
            </a:r>
            <a:r>
              <a:rPr sz="2400" b="1" spc="-1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5F497A"/>
                </a:solidFill>
                <a:latin typeface="Calibri"/>
                <a:cs typeface="Calibri"/>
              </a:rPr>
              <a:t>Москву.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1695" y="3324859"/>
            <a:ext cx="7930515" cy="252412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78105" marR="5080" indent="-66040" algn="r">
              <a:lnSpc>
                <a:spcPct val="79900"/>
              </a:lnSpc>
              <a:spcBef>
                <a:spcPts val="580"/>
              </a:spcBef>
            </a:pPr>
            <a:r>
              <a:rPr sz="2000" b="1" spc="-10" dirty="0">
                <a:solidFill>
                  <a:srgbClr val="4E6127"/>
                </a:solidFill>
                <a:latin typeface="Calibri"/>
                <a:cs typeface="Calibri"/>
              </a:rPr>
              <a:t>Детство </a:t>
            </a:r>
            <a:r>
              <a:rPr sz="2000" b="1" spc="-5" dirty="0">
                <a:solidFill>
                  <a:srgbClr val="4E6127"/>
                </a:solidFill>
                <a:latin typeface="Calibri"/>
                <a:cs typeface="Calibri"/>
              </a:rPr>
              <a:t>закончилось. </a:t>
            </a:r>
            <a:r>
              <a:rPr sz="2000" b="1" dirty="0">
                <a:solidFill>
                  <a:srgbClr val="4E6127"/>
                </a:solidFill>
                <a:latin typeface="Calibri"/>
                <a:cs typeface="Calibri"/>
              </a:rPr>
              <a:t>В 1879 </a:t>
            </a:r>
            <a:r>
              <a:rPr sz="2000" b="1" spc="-15" dirty="0">
                <a:solidFill>
                  <a:srgbClr val="4E6127"/>
                </a:solidFill>
                <a:latin typeface="Calibri"/>
                <a:cs typeface="Calibri"/>
              </a:rPr>
              <a:t>году </a:t>
            </a:r>
            <a:r>
              <a:rPr sz="2000" b="1" dirty="0">
                <a:solidFill>
                  <a:srgbClr val="4E6127"/>
                </a:solidFill>
                <a:latin typeface="Calibri"/>
                <a:cs typeface="Calibri"/>
              </a:rPr>
              <a:t>он </a:t>
            </a:r>
            <a:r>
              <a:rPr sz="2000" b="1" spc="-5" dirty="0">
                <a:solidFill>
                  <a:srgbClr val="4E6127"/>
                </a:solidFill>
                <a:latin typeface="Calibri"/>
                <a:cs typeface="Calibri"/>
              </a:rPr>
              <a:t>закончил гимназию </a:t>
            </a:r>
            <a:r>
              <a:rPr sz="2000" b="1" dirty="0">
                <a:solidFill>
                  <a:srgbClr val="4E6127"/>
                </a:solidFill>
                <a:latin typeface="Calibri"/>
                <a:cs typeface="Calibri"/>
              </a:rPr>
              <a:t>в</a:t>
            </a:r>
            <a:r>
              <a:rPr sz="2000" b="1" spc="105" dirty="0">
                <a:solidFill>
                  <a:srgbClr val="4E6127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4E6127"/>
                </a:solidFill>
                <a:latin typeface="Calibri"/>
                <a:cs typeface="Calibri"/>
              </a:rPr>
              <a:t>Таганроге.</a:t>
            </a:r>
            <a:r>
              <a:rPr sz="2000" b="1" spc="15" dirty="0">
                <a:solidFill>
                  <a:srgbClr val="4E612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E6127"/>
                </a:solidFill>
                <a:latin typeface="Calibri"/>
                <a:cs typeface="Calibri"/>
              </a:rPr>
              <a:t>В  </a:t>
            </a:r>
            <a:r>
              <a:rPr sz="2000" b="1" spc="-10" dirty="0">
                <a:solidFill>
                  <a:srgbClr val="4E6127"/>
                </a:solidFill>
                <a:latin typeface="Calibri"/>
                <a:cs typeface="Calibri"/>
              </a:rPr>
              <a:t>этом </a:t>
            </a:r>
            <a:r>
              <a:rPr sz="2000" b="1" spc="-20" dirty="0">
                <a:solidFill>
                  <a:srgbClr val="4E6127"/>
                </a:solidFill>
                <a:latin typeface="Calibri"/>
                <a:cs typeface="Calibri"/>
              </a:rPr>
              <a:t>же </a:t>
            </a:r>
            <a:r>
              <a:rPr sz="2000" b="1" spc="-10" dirty="0">
                <a:solidFill>
                  <a:srgbClr val="4E6127"/>
                </a:solidFill>
                <a:latin typeface="Calibri"/>
                <a:cs typeface="Calibri"/>
              </a:rPr>
              <a:t>году </a:t>
            </a:r>
            <a:r>
              <a:rPr sz="2000" b="1" dirty="0">
                <a:solidFill>
                  <a:srgbClr val="4E6127"/>
                </a:solidFill>
                <a:latin typeface="Calibri"/>
                <a:cs typeface="Calibri"/>
              </a:rPr>
              <a:t>он </a:t>
            </a:r>
            <a:r>
              <a:rPr sz="2000" b="1" spc="-5" dirty="0">
                <a:solidFill>
                  <a:srgbClr val="4E6127"/>
                </a:solidFill>
                <a:latin typeface="Calibri"/>
                <a:cs typeface="Calibri"/>
              </a:rPr>
              <a:t>переехал </a:t>
            </a:r>
            <a:r>
              <a:rPr sz="2000" b="1" dirty="0">
                <a:solidFill>
                  <a:srgbClr val="4E6127"/>
                </a:solidFill>
                <a:latin typeface="Calibri"/>
                <a:cs typeface="Calibri"/>
              </a:rPr>
              <a:t>к </a:t>
            </a:r>
            <a:r>
              <a:rPr sz="2000" b="1" spc="-10" dirty="0">
                <a:solidFill>
                  <a:srgbClr val="4E6127"/>
                </a:solidFill>
                <a:latin typeface="Calibri"/>
                <a:cs typeface="Calibri"/>
              </a:rPr>
              <a:t>родителям </a:t>
            </a:r>
            <a:r>
              <a:rPr sz="2000" b="1" dirty="0">
                <a:solidFill>
                  <a:srgbClr val="4E6127"/>
                </a:solidFill>
                <a:latin typeface="Calibri"/>
                <a:cs typeface="Calibri"/>
              </a:rPr>
              <a:t>в </a:t>
            </a:r>
            <a:r>
              <a:rPr sz="2000" b="1" spc="-5" dirty="0">
                <a:solidFill>
                  <a:srgbClr val="4E6127"/>
                </a:solidFill>
                <a:latin typeface="Calibri"/>
                <a:cs typeface="Calibri"/>
              </a:rPr>
              <a:t>Москву </a:t>
            </a:r>
            <a:r>
              <a:rPr sz="2000" b="1" dirty="0">
                <a:solidFill>
                  <a:srgbClr val="4E6127"/>
                </a:solidFill>
                <a:latin typeface="Calibri"/>
                <a:cs typeface="Calibri"/>
              </a:rPr>
              <a:t>и</a:t>
            </a:r>
            <a:r>
              <a:rPr sz="2000" b="1" spc="90" dirty="0">
                <a:solidFill>
                  <a:srgbClr val="4E6127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E6127"/>
                </a:solidFill>
                <a:latin typeface="Calibri"/>
                <a:cs typeface="Calibri"/>
              </a:rPr>
              <a:t>поступил</a:t>
            </a:r>
            <a:r>
              <a:rPr sz="2000" b="1" spc="5" dirty="0">
                <a:solidFill>
                  <a:srgbClr val="4E612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E6127"/>
                </a:solidFill>
                <a:latin typeface="Calibri"/>
                <a:cs typeface="Calibri"/>
              </a:rPr>
              <a:t>на  </a:t>
            </a:r>
            <a:r>
              <a:rPr sz="2000" b="1" spc="-5" dirty="0">
                <a:solidFill>
                  <a:srgbClr val="4E6127"/>
                </a:solidFill>
                <a:latin typeface="Calibri"/>
                <a:cs typeface="Calibri"/>
              </a:rPr>
              <a:t>медицинский </a:t>
            </a:r>
            <a:r>
              <a:rPr sz="2000" b="1" spc="-20" dirty="0">
                <a:solidFill>
                  <a:srgbClr val="4E6127"/>
                </a:solidFill>
                <a:latin typeface="Calibri"/>
                <a:cs typeface="Calibri"/>
              </a:rPr>
              <a:t>факультет </a:t>
            </a:r>
            <a:r>
              <a:rPr sz="2000" b="1" spc="-10" dirty="0">
                <a:solidFill>
                  <a:srgbClr val="4E6127"/>
                </a:solidFill>
                <a:latin typeface="Calibri"/>
                <a:cs typeface="Calibri"/>
              </a:rPr>
              <a:t>Московского </a:t>
            </a:r>
            <a:r>
              <a:rPr sz="2000" b="1" spc="-5" dirty="0">
                <a:solidFill>
                  <a:srgbClr val="4E6127"/>
                </a:solidFill>
                <a:latin typeface="Calibri"/>
                <a:cs typeface="Calibri"/>
              </a:rPr>
              <a:t>университета, </a:t>
            </a:r>
            <a:r>
              <a:rPr sz="2000" b="1" spc="-40" dirty="0">
                <a:solidFill>
                  <a:srgbClr val="4E6127"/>
                </a:solidFill>
                <a:latin typeface="Calibri"/>
                <a:cs typeface="Calibri"/>
              </a:rPr>
              <a:t>где</a:t>
            </a:r>
            <a:r>
              <a:rPr sz="2000" b="1" spc="95" dirty="0">
                <a:solidFill>
                  <a:srgbClr val="4E612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E6127"/>
                </a:solidFill>
                <a:latin typeface="Calibri"/>
                <a:cs typeface="Calibri"/>
              </a:rPr>
              <a:t>учился</a:t>
            </a:r>
            <a:r>
              <a:rPr sz="2000" b="1" spc="10" dirty="0">
                <a:solidFill>
                  <a:srgbClr val="4E612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E6127"/>
                </a:solidFill>
                <a:latin typeface="Calibri"/>
                <a:cs typeface="Calibri"/>
              </a:rPr>
              <a:t>у  </a:t>
            </a:r>
            <a:r>
              <a:rPr sz="2000" b="1" spc="-5" dirty="0">
                <a:solidFill>
                  <a:srgbClr val="4E6127"/>
                </a:solidFill>
                <a:latin typeface="Calibri"/>
                <a:cs typeface="Calibri"/>
              </a:rPr>
              <a:t>известных профессоров: Н. Склифософского, </a:t>
            </a:r>
            <a:r>
              <a:rPr sz="2000" b="1" spc="-75" dirty="0">
                <a:solidFill>
                  <a:srgbClr val="4E6127"/>
                </a:solidFill>
                <a:latin typeface="Calibri"/>
                <a:cs typeface="Calibri"/>
              </a:rPr>
              <a:t>Г. </a:t>
            </a:r>
            <a:r>
              <a:rPr sz="2000" b="1" spc="-5" dirty="0">
                <a:solidFill>
                  <a:srgbClr val="4E6127"/>
                </a:solidFill>
                <a:latin typeface="Calibri"/>
                <a:cs typeface="Calibri"/>
              </a:rPr>
              <a:t>Захарьина</a:t>
            </a:r>
            <a:r>
              <a:rPr sz="2000" b="1" spc="160" dirty="0">
                <a:solidFill>
                  <a:srgbClr val="4E612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E6127"/>
                </a:solidFill>
                <a:latin typeface="Calibri"/>
                <a:cs typeface="Calibri"/>
              </a:rPr>
              <a:t>и</a:t>
            </a:r>
            <a:r>
              <a:rPr sz="2000" b="1" spc="10" dirty="0">
                <a:solidFill>
                  <a:srgbClr val="4E6127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E6127"/>
                </a:solidFill>
                <a:latin typeface="Calibri"/>
                <a:cs typeface="Calibri"/>
              </a:rPr>
              <a:t>других. </a:t>
            </a:r>
            <a:r>
              <a:rPr sz="2000" b="1" dirty="0">
                <a:solidFill>
                  <a:srgbClr val="4E6127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E6127"/>
                </a:solidFill>
                <a:latin typeface="Calibri"/>
                <a:cs typeface="Calibri"/>
              </a:rPr>
              <a:t>Одновременно </a:t>
            </a:r>
            <a:r>
              <a:rPr sz="2000" b="1" dirty="0">
                <a:solidFill>
                  <a:srgbClr val="4E6127"/>
                </a:solidFill>
                <a:latin typeface="Calibri"/>
                <a:cs typeface="Calibri"/>
              </a:rPr>
              <a:t>с учебой </a:t>
            </a:r>
            <a:r>
              <a:rPr sz="2000" b="1" spc="-10" dirty="0">
                <a:solidFill>
                  <a:srgbClr val="4E6127"/>
                </a:solidFill>
                <a:latin typeface="Calibri"/>
                <a:cs typeface="Calibri"/>
              </a:rPr>
              <a:t>Чехов пробует </a:t>
            </a:r>
            <a:r>
              <a:rPr sz="2000" b="1" dirty="0">
                <a:solidFill>
                  <a:srgbClr val="4E6127"/>
                </a:solidFill>
                <a:latin typeface="Calibri"/>
                <a:cs typeface="Calibri"/>
              </a:rPr>
              <a:t>свои силы</a:t>
            </a:r>
            <a:r>
              <a:rPr sz="2000" b="1" spc="45" dirty="0">
                <a:solidFill>
                  <a:srgbClr val="4E612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E6127"/>
                </a:solidFill>
                <a:latin typeface="Calibri"/>
                <a:cs typeface="Calibri"/>
              </a:rPr>
              <a:t>в</a:t>
            </a:r>
            <a:r>
              <a:rPr sz="2000" b="1" spc="10" dirty="0">
                <a:solidFill>
                  <a:srgbClr val="4E6127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E6127"/>
                </a:solidFill>
                <a:latin typeface="Calibri"/>
                <a:cs typeface="Calibri"/>
              </a:rPr>
              <a:t>литературе, </a:t>
            </a:r>
            <a:r>
              <a:rPr sz="2000" b="1" dirty="0">
                <a:solidFill>
                  <a:srgbClr val="4E6127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E6127"/>
                </a:solidFill>
                <a:latin typeface="Calibri"/>
                <a:cs typeface="Calibri"/>
              </a:rPr>
              <a:t>становится автором юмористических </a:t>
            </a:r>
            <a:r>
              <a:rPr sz="2000" b="1" spc="-10" dirty="0">
                <a:solidFill>
                  <a:srgbClr val="4E6127"/>
                </a:solidFill>
                <a:latin typeface="Calibri"/>
                <a:cs typeface="Calibri"/>
              </a:rPr>
              <a:t>рассказов</a:t>
            </a:r>
            <a:r>
              <a:rPr sz="2000" b="1" spc="125" dirty="0">
                <a:solidFill>
                  <a:srgbClr val="4E612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E6127"/>
                </a:solidFill>
                <a:latin typeface="Calibri"/>
                <a:cs typeface="Calibri"/>
              </a:rPr>
              <a:t>в</a:t>
            </a:r>
            <a:r>
              <a:rPr sz="2000" b="1" spc="30" dirty="0">
                <a:solidFill>
                  <a:srgbClr val="4E6127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E6127"/>
                </a:solidFill>
                <a:latin typeface="Calibri"/>
                <a:cs typeface="Calibri"/>
              </a:rPr>
              <a:t>многочисленных </a:t>
            </a:r>
            <a:r>
              <a:rPr sz="2000" b="1" dirty="0">
                <a:solidFill>
                  <a:srgbClr val="4E6127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E6127"/>
                </a:solidFill>
                <a:latin typeface="Calibri"/>
                <a:cs typeface="Calibri"/>
              </a:rPr>
              <a:t>сатирических изданиях. </a:t>
            </a:r>
            <a:r>
              <a:rPr sz="2000" b="1" dirty="0">
                <a:solidFill>
                  <a:srgbClr val="4E6127"/>
                </a:solidFill>
                <a:latin typeface="Calibri"/>
                <a:cs typeface="Calibri"/>
              </a:rPr>
              <a:t>В 1884 </a:t>
            </a:r>
            <a:r>
              <a:rPr sz="2000" b="1" spc="-10" dirty="0">
                <a:solidFill>
                  <a:srgbClr val="4E6127"/>
                </a:solidFill>
                <a:latin typeface="Calibri"/>
                <a:cs typeface="Calibri"/>
              </a:rPr>
              <a:t>году </a:t>
            </a:r>
            <a:r>
              <a:rPr sz="2000" b="1" dirty="0">
                <a:solidFill>
                  <a:srgbClr val="4E6127"/>
                </a:solidFill>
                <a:latin typeface="Calibri"/>
                <a:cs typeface="Calibri"/>
              </a:rPr>
              <a:t>он </a:t>
            </a:r>
            <a:r>
              <a:rPr sz="2000" b="1" spc="-5" dirty="0">
                <a:solidFill>
                  <a:srgbClr val="4E6127"/>
                </a:solidFill>
                <a:latin typeface="Calibri"/>
                <a:cs typeface="Calibri"/>
              </a:rPr>
              <a:t>окончил курс</a:t>
            </a:r>
            <a:r>
              <a:rPr sz="2000" b="1" spc="100" dirty="0">
                <a:solidFill>
                  <a:srgbClr val="4E6127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E6127"/>
                </a:solidFill>
                <a:latin typeface="Calibri"/>
                <a:cs typeface="Calibri"/>
              </a:rPr>
              <a:t>университета</a:t>
            </a:r>
            <a:r>
              <a:rPr sz="2000" b="1" dirty="0">
                <a:solidFill>
                  <a:srgbClr val="4E6127"/>
                </a:solidFill>
                <a:latin typeface="Calibri"/>
                <a:cs typeface="Calibri"/>
              </a:rPr>
              <a:t> и  </a:t>
            </a:r>
            <a:r>
              <a:rPr sz="2000" b="1" spc="-5" dirty="0">
                <a:solidFill>
                  <a:srgbClr val="4E6127"/>
                </a:solidFill>
                <a:latin typeface="Calibri"/>
                <a:cs typeface="Calibri"/>
              </a:rPr>
              <a:t>начал работать </a:t>
            </a:r>
            <a:r>
              <a:rPr sz="2000" b="1" spc="-10" dirty="0">
                <a:solidFill>
                  <a:srgbClr val="4E6127"/>
                </a:solidFill>
                <a:latin typeface="Calibri"/>
                <a:cs typeface="Calibri"/>
              </a:rPr>
              <a:t>уездным </a:t>
            </a:r>
            <a:r>
              <a:rPr sz="2000" b="1" spc="-5" dirty="0">
                <a:solidFill>
                  <a:srgbClr val="4E6127"/>
                </a:solidFill>
                <a:latin typeface="Calibri"/>
                <a:cs typeface="Calibri"/>
              </a:rPr>
              <a:t>врачом </a:t>
            </a:r>
            <a:r>
              <a:rPr sz="2000" b="1" dirty="0">
                <a:solidFill>
                  <a:srgbClr val="4E6127"/>
                </a:solidFill>
                <a:latin typeface="Calibri"/>
                <a:cs typeface="Calibri"/>
              </a:rPr>
              <a:t>в </a:t>
            </a:r>
            <a:r>
              <a:rPr sz="2000" b="1" spc="-5" dirty="0">
                <a:solidFill>
                  <a:srgbClr val="4E6127"/>
                </a:solidFill>
                <a:latin typeface="Calibri"/>
                <a:cs typeface="Calibri"/>
              </a:rPr>
              <a:t>Воскресенске (ныне город</a:t>
            </a:r>
            <a:r>
              <a:rPr sz="2000" b="1" spc="165" dirty="0">
                <a:solidFill>
                  <a:srgbClr val="4E6127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E6127"/>
                </a:solidFill>
                <a:latin typeface="Calibri"/>
                <a:cs typeface="Calibri"/>
              </a:rPr>
              <a:t>Истра),</a:t>
            </a:r>
            <a:r>
              <a:rPr sz="2000" b="1" spc="10" dirty="0">
                <a:solidFill>
                  <a:srgbClr val="4E612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E6127"/>
                </a:solidFill>
                <a:latin typeface="Calibri"/>
                <a:cs typeface="Calibri"/>
              </a:rPr>
              <a:t>в  </a:t>
            </a:r>
            <a:r>
              <a:rPr sz="2000" b="1" spc="-5" dirty="0">
                <a:solidFill>
                  <a:srgbClr val="4E6127"/>
                </a:solidFill>
                <a:latin typeface="Calibri"/>
                <a:cs typeface="Calibri"/>
              </a:rPr>
              <a:t>больнице известного доктора П. </a:t>
            </a:r>
            <a:r>
              <a:rPr sz="2000" b="1" dirty="0">
                <a:solidFill>
                  <a:srgbClr val="4E6127"/>
                </a:solidFill>
                <a:latin typeface="Calibri"/>
                <a:cs typeface="Calibri"/>
              </a:rPr>
              <a:t>А. </a:t>
            </a:r>
            <a:r>
              <a:rPr sz="2000" b="1" spc="-10" dirty="0">
                <a:solidFill>
                  <a:srgbClr val="4E6127"/>
                </a:solidFill>
                <a:latin typeface="Calibri"/>
                <a:cs typeface="Calibri"/>
              </a:rPr>
              <a:t>Архангельского. Затем</a:t>
            </a:r>
            <a:r>
              <a:rPr sz="2000" b="1" spc="100" dirty="0">
                <a:solidFill>
                  <a:srgbClr val="4E612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E6127"/>
                </a:solidFill>
                <a:latin typeface="Calibri"/>
                <a:cs typeface="Calibri"/>
              </a:rPr>
              <a:t>он</a:t>
            </a:r>
            <a:r>
              <a:rPr sz="2000" b="1" spc="5" dirty="0">
                <a:solidFill>
                  <a:srgbClr val="4E6127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E6127"/>
                </a:solidFill>
                <a:latin typeface="Calibri"/>
                <a:cs typeface="Calibri"/>
              </a:rPr>
              <a:t>работал </a:t>
            </a:r>
            <a:r>
              <a:rPr sz="2000" b="1" dirty="0">
                <a:solidFill>
                  <a:srgbClr val="4E6127"/>
                </a:solidFill>
                <a:latin typeface="Calibri"/>
                <a:cs typeface="Calibri"/>
              </a:rPr>
              <a:t> в </a:t>
            </a:r>
            <a:r>
              <a:rPr sz="2000" b="1" spc="-5" dirty="0">
                <a:solidFill>
                  <a:srgbClr val="4E6127"/>
                </a:solidFill>
                <a:latin typeface="Calibri"/>
                <a:cs typeface="Calibri"/>
              </a:rPr>
              <a:t>Звенигороде, </a:t>
            </a:r>
            <a:r>
              <a:rPr sz="2000" b="1" spc="-40" dirty="0">
                <a:solidFill>
                  <a:srgbClr val="4E6127"/>
                </a:solidFill>
                <a:latin typeface="Calibri"/>
                <a:cs typeface="Calibri"/>
              </a:rPr>
              <a:t>где </a:t>
            </a:r>
            <a:r>
              <a:rPr sz="2000" b="1" spc="-5" dirty="0">
                <a:solidFill>
                  <a:srgbClr val="4E6127"/>
                </a:solidFill>
                <a:latin typeface="Calibri"/>
                <a:cs typeface="Calibri"/>
              </a:rPr>
              <a:t>некоторое время </a:t>
            </a:r>
            <a:r>
              <a:rPr sz="2000" b="1" dirty="0">
                <a:solidFill>
                  <a:srgbClr val="4E6127"/>
                </a:solidFill>
                <a:latin typeface="Calibri"/>
                <a:cs typeface="Calibri"/>
              </a:rPr>
              <a:t>он </a:t>
            </a:r>
            <a:r>
              <a:rPr sz="2000" b="1" spc="-5" dirty="0">
                <a:solidFill>
                  <a:srgbClr val="4E6127"/>
                </a:solidFill>
                <a:latin typeface="Calibri"/>
                <a:cs typeface="Calibri"/>
              </a:rPr>
              <a:t>заведовал</a:t>
            </a:r>
            <a:r>
              <a:rPr sz="2000" b="1" spc="55" dirty="0">
                <a:solidFill>
                  <a:srgbClr val="4E6127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E6127"/>
                </a:solidFill>
                <a:latin typeface="Calibri"/>
                <a:cs typeface="Calibri"/>
              </a:rPr>
              <a:t>больницей.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5637" y="692289"/>
            <a:ext cx="3389045" cy="47667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45736" y="940930"/>
            <a:ext cx="4369435" cy="521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 marR="61594" indent="3175" algn="ctr">
              <a:lnSpc>
                <a:spcPct val="100000"/>
              </a:lnSpc>
              <a:spcBef>
                <a:spcPts val="100"/>
              </a:spcBef>
              <a:tabLst>
                <a:tab pos="1470660" algn="l"/>
                <a:tab pos="2194560" algn="l"/>
              </a:tabLst>
            </a:pPr>
            <a:r>
              <a:rPr sz="2000" b="1" dirty="0">
                <a:latin typeface="Arial"/>
                <a:cs typeface="Arial"/>
              </a:rPr>
              <a:t>В 1901 </a:t>
            </a:r>
            <a:r>
              <a:rPr sz="2000" b="1" spc="-10" dirty="0">
                <a:latin typeface="Arial"/>
                <a:cs typeface="Arial"/>
              </a:rPr>
              <a:t>году </a:t>
            </a:r>
            <a:r>
              <a:rPr sz="2000" b="1" spc="-5" dirty="0">
                <a:latin typeface="Arial"/>
                <a:cs typeface="Arial"/>
              </a:rPr>
              <a:t>Антон </a:t>
            </a:r>
            <a:r>
              <a:rPr sz="2000" b="1" spc="-10" dirty="0">
                <a:latin typeface="Arial"/>
                <a:cs typeface="Arial"/>
              </a:rPr>
              <a:t>Павлович  </a:t>
            </a:r>
            <a:r>
              <a:rPr sz="2000" b="1" spc="-5" dirty="0">
                <a:latin typeface="Arial"/>
                <a:cs typeface="Arial"/>
              </a:rPr>
              <a:t>женился </a:t>
            </a:r>
            <a:r>
              <a:rPr sz="2000" b="1" dirty="0">
                <a:latin typeface="Arial"/>
                <a:cs typeface="Arial"/>
              </a:rPr>
              <a:t>на актрисе </a:t>
            </a:r>
            <a:r>
              <a:rPr sz="2000" b="1" spc="-15" dirty="0">
                <a:latin typeface="Arial"/>
                <a:cs typeface="Arial"/>
              </a:rPr>
              <a:t>Московского  Художественного </a:t>
            </a:r>
            <a:r>
              <a:rPr sz="2000" b="1" spc="-5" dirty="0">
                <a:latin typeface="Arial"/>
                <a:cs typeface="Arial"/>
              </a:rPr>
              <a:t>театра </a:t>
            </a:r>
            <a:r>
              <a:rPr sz="2000" b="1" spc="-10" dirty="0">
                <a:latin typeface="Arial"/>
                <a:cs typeface="Arial"/>
              </a:rPr>
              <a:t>Ольге  </a:t>
            </a:r>
            <a:r>
              <a:rPr sz="2000" b="1" dirty="0">
                <a:latin typeface="Arial"/>
                <a:cs typeface="Arial"/>
              </a:rPr>
              <a:t>Книппер, </a:t>
            </a:r>
            <a:r>
              <a:rPr sz="2000" b="1" spc="-10" dirty="0">
                <a:latin typeface="Arial"/>
                <a:cs typeface="Arial"/>
              </a:rPr>
              <a:t>однако, </a:t>
            </a:r>
            <a:r>
              <a:rPr sz="2000" b="1" dirty="0">
                <a:latin typeface="Arial"/>
                <a:cs typeface="Arial"/>
              </a:rPr>
              <a:t>насладиться  </a:t>
            </a:r>
            <a:r>
              <a:rPr sz="2000" b="1" spc="-10" dirty="0">
                <a:latin typeface="Arial"/>
                <a:cs typeface="Arial"/>
              </a:rPr>
              <a:t>своим творческим </a:t>
            </a:r>
            <a:r>
              <a:rPr sz="2000" b="1" spc="-20" dirty="0">
                <a:latin typeface="Arial"/>
                <a:cs typeface="Arial"/>
              </a:rPr>
              <a:t>успехом </a:t>
            </a:r>
            <a:r>
              <a:rPr sz="2000" b="1" dirty="0">
                <a:latin typeface="Arial"/>
                <a:cs typeface="Arial"/>
              </a:rPr>
              <a:t>и  </a:t>
            </a:r>
            <a:r>
              <a:rPr sz="2000" b="1" spc="-5" dirty="0">
                <a:latin typeface="Arial"/>
                <a:cs typeface="Arial"/>
              </a:rPr>
              <a:t>семейным </a:t>
            </a:r>
            <a:r>
              <a:rPr sz="2000" b="1" spc="-10" dirty="0">
                <a:latin typeface="Arial"/>
                <a:cs typeface="Arial"/>
              </a:rPr>
              <a:t>счастьем </a:t>
            </a:r>
            <a:r>
              <a:rPr sz="2000" b="1" spc="-15" dirty="0">
                <a:latin typeface="Arial"/>
                <a:cs typeface="Arial"/>
              </a:rPr>
              <a:t>ему </a:t>
            </a:r>
            <a:r>
              <a:rPr sz="2000" b="1" spc="-10" dirty="0">
                <a:latin typeface="Arial"/>
                <a:cs typeface="Arial"/>
              </a:rPr>
              <a:t>было </a:t>
            </a:r>
            <a:r>
              <a:rPr sz="2000" b="1" dirty="0">
                <a:latin typeface="Arial"/>
                <a:cs typeface="Arial"/>
              </a:rPr>
              <a:t>не  суждено. В </a:t>
            </a:r>
            <a:r>
              <a:rPr sz="2000" b="1" spc="-10" dirty="0">
                <a:latin typeface="Arial"/>
                <a:cs typeface="Arial"/>
              </a:rPr>
              <a:t>связи </a:t>
            </a:r>
            <a:r>
              <a:rPr sz="2000" b="1" dirty="0">
                <a:latin typeface="Arial"/>
                <a:cs typeface="Arial"/>
              </a:rPr>
              <a:t>с </a:t>
            </a:r>
            <a:r>
              <a:rPr sz="2000" b="1" spc="-5" dirty="0">
                <a:latin typeface="Arial"/>
                <a:cs typeface="Arial"/>
              </a:rPr>
              <a:t>обострением  туберкулеза </a:t>
            </a:r>
            <a:r>
              <a:rPr sz="2000" b="1" spc="-10" dirty="0">
                <a:latin typeface="Arial"/>
                <a:cs typeface="Arial"/>
              </a:rPr>
              <a:t>состояние его  </a:t>
            </a:r>
            <a:r>
              <a:rPr sz="2000" b="1" dirty="0">
                <a:latin typeface="Arial"/>
                <a:cs typeface="Arial"/>
              </a:rPr>
              <a:t>здоровья </a:t>
            </a:r>
            <a:r>
              <a:rPr sz="2000" b="1" spc="-10" dirty="0">
                <a:latin typeface="Arial"/>
                <a:cs typeface="Arial"/>
              </a:rPr>
              <a:t>резко	</a:t>
            </a:r>
            <a:r>
              <a:rPr sz="2000" b="1" spc="-5" dirty="0">
                <a:latin typeface="Arial"/>
                <a:cs typeface="Arial"/>
              </a:rPr>
              <a:t>ухудшилось. </a:t>
            </a:r>
            <a:r>
              <a:rPr sz="2000" b="1" dirty="0">
                <a:latin typeface="Arial"/>
                <a:cs typeface="Arial"/>
              </a:rPr>
              <a:t>По  совету </a:t>
            </a:r>
            <a:r>
              <a:rPr sz="2000" b="1" spc="-10" dirty="0">
                <a:latin typeface="Arial"/>
                <a:cs typeface="Arial"/>
              </a:rPr>
              <a:t>врачей </a:t>
            </a:r>
            <a:r>
              <a:rPr sz="2000" b="1" spc="-5" dirty="0">
                <a:latin typeface="Arial"/>
                <a:cs typeface="Arial"/>
              </a:rPr>
              <a:t>он </a:t>
            </a:r>
            <a:r>
              <a:rPr sz="2000" b="1" spc="-10" dirty="0">
                <a:latin typeface="Arial"/>
                <a:cs typeface="Arial"/>
              </a:rPr>
              <a:t>отправился </a:t>
            </a:r>
            <a:r>
              <a:rPr sz="2000" b="1" dirty="0">
                <a:latin typeface="Arial"/>
                <a:cs typeface="Arial"/>
              </a:rPr>
              <a:t>на  </a:t>
            </a:r>
            <a:r>
              <a:rPr sz="2000" b="1" spc="-10" dirty="0">
                <a:latin typeface="Arial"/>
                <a:cs typeface="Arial"/>
              </a:rPr>
              <a:t>лечение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в	</a:t>
            </a:r>
            <a:r>
              <a:rPr sz="2000" b="1" spc="-5" dirty="0">
                <a:latin typeface="Arial"/>
                <a:cs typeface="Arial"/>
              </a:rPr>
              <a:t>курортный немецкий  </a:t>
            </a:r>
            <a:r>
              <a:rPr sz="2000" b="1" spc="-10" dirty="0">
                <a:latin typeface="Arial"/>
                <a:cs typeface="Arial"/>
              </a:rPr>
              <a:t>городок </a:t>
            </a:r>
            <a:r>
              <a:rPr sz="2000" b="1" spc="-5" dirty="0">
                <a:latin typeface="Arial"/>
                <a:cs typeface="Arial"/>
              </a:rPr>
              <a:t>Баденвейлер.</a:t>
            </a:r>
            <a:endParaRPr sz="2000">
              <a:latin typeface="Arial"/>
              <a:cs typeface="Arial"/>
            </a:endParaRPr>
          </a:p>
          <a:p>
            <a:pPr marL="12700" marR="5080" algn="ctr">
              <a:lnSpc>
                <a:spcPct val="100099"/>
              </a:lnSpc>
              <a:spcBef>
                <a:spcPts val="5"/>
              </a:spcBef>
            </a:pPr>
            <a:r>
              <a:rPr sz="2000" b="1" spc="-10" dirty="0">
                <a:latin typeface="Arial"/>
                <a:cs typeface="Arial"/>
              </a:rPr>
              <a:t>Здесь </a:t>
            </a:r>
            <a:r>
              <a:rPr sz="2000" b="1" dirty="0">
                <a:latin typeface="Arial"/>
                <a:cs typeface="Arial"/>
              </a:rPr>
              <a:t>2 (15) </a:t>
            </a:r>
            <a:r>
              <a:rPr sz="2000" b="1" spc="-15" dirty="0">
                <a:latin typeface="Arial"/>
                <a:cs typeface="Arial"/>
              </a:rPr>
              <a:t>июля </a:t>
            </a:r>
            <a:r>
              <a:rPr sz="2000" b="1" dirty="0">
                <a:latin typeface="Arial"/>
                <a:cs typeface="Arial"/>
              </a:rPr>
              <a:t>1904 </a:t>
            </a:r>
            <a:r>
              <a:rPr sz="2000" b="1" spc="-20" dirty="0">
                <a:latin typeface="Arial"/>
                <a:cs typeface="Arial"/>
              </a:rPr>
              <a:t>года </a:t>
            </a:r>
            <a:r>
              <a:rPr sz="2000" b="1" spc="-5" dirty="0">
                <a:latin typeface="Arial"/>
                <a:cs typeface="Arial"/>
              </a:rPr>
              <a:t>Антон  </a:t>
            </a:r>
            <a:r>
              <a:rPr sz="2000" b="1" spc="-10" dirty="0">
                <a:latin typeface="Arial"/>
                <a:cs typeface="Arial"/>
              </a:rPr>
              <a:t>Павлович </a:t>
            </a:r>
            <a:r>
              <a:rPr sz="2000" b="1" spc="-15" dirty="0">
                <a:latin typeface="Arial"/>
                <a:cs typeface="Arial"/>
              </a:rPr>
              <a:t>Чехов </a:t>
            </a:r>
            <a:r>
              <a:rPr sz="2000" b="1" spc="-5" dirty="0">
                <a:latin typeface="Arial"/>
                <a:cs typeface="Arial"/>
              </a:rPr>
              <a:t>скоропостижно  </a:t>
            </a:r>
            <a:r>
              <a:rPr sz="2000" b="1" spc="-10" dirty="0">
                <a:latin typeface="Arial"/>
                <a:cs typeface="Arial"/>
              </a:rPr>
              <a:t>скончался. </a:t>
            </a:r>
            <a:r>
              <a:rPr sz="2000" b="1" spc="-15" dirty="0">
                <a:latin typeface="Arial"/>
                <a:cs typeface="Arial"/>
              </a:rPr>
              <a:t>Похоронен </a:t>
            </a:r>
            <a:r>
              <a:rPr sz="2000" b="1" spc="5" dirty="0">
                <a:latin typeface="Arial"/>
                <a:cs typeface="Arial"/>
              </a:rPr>
              <a:t>на  </a:t>
            </a:r>
            <a:r>
              <a:rPr sz="2000" b="1" spc="-10" dirty="0">
                <a:latin typeface="Arial"/>
                <a:cs typeface="Arial"/>
              </a:rPr>
              <a:t>Новодевичьем </a:t>
            </a:r>
            <a:r>
              <a:rPr sz="2000" b="1" dirty="0">
                <a:latin typeface="Arial"/>
                <a:cs typeface="Arial"/>
              </a:rPr>
              <a:t>кладбище в  </a:t>
            </a:r>
            <a:r>
              <a:rPr sz="2000" b="1" spc="-10" dirty="0">
                <a:latin typeface="Arial"/>
                <a:cs typeface="Arial"/>
              </a:rPr>
              <a:t>Москве.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33334" y="497776"/>
            <a:ext cx="64662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i="0" spc="-5" dirty="0">
                <a:solidFill>
                  <a:srgbClr val="000000"/>
                </a:solidFill>
                <a:latin typeface="Calibri"/>
                <a:cs typeface="Calibri"/>
              </a:rPr>
              <a:t>Особенности стиля</a:t>
            </a:r>
            <a:r>
              <a:rPr sz="4400" b="1" i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1" i="0" spc="-25" dirty="0">
                <a:solidFill>
                  <a:srgbClr val="000000"/>
                </a:solidFill>
                <a:latin typeface="Calibri"/>
                <a:cs typeface="Calibri"/>
              </a:rPr>
              <a:t>Чехова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6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4944" y="1445298"/>
            <a:ext cx="7954645" cy="505777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065" marR="1303655" indent="-182245" algn="ctr">
              <a:lnSpc>
                <a:spcPts val="3350"/>
              </a:lnSpc>
              <a:spcBef>
                <a:spcPts val="220"/>
              </a:spcBef>
            </a:pPr>
            <a:r>
              <a:rPr sz="2800" b="1" spc="-15" dirty="0">
                <a:solidFill>
                  <a:srgbClr val="E36B09"/>
                </a:solidFill>
                <a:latin typeface="Arial"/>
                <a:cs typeface="Arial"/>
              </a:rPr>
              <a:t>«Краткость </a:t>
            </a:r>
            <a:r>
              <a:rPr sz="2800" b="1" dirty="0">
                <a:solidFill>
                  <a:srgbClr val="E36B09"/>
                </a:solidFill>
                <a:latin typeface="Arial"/>
                <a:cs typeface="Arial"/>
              </a:rPr>
              <a:t>– </a:t>
            </a:r>
            <a:r>
              <a:rPr sz="2800" b="1" spc="-10" dirty="0">
                <a:solidFill>
                  <a:srgbClr val="E36B09"/>
                </a:solidFill>
                <a:latin typeface="Arial"/>
                <a:cs typeface="Arial"/>
              </a:rPr>
              <a:t>сестра </a:t>
            </a:r>
            <a:r>
              <a:rPr sz="2800" b="1" spc="-5" dirty="0">
                <a:solidFill>
                  <a:srgbClr val="E36B09"/>
                </a:solidFill>
                <a:latin typeface="Arial"/>
                <a:cs typeface="Arial"/>
              </a:rPr>
              <a:t>таланта… </a:t>
            </a:r>
            <a:r>
              <a:rPr sz="2800" b="1" spc="-45" dirty="0">
                <a:solidFill>
                  <a:srgbClr val="E36B09"/>
                </a:solidFill>
                <a:latin typeface="Arial"/>
                <a:cs typeface="Arial"/>
              </a:rPr>
              <a:t>Умею  </a:t>
            </a:r>
            <a:r>
              <a:rPr sz="2800" b="1" spc="-30" dirty="0">
                <a:solidFill>
                  <a:srgbClr val="E36B09"/>
                </a:solidFill>
                <a:latin typeface="Arial"/>
                <a:cs typeface="Arial"/>
              </a:rPr>
              <a:t>коротко </a:t>
            </a:r>
            <a:r>
              <a:rPr sz="2800" b="1" spc="-20" dirty="0">
                <a:solidFill>
                  <a:srgbClr val="E36B09"/>
                </a:solidFill>
                <a:latin typeface="Arial"/>
                <a:cs typeface="Arial"/>
              </a:rPr>
              <a:t>говорить </a:t>
            </a:r>
            <a:r>
              <a:rPr sz="2800" b="1" dirty="0">
                <a:solidFill>
                  <a:srgbClr val="E36B09"/>
                </a:solidFill>
                <a:latin typeface="Arial"/>
                <a:cs typeface="Arial"/>
              </a:rPr>
              <a:t>о </a:t>
            </a:r>
            <a:r>
              <a:rPr sz="2800" b="1" spc="-5" dirty="0">
                <a:solidFill>
                  <a:srgbClr val="E36B09"/>
                </a:solidFill>
                <a:latin typeface="Arial"/>
                <a:cs typeface="Arial"/>
              </a:rPr>
              <a:t>длинных</a:t>
            </a:r>
            <a:r>
              <a:rPr sz="2800" b="1" spc="-15" dirty="0">
                <a:solidFill>
                  <a:srgbClr val="E36B0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E36B09"/>
                </a:solidFill>
                <a:latin typeface="Arial"/>
                <a:cs typeface="Arial"/>
              </a:rPr>
              <a:t>вещах!»</a:t>
            </a:r>
            <a:endParaRPr sz="2800">
              <a:latin typeface="Arial"/>
              <a:cs typeface="Arial"/>
            </a:endParaRPr>
          </a:p>
          <a:p>
            <a:pPr marL="791845" marR="184150" indent="635" algn="ctr">
              <a:lnSpc>
                <a:spcPct val="100000"/>
              </a:lnSpc>
              <a:spcBef>
                <a:spcPts val="1120"/>
              </a:spcBef>
            </a:pP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По </a:t>
            </a:r>
            <a:r>
              <a:rPr sz="2400" b="1" spc="-20" dirty="0">
                <a:solidFill>
                  <a:srgbClr val="6F2F9F"/>
                </a:solidFill>
                <a:latin typeface="Arial"/>
                <a:cs typeface="Arial"/>
              </a:rPr>
              <a:t>условиям </a:t>
            </a:r>
            <a:r>
              <a:rPr sz="2400" b="1" spc="-15" dirty="0">
                <a:solidFill>
                  <a:srgbClr val="6F2F9F"/>
                </a:solidFill>
                <a:latin typeface="Arial"/>
                <a:cs typeface="Arial"/>
              </a:rPr>
              <a:t>юмористических журналов  </a:t>
            </a:r>
            <a:r>
              <a:rPr sz="2400" b="1" spc="-5" dirty="0">
                <a:solidFill>
                  <a:srgbClr val="6F2F9F"/>
                </a:solidFill>
                <a:latin typeface="Arial"/>
                <a:cs typeface="Arial"/>
              </a:rPr>
              <a:t>рассказ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не </a:t>
            </a:r>
            <a:r>
              <a:rPr sz="2400" b="1" spc="-20" dirty="0">
                <a:solidFill>
                  <a:srgbClr val="6F2F9F"/>
                </a:solidFill>
                <a:latin typeface="Arial"/>
                <a:cs typeface="Arial"/>
              </a:rPr>
              <a:t>должен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был </a:t>
            </a:r>
            <a:r>
              <a:rPr sz="2400" b="1" spc="-5" dirty="0">
                <a:solidFill>
                  <a:srgbClr val="6F2F9F"/>
                </a:solidFill>
                <a:latin typeface="Arial"/>
                <a:cs typeface="Arial"/>
              </a:rPr>
              <a:t>превышать ста</a:t>
            </a:r>
            <a:r>
              <a:rPr sz="2400" b="1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F2F9F"/>
                </a:solidFill>
                <a:latin typeface="Arial"/>
                <a:cs typeface="Arial"/>
              </a:rPr>
              <a:t>строк.</a:t>
            </a:r>
            <a:endParaRPr sz="2400">
              <a:latin typeface="Arial"/>
              <a:cs typeface="Arial"/>
            </a:endParaRPr>
          </a:p>
          <a:p>
            <a:pPr marL="614045" marR="5080" indent="-635" algn="ctr">
              <a:lnSpc>
                <a:spcPct val="100000"/>
              </a:lnSpc>
              <a:tabLst>
                <a:tab pos="6906259" algn="l"/>
              </a:tabLst>
            </a:pPr>
            <a:r>
              <a:rPr sz="2400" b="1" spc="-10" dirty="0">
                <a:solidFill>
                  <a:srgbClr val="6F2F9F"/>
                </a:solidFill>
                <a:latin typeface="Arial"/>
                <a:cs typeface="Arial"/>
              </a:rPr>
              <a:t>Выполняя </a:t>
            </a:r>
            <a:r>
              <a:rPr sz="2400" b="1" spc="-15" dirty="0">
                <a:solidFill>
                  <a:srgbClr val="6F2F9F"/>
                </a:solidFill>
                <a:latin typeface="Arial"/>
                <a:cs typeface="Arial"/>
              </a:rPr>
              <a:t>эти </a:t>
            </a:r>
            <a:r>
              <a:rPr sz="2400" b="1" spc="-10" dirty="0">
                <a:solidFill>
                  <a:srgbClr val="6F2F9F"/>
                </a:solidFill>
                <a:latin typeface="Arial"/>
                <a:cs typeface="Arial"/>
              </a:rPr>
              <a:t>требования, </a:t>
            </a:r>
            <a:r>
              <a:rPr sz="2400" b="1" spc="-25" dirty="0">
                <a:solidFill>
                  <a:srgbClr val="6F2F9F"/>
                </a:solidFill>
                <a:latin typeface="Arial"/>
                <a:cs typeface="Arial"/>
              </a:rPr>
              <a:t>Чехов </a:t>
            </a:r>
            <a:r>
              <a:rPr sz="2400" b="1" spc="-10" dirty="0">
                <a:solidFill>
                  <a:srgbClr val="6F2F9F"/>
                </a:solidFill>
                <a:latin typeface="Arial"/>
                <a:cs typeface="Arial"/>
              </a:rPr>
              <a:t>научился 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писать </a:t>
            </a:r>
            <a:r>
              <a:rPr sz="2400" b="1" spc="-10" dirty="0">
                <a:solidFill>
                  <a:srgbClr val="6F2F9F"/>
                </a:solidFill>
                <a:latin typeface="Arial"/>
                <a:cs typeface="Arial"/>
              </a:rPr>
              <a:t>кратко. </a:t>
            </a:r>
            <a:r>
              <a:rPr sz="2400" b="1" spc="-15" dirty="0">
                <a:solidFill>
                  <a:srgbClr val="6F2F9F"/>
                </a:solidFill>
                <a:latin typeface="Arial"/>
                <a:cs typeface="Arial"/>
              </a:rPr>
              <a:t>Короткие</a:t>
            </a:r>
            <a:r>
              <a:rPr sz="2400" b="1" spc="5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F2F9F"/>
                </a:solidFill>
                <a:latin typeface="Arial"/>
                <a:cs typeface="Arial"/>
              </a:rPr>
              <a:t>рассказы</a:t>
            </a:r>
            <a:r>
              <a:rPr sz="2400" b="1" spc="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были	</a:t>
            </a:r>
            <a:r>
              <a:rPr sz="2400" b="1" spc="-20" dirty="0">
                <a:solidFill>
                  <a:srgbClr val="6F2F9F"/>
                </a:solidFill>
                <a:latin typeface="Arial"/>
                <a:cs typeface="Arial"/>
              </a:rPr>
              <a:t>очень  </a:t>
            </a:r>
            <a:r>
              <a:rPr sz="2400" b="1" spc="-10" dirty="0">
                <a:solidFill>
                  <a:srgbClr val="6F2F9F"/>
                </a:solidFill>
                <a:latin typeface="Arial"/>
                <a:cs typeface="Arial"/>
              </a:rPr>
              <a:t>емкими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по </a:t>
            </a:r>
            <a:r>
              <a:rPr sz="2400" b="1" spc="-10" dirty="0">
                <a:solidFill>
                  <a:srgbClr val="6F2F9F"/>
                </a:solidFill>
                <a:latin typeface="Arial"/>
                <a:cs typeface="Arial"/>
              </a:rPr>
              <a:t>содержанию. </a:t>
            </a:r>
            <a:r>
              <a:rPr sz="2400" b="1" spc="-15" dirty="0">
                <a:solidFill>
                  <a:srgbClr val="6F2F9F"/>
                </a:solidFill>
                <a:latin typeface="Arial"/>
                <a:cs typeface="Arial"/>
              </a:rPr>
              <a:t>Это достигалось </a:t>
            </a:r>
            <a:r>
              <a:rPr sz="2400" b="1" spc="-5" dirty="0">
                <a:solidFill>
                  <a:srgbClr val="6F2F9F"/>
                </a:solidFill>
                <a:latin typeface="Arial"/>
                <a:cs typeface="Arial"/>
              </a:rPr>
              <a:t>ярким  </a:t>
            </a:r>
            <a:r>
              <a:rPr sz="2400" b="1" spc="-20" dirty="0">
                <a:solidFill>
                  <a:srgbClr val="6F2F9F"/>
                </a:solidFill>
                <a:latin typeface="Arial"/>
                <a:cs typeface="Arial"/>
              </a:rPr>
              <a:t>заглавием, </a:t>
            </a:r>
            <a:r>
              <a:rPr sz="2400" b="1" spc="-15" dirty="0">
                <a:solidFill>
                  <a:srgbClr val="6F2F9F"/>
                </a:solidFill>
                <a:latin typeface="Arial"/>
                <a:cs typeface="Arial"/>
              </a:rPr>
              <a:t>значащими </a:t>
            </a:r>
            <a:r>
              <a:rPr sz="2400" b="1" spc="-5" dirty="0">
                <a:solidFill>
                  <a:srgbClr val="6F2F9F"/>
                </a:solidFill>
                <a:latin typeface="Arial"/>
                <a:cs typeface="Arial"/>
              </a:rPr>
              <a:t>именами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и </a:t>
            </a:r>
            <a:r>
              <a:rPr sz="2400" b="1" spc="-5" dirty="0">
                <a:solidFill>
                  <a:srgbClr val="6F2F9F"/>
                </a:solidFill>
                <a:latin typeface="Arial"/>
                <a:cs typeface="Arial"/>
              </a:rPr>
              <a:t>фамилиями,  </a:t>
            </a:r>
            <a:r>
              <a:rPr sz="2400" b="1" spc="-25" dirty="0">
                <a:solidFill>
                  <a:srgbClr val="6F2F9F"/>
                </a:solidFill>
                <a:latin typeface="Arial"/>
                <a:cs typeface="Arial"/>
              </a:rPr>
              <a:t>сюжетом, который </a:t>
            </a:r>
            <a:r>
              <a:rPr sz="2400" b="1" spc="-10" dirty="0">
                <a:solidFill>
                  <a:srgbClr val="6F2F9F"/>
                </a:solidFill>
                <a:latin typeface="Arial"/>
                <a:cs typeface="Arial"/>
              </a:rPr>
              <a:t>строится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на </a:t>
            </a:r>
            <a:r>
              <a:rPr sz="2400" b="1" spc="-15" dirty="0">
                <a:solidFill>
                  <a:srgbClr val="6F2F9F"/>
                </a:solidFill>
                <a:latin typeface="Arial"/>
                <a:cs typeface="Arial"/>
              </a:rPr>
              <a:t>остром  </a:t>
            </a:r>
            <a:r>
              <a:rPr sz="2400" b="1" spc="-5" dirty="0">
                <a:solidFill>
                  <a:srgbClr val="6F2F9F"/>
                </a:solidFill>
                <a:latin typeface="Arial"/>
                <a:cs typeface="Arial"/>
              </a:rPr>
              <a:t>необычном </a:t>
            </a:r>
            <a:r>
              <a:rPr sz="2400" b="1" spc="-20" dirty="0">
                <a:solidFill>
                  <a:srgbClr val="6F2F9F"/>
                </a:solidFill>
                <a:latin typeface="Arial"/>
                <a:cs typeface="Arial"/>
              </a:rPr>
              <a:t>положении; </a:t>
            </a:r>
            <a:r>
              <a:rPr sz="2400" b="1" spc="-5" dirty="0">
                <a:solidFill>
                  <a:srgbClr val="6F2F9F"/>
                </a:solidFill>
                <a:latin typeface="Arial"/>
                <a:cs typeface="Arial"/>
              </a:rPr>
              <a:t>динамичным  </a:t>
            </a:r>
            <a:r>
              <a:rPr sz="2400" b="1" spc="-10" dirty="0">
                <a:solidFill>
                  <a:srgbClr val="6F2F9F"/>
                </a:solidFill>
                <a:latin typeface="Arial"/>
                <a:cs typeface="Arial"/>
              </a:rPr>
              <a:t>действием, </a:t>
            </a:r>
            <a:r>
              <a:rPr sz="2400" b="1" spc="-5" dirty="0">
                <a:solidFill>
                  <a:srgbClr val="6F2F9F"/>
                </a:solidFill>
                <a:latin typeface="Arial"/>
                <a:cs typeface="Arial"/>
              </a:rPr>
              <a:t>выразительной деталью;  </a:t>
            </a:r>
            <a:r>
              <a:rPr sz="2400" b="1" spc="-10" dirty="0">
                <a:solidFill>
                  <a:srgbClr val="6F2F9F"/>
                </a:solidFill>
                <a:latin typeface="Arial"/>
                <a:cs typeface="Arial"/>
              </a:rPr>
              <a:t>сценичностью диалога; </a:t>
            </a:r>
            <a:r>
              <a:rPr sz="2400" b="1" spc="-15" dirty="0">
                <a:solidFill>
                  <a:srgbClr val="6F2F9F"/>
                </a:solidFill>
                <a:latin typeface="Arial"/>
                <a:cs typeface="Arial"/>
              </a:rPr>
              <a:t>простой, </a:t>
            </a:r>
            <a:r>
              <a:rPr sz="2400" b="1" spc="-5" dirty="0">
                <a:solidFill>
                  <a:srgbClr val="6F2F9F"/>
                </a:solidFill>
                <a:latin typeface="Arial"/>
                <a:cs typeface="Arial"/>
              </a:rPr>
              <a:t>ясной </a:t>
            </a:r>
            <a:r>
              <a:rPr sz="2400" b="1" spc="-20" dirty="0">
                <a:solidFill>
                  <a:srgbClr val="6F2F9F"/>
                </a:solidFill>
                <a:latin typeface="Arial"/>
                <a:cs typeface="Arial"/>
              </a:rPr>
              <a:t>речью  автора.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5725" marR="5080" indent="-261366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365B16"/>
                </a:solidFill>
                <a:latin typeface="Times New Roman"/>
                <a:cs typeface="Times New Roman"/>
              </a:rPr>
              <a:t>ОСОБЕННОСТИ</a:t>
            </a:r>
            <a:r>
              <a:rPr sz="4400" b="1" spc="-70" dirty="0">
                <a:solidFill>
                  <a:srgbClr val="365B16"/>
                </a:solidFill>
                <a:latin typeface="Times New Roman"/>
                <a:cs typeface="Times New Roman"/>
              </a:rPr>
              <a:t> </a:t>
            </a:r>
            <a:r>
              <a:rPr sz="4400" b="1" spc="-65" dirty="0">
                <a:solidFill>
                  <a:srgbClr val="365B16"/>
                </a:solidFill>
                <a:latin typeface="Times New Roman"/>
                <a:cs typeface="Times New Roman"/>
              </a:rPr>
              <a:t>РАССКАЗОВ  </a:t>
            </a:r>
            <a:r>
              <a:rPr sz="4400" b="1" i="1" spc="-60" dirty="0">
                <a:solidFill>
                  <a:srgbClr val="365B16"/>
                </a:solidFill>
                <a:latin typeface="Times New Roman"/>
                <a:cs typeface="Times New Roman"/>
              </a:rPr>
              <a:t>ЧЕХОВА: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6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4898" y="1466887"/>
            <a:ext cx="8746490" cy="4655185"/>
          </a:xfrm>
          <a:prstGeom prst="rect">
            <a:avLst/>
          </a:prstGeom>
        </p:spPr>
        <p:txBody>
          <a:bodyPr vert="horz" wrap="square" lIns="0" tIns="278130" rIns="0" bIns="0" rtlCol="0">
            <a:spAutoFit/>
          </a:bodyPr>
          <a:lstStyle/>
          <a:p>
            <a:pPr marL="601345" indent="-286385">
              <a:lnSpc>
                <a:spcPct val="100000"/>
              </a:lnSpc>
              <a:spcBef>
                <a:spcPts val="2190"/>
              </a:spcBef>
              <a:buClr>
                <a:srgbClr val="7ED03A"/>
              </a:buClr>
              <a:buSzPct val="66666"/>
              <a:buFont typeface="Wingdings"/>
              <a:buChar char=""/>
              <a:tabLst>
                <a:tab pos="601980" algn="l"/>
              </a:tabLst>
            </a:pPr>
            <a:r>
              <a:rPr sz="3600" b="1" spc="-40" dirty="0">
                <a:solidFill>
                  <a:srgbClr val="0F233D"/>
                </a:solidFill>
                <a:latin typeface="Times New Roman"/>
                <a:cs typeface="Times New Roman"/>
              </a:rPr>
              <a:t>Короткое</a:t>
            </a:r>
            <a:r>
              <a:rPr sz="3600" b="1" spc="-5" dirty="0">
                <a:solidFill>
                  <a:srgbClr val="0F233D"/>
                </a:solidFill>
                <a:latin typeface="Times New Roman"/>
                <a:cs typeface="Times New Roman"/>
              </a:rPr>
              <a:t> вступление.</a:t>
            </a:r>
            <a:endParaRPr sz="3600">
              <a:latin typeface="Times New Roman"/>
              <a:cs typeface="Times New Roman"/>
            </a:endParaRPr>
          </a:p>
          <a:p>
            <a:pPr marL="286385" marR="46990" lvl="1" indent="-286385" algn="r">
              <a:lnSpc>
                <a:spcPct val="100000"/>
              </a:lnSpc>
              <a:spcBef>
                <a:spcPts val="2085"/>
              </a:spcBef>
              <a:buClr>
                <a:srgbClr val="7ED03A"/>
              </a:buClr>
              <a:buSzPct val="66666"/>
              <a:buFont typeface="Wingdings"/>
              <a:buChar char=""/>
              <a:tabLst>
                <a:tab pos="286385" algn="l"/>
              </a:tabLst>
            </a:pPr>
            <a:r>
              <a:rPr sz="3600" b="1" spc="-10" dirty="0">
                <a:solidFill>
                  <a:srgbClr val="974706"/>
                </a:solidFill>
                <a:latin typeface="Times New Roman"/>
                <a:cs typeface="Times New Roman"/>
              </a:rPr>
              <a:t>Нет </a:t>
            </a:r>
            <a:r>
              <a:rPr sz="3600" b="1" spc="-25" dirty="0">
                <a:solidFill>
                  <a:srgbClr val="974706"/>
                </a:solidFill>
                <a:latin typeface="Times New Roman"/>
                <a:cs typeface="Times New Roman"/>
              </a:rPr>
              <a:t>подробного </a:t>
            </a:r>
            <a:r>
              <a:rPr sz="3600" b="1" dirty="0">
                <a:solidFill>
                  <a:srgbClr val="974706"/>
                </a:solidFill>
                <a:latin typeface="Times New Roman"/>
                <a:cs typeface="Times New Roman"/>
              </a:rPr>
              <a:t>описания</a:t>
            </a:r>
            <a:r>
              <a:rPr sz="3600" b="1" spc="25" dirty="0">
                <a:solidFill>
                  <a:srgbClr val="974706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974706"/>
                </a:solidFill>
                <a:latin typeface="Times New Roman"/>
                <a:cs typeface="Times New Roman"/>
              </a:rPr>
              <a:t>пейзажа,</a:t>
            </a:r>
            <a:endParaRPr sz="3600">
              <a:latin typeface="Times New Roman"/>
              <a:cs typeface="Times New Roman"/>
            </a:endParaRPr>
          </a:p>
          <a:p>
            <a:pPr marR="43180" algn="r">
              <a:lnSpc>
                <a:spcPct val="100000"/>
              </a:lnSpc>
            </a:pPr>
            <a:r>
              <a:rPr sz="3600" b="1" dirty="0">
                <a:solidFill>
                  <a:srgbClr val="974706"/>
                </a:solidFill>
                <a:latin typeface="Times New Roman"/>
                <a:cs typeface="Times New Roman"/>
              </a:rPr>
              <a:t>по</a:t>
            </a:r>
            <a:r>
              <a:rPr sz="3600" b="1" spc="-45" dirty="0">
                <a:solidFill>
                  <a:srgbClr val="974706"/>
                </a:solidFill>
                <a:latin typeface="Times New Roman"/>
                <a:cs typeface="Times New Roman"/>
              </a:rPr>
              <a:t>р</a:t>
            </a:r>
            <a:r>
              <a:rPr sz="3600" b="1" spc="35" dirty="0">
                <a:solidFill>
                  <a:srgbClr val="974706"/>
                </a:solidFill>
                <a:latin typeface="Times New Roman"/>
                <a:cs typeface="Times New Roman"/>
              </a:rPr>
              <a:t>т</a:t>
            </a:r>
            <a:r>
              <a:rPr sz="3600" b="1" spc="-5" dirty="0">
                <a:solidFill>
                  <a:srgbClr val="974706"/>
                </a:solidFill>
                <a:latin typeface="Times New Roman"/>
                <a:cs typeface="Times New Roman"/>
              </a:rPr>
              <a:t>ре</a:t>
            </a:r>
            <a:r>
              <a:rPr sz="3600" b="1" spc="35" dirty="0">
                <a:solidFill>
                  <a:srgbClr val="974706"/>
                </a:solidFill>
                <a:latin typeface="Times New Roman"/>
                <a:cs typeface="Times New Roman"/>
              </a:rPr>
              <a:t>т</a:t>
            </a:r>
            <a:r>
              <a:rPr sz="3600" b="1" dirty="0">
                <a:solidFill>
                  <a:srgbClr val="974706"/>
                </a:solidFill>
                <a:latin typeface="Times New Roman"/>
                <a:cs typeface="Times New Roman"/>
              </a:rPr>
              <a:t>а.</a:t>
            </a:r>
            <a:endParaRPr sz="3600">
              <a:latin typeface="Times New Roman"/>
              <a:cs typeface="Times New Roman"/>
            </a:endParaRPr>
          </a:p>
          <a:p>
            <a:pPr marL="323850" indent="-286385">
              <a:lnSpc>
                <a:spcPct val="100000"/>
              </a:lnSpc>
              <a:spcBef>
                <a:spcPts val="830"/>
              </a:spcBef>
              <a:buClr>
                <a:srgbClr val="7ED03A"/>
              </a:buClr>
              <a:buSzPct val="66666"/>
              <a:buFont typeface="Wingdings"/>
              <a:buChar char=""/>
              <a:tabLst>
                <a:tab pos="324485" algn="l"/>
              </a:tabLst>
            </a:pPr>
            <a:r>
              <a:rPr sz="3600" b="1" spc="-5" dirty="0">
                <a:solidFill>
                  <a:srgbClr val="BF0000"/>
                </a:solidFill>
                <a:latin typeface="Times New Roman"/>
                <a:cs typeface="Times New Roman"/>
              </a:rPr>
              <a:t>Яркие </a:t>
            </a:r>
            <a:r>
              <a:rPr sz="3600" b="1" spc="-40" dirty="0">
                <a:solidFill>
                  <a:srgbClr val="BF0000"/>
                </a:solidFill>
                <a:latin typeface="Times New Roman"/>
                <a:cs typeface="Times New Roman"/>
              </a:rPr>
              <a:t>художественные</a:t>
            </a:r>
            <a:r>
              <a:rPr sz="3600" b="1" spc="-1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3600" b="1" spc="5" dirty="0">
                <a:solidFill>
                  <a:srgbClr val="BF0000"/>
                </a:solidFill>
                <a:latin typeface="Times New Roman"/>
                <a:cs typeface="Times New Roman"/>
              </a:rPr>
              <a:t>детали.</a:t>
            </a:r>
            <a:endParaRPr sz="3600">
              <a:latin typeface="Times New Roman"/>
              <a:cs typeface="Times New Roman"/>
            </a:endParaRPr>
          </a:p>
          <a:p>
            <a:pPr marL="3000375" lvl="1" indent="-286385">
              <a:lnSpc>
                <a:spcPct val="100000"/>
              </a:lnSpc>
              <a:spcBef>
                <a:spcPts val="3215"/>
              </a:spcBef>
              <a:buClr>
                <a:srgbClr val="7ED03A"/>
              </a:buClr>
              <a:buSzPct val="66666"/>
              <a:buFont typeface="Wingdings"/>
              <a:buChar char=""/>
              <a:tabLst>
                <a:tab pos="3001010" algn="l"/>
              </a:tabLst>
            </a:pPr>
            <a:r>
              <a:rPr sz="3600" b="1" spc="-20" dirty="0">
                <a:solidFill>
                  <a:srgbClr val="00AF4F"/>
                </a:solidFill>
                <a:latin typeface="Times New Roman"/>
                <a:cs typeface="Times New Roman"/>
              </a:rPr>
              <a:t>Основа </a:t>
            </a:r>
            <a:r>
              <a:rPr sz="3600" b="1" spc="-10" dirty="0">
                <a:solidFill>
                  <a:srgbClr val="00AF4F"/>
                </a:solidFill>
                <a:latin typeface="Times New Roman"/>
                <a:cs typeface="Times New Roman"/>
              </a:rPr>
              <a:t>рассказа </a:t>
            </a:r>
            <a:r>
              <a:rPr sz="3600" b="1" dirty="0">
                <a:solidFill>
                  <a:srgbClr val="00AF4F"/>
                </a:solidFill>
                <a:latin typeface="Times New Roman"/>
                <a:cs typeface="Times New Roman"/>
              </a:rPr>
              <a:t>– </a:t>
            </a:r>
            <a:r>
              <a:rPr sz="3600" b="1" spc="-60" dirty="0">
                <a:solidFill>
                  <a:srgbClr val="00AF4F"/>
                </a:solidFill>
                <a:latin typeface="Times New Roman"/>
                <a:cs typeface="Times New Roman"/>
              </a:rPr>
              <a:t>диалог.</a:t>
            </a:r>
            <a:endParaRPr sz="3600">
              <a:latin typeface="Times New Roman"/>
              <a:cs typeface="Times New Roman"/>
            </a:endParaRPr>
          </a:p>
          <a:p>
            <a:pPr marL="415290" indent="-287020">
              <a:lnSpc>
                <a:spcPct val="100000"/>
              </a:lnSpc>
              <a:spcBef>
                <a:spcPts val="2310"/>
              </a:spcBef>
              <a:buClr>
                <a:srgbClr val="7ED03A"/>
              </a:buClr>
              <a:buSzPct val="66666"/>
              <a:buFont typeface="Wingdings"/>
              <a:buChar char=""/>
              <a:tabLst>
                <a:tab pos="415925" algn="l"/>
              </a:tabLst>
            </a:pPr>
            <a:r>
              <a:rPr sz="3600" b="1" spc="-45" dirty="0">
                <a:solidFill>
                  <a:srgbClr val="5F497A"/>
                </a:solidFill>
                <a:latin typeface="Times New Roman"/>
                <a:cs typeface="Times New Roman"/>
              </a:rPr>
              <a:t>«Говорящие»</a:t>
            </a:r>
            <a:r>
              <a:rPr sz="3600" b="1" spc="-5" dirty="0">
                <a:solidFill>
                  <a:srgbClr val="5F497A"/>
                </a:solidFill>
                <a:latin typeface="Times New Roman"/>
                <a:cs typeface="Times New Roman"/>
              </a:rPr>
              <a:t> фамилии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9795" y="980287"/>
            <a:ext cx="2828874" cy="4099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14622" y="754456"/>
            <a:ext cx="4181475" cy="2219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4800" b="1" i="0" spc="-5" dirty="0">
                <a:solidFill>
                  <a:srgbClr val="000000"/>
                </a:solidFill>
                <a:latin typeface="Comic Sans MS"/>
                <a:cs typeface="Comic Sans MS"/>
              </a:rPr>
              <a:t>«Чехов </a:t>
            </a:r>
            <a:r>
              <a:rPr sz="4800" b="1" i="0" dirty="0">
                <a:solidFill>
                  <a:srgbClr val="000000"/>
                </a:solidFill>
                <a:latin typeface="Comic Sans MS"/>
                <a:cs typeface="Comic Sans MS"/>
              </a:rPr>
              <a:t>—</a:t>
            </a:r>
            <a:r>
              <a:rPr sz="4800" b="1" i="0" spc="-10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4800" b="1" i="0" spc="-10" dirty="0">
                <a:solidFill>
                  <a:srgbClr val="000000"/>
                </a:solidFill>
                <a:latin typeface="Comic Sans MS"/>
                <a:cs typeface="Comic Sans MS"/>
              </a:rPr>
              <a:t>это  </a:t>
            </a:r>
            <a:r>
              <a:rPr sz="4800" b="1" i="0" spc="-5" dirty="0">
                <a:solidFill>
                  <a:srgbClr val="000000"/>
                </a:solidFill>
                <a:latin typeface="Comic Sans MS"/>
                <a:cs typeface="Comic Sans MS"/>
              </a:rPr>
              <a:t>Пушкин </a:t>
            </a:r>
            <a:r>
              <a:rPr sz="4800" b="1" i="0" dirty="0">
                <a:solidFill>
                  <a:srgbClr val="000000"/>
                </a:solidFill>
                <a:latin typeface="Comic Sans MS"/>
                <a:cs typeface="Comic Sans MS"/>
              </a:rPr>
              <a:t>в  </a:t>
            </a:r>
            <a:r>
              <a:rPr sz="4800" b="1" i="0" spc="-5" dirty="0">
                <a:solidFill>
                  <a:srgbClr val="000000"/>
                </a:solidFill>
                <a:latin typeface="Comic Sans MS"/>
                <a:cs typeface="Comic Sans MS"/>
              </a:rPr>
              <a:t>прозе»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37343" y="2799334"/>
            <a:ext cx="5157470" cy="3792220"/>
          </a:xfrm>
          <a:prstGeom prst="rect">
            <a:avLst/>
          </a:prstGeom>
        </p:spPr>
        <p:txBody>
          <a:bodyPr vert="horz" wrap="square" lIns="0" tIns="297815" rIns="0" bIns="0" rtlCol="0">
            <a:spAutoFit/>
          </a:bodyPr>
          <a:lstStyle/>
          <a:p>
            <a:pPr marL="1837055">
              <a:lnSpc>
                <a:spcPct val="100000"/>
              </a:lnSpc>
              <a:spcBef>
                <a:spcPts val="2345"/>
              </a:spcBef>
            </a:pPr>
            <a:r>
              <a:rPr sz="4000" b="1" spc="-10" dirty="0">
                <a:solidFill>
                  <a:srgbClr val="FF0000"/>
                </a:solidFill>
                <a:latin typeface="Comic Sans MS"/>
                <a:cs typeface="Comic Sans MS"/>
              </a:rPr>
              <a:t>Л.Н.Толстой</a:t>
            </a:r>
            <a:endParaRPr sz="4000">
              <a:latin typeface="Comic Sans MS"/>
              <a:cs typeface="Comic Sans MS"/>
            </a:endParaRPr>
          </a:p>
          <a:p>
            <a:pPr marL="12700" marR="420370" indent="635" algn="ctr">
              <a:lnSpc>
                <a:spcPct val="100000"/>
              </a:lnSpc>
              <a:spcBef>
                <a:spcPts val="1010"/>
              </a:spcBef>
            </a:pPr>
            <a:r>
              <a:rPr sz="1800" b="1" spc="-10" dirty="0">
                <a:latin typeface="Arial"/>
                <a:cs typeface="Arial"/>
              </a:rPr>
              <a:t>«…Благодаря своей искренности </a:t>
            </a:r>
            <a:r>
              <a:rPr sz="1800" b="1" spc="-20" dirty="0">
                <a:latin typeface="Arial"/>
                <a:cs typeface="Arial"/>
              </a:rPr>
              <a:t>Чехов  </a:t>
            </a:r>
            <a:r>
              <a:rPr sz="1800" b="1" spc="-10" dirty="0">
                <a:latin typeface="Arial"/>
                <a:cs typeface="Arial"/>
              </a:rPr>
              <a:t>создал </a:t>
            </a:r>
            <a:r>
              <a:rPr sz="1800" b="1" spc="-5" dirty="0">
                <a:latin typeface="Arial"/>
                <a:cs typeface="Arial"/>
              </a:rPr>
              <a:t>новые, </a:t>
            </a:r>
            <a:r>
              <a:rPr sz="1800" b="1" spc="-10" dirty="0">
                <a:latin typeface="Arial"/>
                <a:cs typeface="Arial"/>
              </a:rPr>
              <a:t>совершенно </a:t>
            </a:r>
            <a:r>
              <a:rPr sz="1800" b="1" spc="-5" dirty="0">
                <a:latin typeface="Arial"/>
                <a:cs typeface="Arial"/>
              </a:rPr>
              <a:t>новые, по-  </a:t>
            </a:r>
            <a:r>
              <a:rPr sz="1800" b="1" spc="-40" dirty="0">
                <a:latin typeface="Arial"/>
                <a:cs typeface="Arial"/>
              </a:rPr>
              <a:t>моему, </a:t>
            </a:r>
            <a:r>
              <a:rPr sz="1800" b="1" spc="-5" dirty="0">
                <a:latin typeface="Arial"/>
                <a:cs typeface="Arial"/>
              </a:rPr>
              <a:t>для </a:t>
            </a:r>
            <a:r>
              <a:rPr sz="1800" b="1" spc="-20" dirty="0">
                <a:latin typeface="Arial"/>
                <a:cs typeface="Arial"/>
              </a:rPr>
              <a:t>всего </a:t>
            </a:r>
            <a:r>
              <a:rPr sz="1800" b="1" spc="-5" dirty="0">
                <a:latin typeface="Arial"/>
                <a:cs typeface="Arial"/>
              </a:rPr>
              <a:t>мира </a:t>
            </a:r>
            <a:r>
              <a:rPr sz="1800" b="1" spc="-15" dirty="0">
                <a:latin typeface="Arial"/>
                <a:cs typeface="Arial"/>
              </a:rPr>
              <a:t>формы </a:t>
            </a:r>
            <a:r>
              <a:rPr sz="1800" b="1" spc="-5" dirty="0">
                <a:latin typeface="Arial"/>
                <a:cs typeface="Arial"/>
              </a:rPr>
              <a:t>писания,  подобных </a:t>
            </a:r>
            <a:r>
              <a:rPr sz="1800" b="1" spc="-20" dirty="0">
                <a:latin typeface="Arial"/>
                <a:cs typeface="Arial"/>
              </a:rPr>
              <a:t>которым </a:t>
            </a:r>
            <a:r>
              <a:rPr sz="1800" b="1" dirty="0">
                <a:latin typeface="Arial"/>
                <a:cs typeface="Arial"/>
              </a:rPr>
              <a:t>я не </a:t>
            </a:r>
            <a:r>
              <a:rPr sz="1800" b="1" spc="-20" dirty="0">
                <a:latin typeface="Arial"/>
                <a:cs typeface="Arial"/>
              </a:rPr>
              <a:t>встречал </a:t>
            </a:r>
            <a:r>
              <a:rPr sz="1800" b="1" spc="-15" dirty="0">
                <a:latin typeface="Arial"/>
                <a:cs typeface="Arial"/>
              </a:rPr>
              <a:t>нигде.  Его </a:t>
            </a:r>
            <a:r>
              <a:rPr sz="1800" b="1" spc="-5" dirty="0">
                <a:latin typeface="Arial"/>
                <a:cs typeface="Arial"/>
              </a:rPr>
              <a:t>язык </a:t>
            </a:r>
            <a:r>
              <a:rPr sz="1800" b="1" spc="-15" dirty="0">
                <a:latin typeface="Arial"/>
                <a:cs typeface="Arial"/>
              </a:rPr>
              <a:t>удивителен. </a:t>
            </a:r>
            <a:r>
              <a:rPr sz="1800" b="1" dirty="0">
                <a:latin typeface="Arial"/>
                <a:cs typeface="Arial"/>
              </a:rPr>
              <a:t>Я </a:t>
            </a:r>
            <a:r>
              <a:rPr sz="1800" b="1" spc="-5" dirty="0">
                <a:latin typeface="Arial"/>
                <a:cs typeface="Arial"/>
              </a:rPr>
              <a:t>помню, </a:t>
            </a:r>
            <a:r>
              <a:rPr sz="1800" b="1" spc="-10" dirty="0">
                <a:latin typeface="Arial"/>
                <a:cs typeface="Arial"/>
              </a:rPr>
              <a:t>что </a:t>
            </a:r>
            <a:r>
              <a:rPr sz="1800" b="1" spc="-20" dirty="0">
                <a:latin typeface="Arial"/>
                <a:cs typeface="Arial"/>
              </a:rPr>
              <a:t>когда  </a:t>
            </a:r>
            <a:r>
              <a:rPr sz="1800" b="1" dirty="0">
                <a:latin typeface="Arial"/>
                <a:cs typeface="Arial"/>
              </a:rPr>
              <a:t>я </a:t>
            </a:r>
            <a:r>
              <a:rPr sz="1800" b="1" spc="-5" dirty="0">
                <a:latin typeface="Arial"/>
                <a:cs typeface="Arial"/>
              </a:rPr>
              <a:t>первый </a:t>
            </a:r>
            <a:r>
              <a:rPr sz="1800" b="1" dirty="0">
                <a:latin typeface="Arial"/>
                <a:cs typeface="Arial"/>
              </a:rPr>
              <a:t>раз </a:t>
            </a:r>
            <a:r>
              <a:rPr sz="1800" b="1" spc="-15" dirty="0">
                <a:latin typeface="Arial"/>
                <a:cs typeface="Arial"/>
              </a:rPr>
              <a:t>начал </a:t>
            </a:r>
            <a:r>
              <a:rPr sz="1800" b="1" spc="-10" dirty="0">
                <a:latin typeface="Arial"/>
                <a:cs typeface="Arial"/>
              </a:rPr>
              <a:t>читать </a:t>
            </a:r>
            <a:r>
              <a:rPr sz="1800" b="1" spc="-20" dirty="0">
                <a:latin typeface="Arial"/>
                <a:cs typeface="Arial"/>
              </a:rPr>
              <a:t>Чехова, то  </a:t>
            </a:r>
            <a:r>
              <a:rPr sz="1800" b="1" spc="-10" dirty="0">
                <a:latin typeface="Arial"/>
                <a:cs typeface="Arial"/>
              </a:rPr>
              <a:t>сначала </a:t>
            </a:r>
            <a:r>
              <a:rPr sz="1800" b="1" spc="-5" dirty="0">
                <a:latin typeface="Arial"/>
                <a:cs typeface="Arial"/>
              </a:rPr>
              <a:t>он </a:t>
            </a:r>
            <a:r>
              <a:rPr sz="1800" b="1" spc="-10" dirty="0">
                <a:latin typeface="Arial"/>
                <a:cs typeface="Arial"/>
              </a:rPr>
              <a:t>показался </a:t>
            </a:r>
            <a:r>
              <a:rPr sz="1800" b="1" spc="-5" dirty="0">
                <a:latin typeface="Arial"/>
                <a:cs typeface="Arial"/>
              </a:rPr>
              <a:t>мне каким- </a:t>
            </a:r>
            <a:r>
              <a:rPr sz="1800" b="1" spc="-20" dirty="0">
                <a:latin typeface="Arial"/>
                <a:cs typeface="Arial"/>
              </a:rPr>
              <a:t>то  </a:t>
            </a:r>
            <a:r>
              <a:rPr sz="1800" b="1" spc="-5" dirty="0">
                <a:latin typeface="Arial"/>
                <a:cs typeface="Arial"/>
              </a:rPr>
              <a:t>странным, </a:t>
            </a:r>
            <a:r>
              <a:rPr sz="1800" b="1" spc="-10" dirty="0">
                <a:latin typeface="Arial"/>
                <a:cs typeface="Arial"/>
              </a:rPr>
              <a:t>как </a:t>
            </a:r>
            <a:r>
              <a:rPr sz="1800" b="1" spc="-5" dirty="0">
                <a:latin typeface="Arial"/>
                <a:cs typeface="Arial"/>
              </a:rPr>
              <a:t>бы нескладным. Но </a:t>
            </a:r>
            <a:r>
              <a:rPr sz="1800" b="1" spc="-10" dirty="0">
                <a:latin typeface="Arial"/>
                <a:cs typeface="Arial"/>
              </a:rPr>
              <a:t>как  </a:t>
            </a:r>
            <a:r>
              <a:rPr sz="1800" b="1" spc="-20" dirty="0">
                <a:latin typeface="Arial"/>
                <a:cs typeface="Arial"/>
              </a:rPr>
              <a:t>только </a:t>
            </a:r>
            <a:r>
              <a:rPr sz="1800" b="1" dirty="0">
                <a:latin typeface="Arial"/>
                <a:cs typeface="Arial"/>
              </a:rPr>
              <a:t>я </a:t>
            </a:r>
            <a:r>
              <a:rPr sz="1800" b="1" spc="-20" dirty="0">
                <a:latin typeface="Arial"/>
                <a:cs typeface="Arial"/>
              </a:rPr>
              <a:t>вчитался, </a:t>
            </a:r>
            <a:r>
              <a:rPr sz="1800" b="1" spc="-10" dirty="0">
                <a:latin typeface="Arial"/>
                <a:cs typeface="Arial"/>
              </a:rPr>
              <a:t>так </a:t>
            </a:r>
            <a:r>
              <a:rPr sz="1800" b="1" spc="-30" dirty="0">
                <a:latin typeface="Arial"/>
                <a:cs typeface="Arial"/>
              </a:rPr>
              <a:t>этот </a:t>
            </a:r>
            <a:r>
              <a:rPr sz="1800" b="1" spc="-5" dirty="0">
                <a:latin typeface="Arial"/>
                <a:cs typeface="Arial"/>
              </a:rPr>
              <a:t>язык </a:t>
            </a:r>
            <a:r>
              <a:rPr sz="1800" b="1" dirty="0">
                <a:latin typeface="Arial"/>
                <a:cs typeface="Arial"/>
              </a:rPr>
              <a:t>и  </a:t>
            </a:r>
            <a:r>
              <a:rPr sz="1800" b="1" spc="-15" dirty="0">
                <a:latin typeface="Arial"/>
                <a:cs typeface="Arial"/>
              </a:rPr>
              <a:t>захватил </a:t>
            </a:r>
            <a:r>
              <a:rPr sz="1800" b="1" spc="-5" dirty="0">
                <a:latin typeface="Arial"/>
                <a:cs typeface="Arial"/>
              </a:rPr>
              <a:t>меня…»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89177" y="345503"/>
            <a:ext cx="698182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5339" marR="5080" indent="-2073275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Comic Sans MS"/>
                <a:cs typeface="Comic Sans MS"/>
              </a:rPr>
              <a:t>Какое высказывание принадлежит  А. П.</a:t>
            </a:r>
            <a:r>
              <a:rPr sz="3200" b="1" spc="-20" dirty="0">
                <a:latin typeface="Comic Sans MS"/>
                <a:cs typeface="Comic Sans MS"/>
              </a:rPr>
              <a:t> </a:t>
            </a:r>
            <a:r>
              <a:rPr sz="3200" b="1" dirty="0">
                <a:latin typeface="Comic Sans MS"/>
                <a:cs typeface="Comic Sans MS"/>
              </a:rPr>
              <a:t>Чехову?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6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633219"/>
            <a:ext cx="55937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2965" algn="l"/>
                <a:tab pos="1831975" algn="l"/>
                <a:tab pos="4091304" algn="l"/>
              </a:tabLst>
            </a:pPr>
            <a:r>
              <a:rPr sz="3200" b="1" spc="5" dirty="0">
                <a:solidFill>
                  <a:srgbClr val="4E6127"/>
                </a:solidFill>
                <a:latin typeface="Comic Sans MS"/>
                <a:cs typeface="Comic Sans MS"/>
              </a:rPr>
              <a:t>1</a:t>
            </a:r>
            <a:r>
              <a:rPr sz="3200" b="1" dirty="0">
                <a:solidFill>
                  <a:srgbClr val="4E6127"/>
                </a:solidFill>
                <a:latin typeface="Comic Sans MS"/>
                <a:cs typeface="Comic Sans MS"/>
              </a:rPr>
              <a:t>)	«В	</a:t>
            </a:r>
            <a:r>
              <a:rPr sz="3200" b="1" spc="-10" dirty="0">
                <a:solidFill>
                  <a:srgbClr val="4E6127"/>
                </a:solidFill>
                <a:latin typeface="Comic Sans MS"/>
                <a:cs typeface="Comic Sans MS"/>
              </a:rPr>
              <a:t>ч</a:t>
            </a: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ел</a:t>
            </a:r>
            <a:r>
              <a:rPr sz="3200" b="1" spc="5" dirty="0">
                <a:solidFill>
                  <a:srgbClr val="4E6127"/>
                </a:solidFill>
                <a:latin typeface="Comic Sans MS"/>
                <a:cs typeface="Comic Sans MS"/>
              </a:rPr>
              <a:t>о</a:t>
            </a:r>
            <a:r>
              <a:rPr sz="3200" b="1" dirty="0">
                <a:solidFill>
                  <a:srgbClr val="4E6127"/>
                </a:solidFill>
                <a:latin typeface="Comic Sans MS"/>
                <a:cs typeface="Comic Sans MS"/>
              </a:rPr>
              <a:t>в</a:t>
            </a: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ек</a:t>
            </a:r>
            <a:r>
              <a:rPr sz="3200" b="1" dirty="0">
                <a:solidFill>
                  <a:srgbClr val="4E6127"/>
                </a:solidFill>
                <a:latin typeface="Comic Sans MS"/>
                <a:cs typeface="Comic Sans MS"/>
              </a:rPr>
              <a:t>е	д</a:t>
            </a: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о</a:t>
            </a:r>
            <a:r>
              <a:rPr sz="3200" b="1" spc="5" dirty="0">
                <a:solidFill>
                  <a:srgbClr val="4E6127"/>
                </a:solidFill>
                <a:latin typeface="Comic Sans MS"/>
                <a:cs typeface="Comic Sans MS"/>
              </a:rPr>
              <a:t>л</a:t>
            </a:r>
            <a:r>
              <a:rPr sz="3200" b="1" spc="-10" dirty="0">
                <a:solidFill>
                  <a:srgbClr val="4E6127"/>
                </a:solidFill>
                <a:latin typeface="Comic Sans MS"/>
                <a:cs typeface="Comic Sans MS"/>
              </a:rPr>
              <a:t>ж</a:t>
            </a: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но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1633219"/>
            <a:ext cx="806767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21070">
              <a:lnSpc>
                <a:spcPct val="100000"/>
              </a:lnSpc>
              <a:spcBef>
                <a:spcPts val="100"/>
              </a:spcBef>
              <a:tabLst>
                <a:tab pos="2665095" algn="l"/>
                <a:tab pos="3371850" algn="l"/>
                <a:tab pos="5011420" algn="l"/>
                <a:tab pos="5718175" algn="l"/>
                <a:tab pos="7413625" algn="l"/>
                <a:tab pos="7793355" algn="l"/>
              </a:tabLst>
            </a:pP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б</a:t>
            </a:r>
            <a:r>
              <a:rPr sz="3200" b="1" spc="5" dirty="0">
                <a:solidFill>
                  <a:srgbClr val="4E6127"/>
                </a:solidFill>
                <a:latin typeface="Comic Sans MS"/>
                <a:cs typeface="Comic Sans MS"/>
              </a:rPr>
              <a:t>ы</a:t>
            </a: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т</a:t>
            </a:r>
            <a:r>
              <a:rPr sz="3200" b="1" dirty="0">
                <a:solidFill>
                  <a:srgbClr val="4E6127"/>
                </a:solidFill>
                <a:latin typeface="Comic Sans MS"/>
                <a:cs typeface="Comic Sans MS"/>
              </a:rPr>
              <a:t>ь	в</a:t>
            </a:r>
            <a:r>
              <a:rPr sz="3200" b="1" spc="-10" dirty="0">
                <a:solidFill>
                  <a:srgbClr val="4E6127"/>
                </a:solidFill>
                <a:latin typeface="Comic Sans MS"/>
                <a:cs typeface="Comic Sans MS"/>
              </a:rPr>
              <a:t>с</a:t>
            </a:r>
            <a:r>
              <a:rPr sz="3200" b="1" dirty="0">
                <a:solidFill>
                  <a:srgbClr val="4E6127"/>
                </a:solidFill>
                <a:latin typeface="Comic Sans MS"/>
                <a:cs typeface="Comic Sans MS"/>
              </a:rPr>
              <a:t>ё  </a:t>
            </a: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п</a:t>
            </a:r>
            <a:r>
              <a:rPr sz="3200" b="1" spc="5" dirty="0">
                <a:solidFill>
                  <a:srgbClr val="4E6127"/>
                </a:solidFill>
                <a:latin typeface="Comic Sans MS"/>
                <a:cs typeface="Comic Sans MS"/>
              </a:rPr>
              <a:t>р</a:t>
            </a: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ек</a:t>
            </a:r>
            <a:r>
              <a:rPr sz="3200" b="1" spc="5" dirty="0">
                <a:solidFill>
                  <a:srgbClr val="4E6127"/>
                </a:solidFill>
                <a:latin typeface="Comic Sans MS"/>
                <a:cs typeface="Comic Sans MS"/>
              </a:rPr>
              <a:t>р</a:t>
            </a:r>
            <a:r>
              <a:rPr sz="3200" b="1" spc="-10" dirty="0">
                <a:solidFill>
                  <a:srgbClr val="4E6127"/>
                </a:solidFill>
                <a:latin typeface="Comic Sans MS"/>
                <a:cs typeface="Comic Sans MS"/>
              </a:rPr>
              <a:t>а</a:t>
            </a:r>
            <a:r>
              <a:rPr sz="3200" b="1" dirty="0">
                <a:solidFill>
                  <a:srgbClr val="4E6127"/>
                </a:solidFill>
                <a:latin typeface="Comic Sans MS"/>
                <a:cs typeface="Comic Sans MS"/>
              </a:rPr>
              <a:t>с</a:t>
            </a: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но</a:t>
            </a:r>
            <a:r>
              <a:rPr sz="3200" b="1" dirty="0">
                <a:solidFill>
                  <a:srgbClr val="4E6127"/>
                </a:solidFill>
                <a:latin typeface="Comic Sans MS"/>
                <a:cs typeface="Comic Sans MS"/>
              </a:rPr>
              <a:t>:	и	</a:t>
            </a:r>
            <a:r>
              <a:rPr sz="3200" b="1" spc="5" dirty="0">
                <a:solidFill>
                  <a:srgbClr val="4E6127"/>
                </a:solidFill>
                <a:latin typeface="Comic Sans MS"/>
                <a:cs typeface="Comic Sans MS"/>
              </a:rPr>
              <a:t>л</a:t>
            </a:r>
            <a:r>
              <a:rPr sz="3200" b="1" dirty="0">
                <a:solidFill>
                  <a:srgbClr val="4E6127"/>
                </a:solidFill>
                <a:latin typeface="Comic Sans MS"/>
                <a:cs typeface="Comic Sans MS"/>
              </a:rPr>
              <a:t>и</a:t>
            </a: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цо</a:t>
            </a:r>
            <a:r>
              <a:rPr sz="3200" b="1" dirty="0">
                <a:solidFill>
                  <a:srgbClr val="4E6127"/>
                </a:solidFill>
                <a:latin typeface="Comic Sans MS"/>
                <a:cs typeface="Comic Sans MS"/>
              </a:rPr>
              <a:t>,	и	</a:t>
            </a:r>
            <a:r>
              <a:rPr sz="3200" b="1" spc="5" dirty="0">
                <a:solidFill>
                  <a:srgbClr val="4E6127"/>
                </a:solidFill>
                <a:latin typeface="Comic Sans MS"/>
                <a:cs typeface="Comic Sans MS"/>
              </a:rPr>
              <a:t>о</a:t>
            </a:r>
            <a:r>
              <a:rPr sz="3200" b="1" spc="-10" dirty="0">
                <a:solidFill>
                  <a:srgbClr val="4E6127"/>
                </a:solidFill>
                <a:latin typeface="Comic Sans MS"/>
                <a:cs typeface="Comic Sans MS"/>
              </a:rPr>
              <a:t>д</a:t>
            </a: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еж</a:t>
            </a:r>
            <a:r>
              <a:rPr sz="3200" b="1" dirty="0">
                <a:solidFill>
                  <a:srgbClr val="4E6127"/>
                </a:solidFill>
                <a:latin typeface="Comic Sans MS"/>
                <a:cs typeface="Comic Sans MS"/>
              </a:rPr>
              <a:t>д</a:t>
            </a: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а</a:t>
            </a:r>
            <a:r>
              <a:rPr sz="3200" b="1" dirty="0">
                <a:solidFill>
                  <a:srgbClr val="4E6127"/>
                </a:solidFill>
                <a:latin typeface="Comic Sans MS"/>
                <a:cs typeface="Comic Sans MS"/>
              </a:rPr>
              <a:t>,		и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608465"/>
            <a:ext cx="8064500" cy="343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100"/>
              </a:spcBef>
            </a:pP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душа, </a:t>
            </a:r>
            <a:r>
              <a:rPr sz="3200" b="1" dirty="0">
                <a:solidFill>
                  <a:srgbClr val="4E6127"/>
                </a:solidFill>
                <a:latin typeface="Comic Sans MS"/>
                <a:cs typeface="Comic Sans MS"/>
              </a:rPr>
              <a:t>и </a:t>
            </a: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мысли»</a:t>
            </a:r>
            <a:endParaRPr sz="3200">
              <a:latin typeface="Comic Sans MS"/>
              <a:cs typeface="Comic Sans MS"/>
            </a:endParaRPr>
          </a:p>
          <a:p>
            <a:pPr marL="12700" marR="5080">
              <a:lnSpc>
                <a:spcPts val="3840"/>
              </a:lnSpc>
              <a:spcBef>
                <a:spcPts val="120"/>
              </a:spcBef>
              <a:buAutoNum type="arabicParenR" startAt="2"/>
              <a:tabLst>
                <a:tab pos="826135" algn="l"/>
                <a:tab pos="826769" algn="l"/>
                <a:tab pos="2937510" algn="l"/>
                <a:tab pos="4288155" algn="l"/>
                <a:tab pos="5412105" algn="l"/>
                <a:tab pos="6868795" algn="l"/>
              </a:tabLst>
            </a:pPr>
            <a:r>
              <a:rPr sz="3200" b="1" dirty="0">
                <a:solidFill>
                  <a:srgbClr val="4E6127"/>
                </a:solidFill>
                <a:latin typeface="Comic Sans MS"/>
                <a:cs typeface="Comic Sans MS"/>
              </a:rPr>
              <a:t>«</a:t>
            </a: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Ш</a:t>
            </a:r>
            <a:r>
              <a:rPr sz="3200" b="1" spc="5" dirty="0">
                <a:solidFill>
                  <a:srgbClr val="4E6127"/>
                </a:solidFill>
                <a:latin typeface="Comic Sans MS"/>
                <a:cs typeface="Comic Sans MS"/>
              </a:rPr>
              <a:t>у</a:t>
            </a: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т</a:t>
            </a:r>
            <a:r>
              <a:rPr sz="3200" b="1" dirty="0">
                <a:solidFill>
                  <a:srgbClr val="4E6127"/>
                </a:solidFill>
                <a:latin typeface="Comic Sans MS"/>
                <a:cs typeface="Comic Sans MS"/>
              </a:rPr>
              <a:t>и</a:t>
            </a: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т</a:t>
            </a:r>
            <a:r>
              <a:rPr sz="3200" b="1" dirty="0">
                <a:solidFill>
                  <a:srgbClr val="4E6127"/>
                </a:solidFill>
                <a:latin typeface="Comic Sans MS"/>
                <a:cs typeface="Comic Sans MS"/>
              </a:rPr>
              <a:t>ь	</a:t>
            </a: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над</a:t>
            </a:r>
            <a:r>
              <a:rPr sz="3200" b="1" dirty="0">
                <a:solidFill>
                  <a:srgbClr val="4E6127"/>
                </a:solidFill>
                <a:latin typeface="Comic Sans MS"/>
                <a:cs typeface="Comic Sans MS"/>
              </a:rPr>
              <a:t>о	</a:t>
            </a:r>
            <a:r>
              <a:rPr sz="3200" b="1" spc="-10" dirty="0">
                <a:solidFill>
                  <a:srgbClr val="4E6127"/>
                </a:solidFill>
                <a:latin typeface="Comic Sans MS"/>
                <a:cs typeface="Comic Sans MS"/>
              </a:rPr>
              <a:t>д</a:t>
            </a:r>
            <a:r>
              <a:rPr sz="3200" b="1" spc="5" dirty="0">
                <a:solidFill>
                  <a:srgbClr val="4E6127"/>
                </a:solidFill>
                <a:latin typeface="Comic Sans MS"/>
                <a:cs typeface="Comic Sans MS"/>
              </a:rPr>
              <a:t>л</a:t>
            </a:r>
            <a:r>
              <a:rPr sz="3200" b="1" dirty="0">
                <a:solidFill>
                  <a:srgbClr val="4E6127"/>
                </a:solidFill>
                <a:latin typeface="Comic Sans MS"/>
                <a:cs typeface="Comic Sans MS"/>
              </a:rPr>
              <a:t>я	</a:t>
            </a: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т</a:t>
            </a:r>
            <a:r>
              <a:rPr sz="3200" b="1" spc="5" dirty="0">
                <a:solidFill>
                  <a:srgbClr val="4E6127"/>
                </a:solidFill>
                <a:latin typeface="Comic Sans MS"/>
                <a:cs typeface="Comic Sans MS"/>
              </a:rPr>
              <a:t>о</a:t>
            </a:r>
            <a:r>
              <a:rPr sz="3200" b="1" dirty="0">
                <a:solidFill>
                  <a:srgbClr val="4E6127"/>
                </a:solidFill>
                <a:latin typeface="Comic Sans MS"/>
                <a:cs typeface="Comic Sans MS"/>
              </a:rPr>
              <a:t>г</a:t>
            </a:r>
            <a:r>
              <a:rPr sz="3200" b="1" spc="5" dirty="0">
                <a:solidFill>
                  <a:srgbClr val="4E6127"/>
                </a:solidFill>
                <a:latin typeface="Comic Sans MS"/>
                <a:cs typeface="Comic Sans MS"/>
              </a:rPr>
              <a:t>о</a:t>
            </a:r>
            <a:r>
              <a:rPr sz="3200" b="1" dirty="0">
                <a:solidFill>
                  <a:srgbClr val="4E6127"/>
                </a:solidFill>
                <a:latin typeface="Comic Sans MS"/>
                <a:cs typeface="Comic Sans MS"/>
              </a:rPr>
              <a:t>,	</a:t>
            </a:r>
            <a:r>
              <a:rPr sz="3200" b="1" spc="-10" dirty="0">
                <a:solidFill>
                  <a:srgbClr val="4E6127"/>
                </a:solidFill>
                <a:latin typeface="Comic Sans MS"/>
                <a:cs typeface="Comic Sans MS"/>
              </a:rPr>
              <a:t>ч</a:t>
            </a: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т</a:t>
            </a:r>
            <a:r>
              <a:rPr sz="3200" b="1" spc="5" dirty="0">
                <a:solidFill>
                  <a:srgbClr val="4E6127"/>
                </a:solidFill>
                <a:latin typeface="Comic Sans MS"/>
                <a:cs typeface="Comic Sans MS"/>
              </a:rPr>
              <a:t>о</a:t>
            </a:r>
            <a:r>
              <a:rPr sz="3200" b="1" spc="-10" dirty="0">
                <a:solidFill>
                  <a:srgbClr val="4E6127"/>
                </a:solidFill>
                <a:latin typeface="Comic Sans MS"/>
                <a:cs typeface="Comic Sans MS"/>
              </a:rPr>
              <a:t>бы  </a:t>
            </a: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совершать серьёзные</a:t>
            </a:r>
            <a:r>
              <a:rPr sz="3200" b="1" spc="-15" dirty="0">
                <a:solidFill>
                  <a:srgbClr val="4E6127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дела»</a:t>
            </a:r>
            <a:endParaRPr sz="3200">
              <a:latin typeface="Comic Sans MS"/>
              <a:cs typeface="Comic Sans MS"/>
            </a:endParaRPr>
          </a:p>
          <a:p>
            <a:pPr marL="12700" marR="10160">
              <a:lnSpc>
                <a:spcPts val="3840"/>
              </a:lnSpc>
              <a:spcBef>
                <a:spcPts val="5"/>
              </a:spcBef>
              <a:buAutoNum type="arabicParenR" startAt="2"/>
              <a:tabLst>
                <a:tab pos="616585" algn="l"/>
              </a:tabLst>
            </a:pP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«Смех </a:t>
            </a:r>
            <a:r>
              <a:rPr sz="3200" b="1" dirty="0">
                <a:solidFill>
                  <a:srgbClr val="4E6127"/>
                </a:solidFill>
                <a:latin typeface="Comic Sans MS"/>
                <a:cs typeface="Comic Sans MS"/>
              </a:rPr>
              <a:t>– это </a:t>
            </a:r>
            <a:r>
              <a:rPr sz="3200" b="1" spc="-10" dirty="0">
                <a:solidFill>
                  <a:srgbClr val="4E6127"/>
                </a:solidFill>
                <a:latin typeface="Comic Sans MS"/>
                <a:cs typeface="Comic Sans MS"/>
              </a:rPr>
              <a:t>солнце: </a:t>
            </a:r>
            <a:r>
              <a:rPr sz="3200" b="1" dirty="0">
                <a:solidFill>
                  <a:srgbClr val="4E6127"/>
                </a:solidFill>
                <a:latin typeface="Comic Sans MS"/>
                <a:cs typeface="Comic Sans MS"/>
              </a:rPr>
              <a:t>оно </a:t>
            </a: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прогоняет  зиму </a:t>
            </a:r>
            <a:r>
              <a:rPr sz="3200" b="1" dirty="0">
                <a:solidFill>
                  <a:srgbClr val="4E6127"/>
                </a:solidFill>
                <a:latin typeface="Comic Sans MS"/>
                <a:cs typeface="Comic Sans MS"/>
              </a:rPr>
              <a:t>с </a:t>
            </a: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человеческого</a:t>
            </a:r>
            <a:r>
              <a:rPr sz="3200" b="1" spc="-20" dirty="0">
                <a:solidFill>
                  <a:srgbClr val="4E6127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лица»</a:t>
            </a:r>
            <a:endParaRPr sz="3200">
              <a:latin typeface="Comic Sans MS"/>
              <a:cs typeface="Comic Sans MS"/>
            </a:endParaRPr>
          </a:p>
          <a:p>
            <a:pPr marL="12700" marR="5080">
              <a:lnSpc>
                <a:spcPts val="3840"/>
              </a:lnSpc>
              <a:buAutoNum type="arabicParenR" startAt="2"/>
              <a:tabLst>
                <a:tab pos="705485" algn="l"/>
                <a:tab pos="706120" algn="l"/>
                <a:tab pos="2828290" algn="l"/>
                <a:tab pos="3302635" algn="l"/>
                <a:tab pos="4238625" algn="l"/>
                <a:tab pos="6530975" algn="l"/>
              </a:tabLst>
            </a:pPr>
            <a:r>
              <a:rPr sz="3200" b="1" dirty="0">
                <a:solidFill>
                  <a:srgbClr val="4E6127"/>
                </a:solidFill>
                <a:latin typeface="Comic Sans MS"/>
                <a:cs typeface="Comic Sans MS"/>
              </a:rPr>
              <a:t>«</a:t>
            </a: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К</a:t>
            </a:r>
            <a:r>
              <a:rPr sz="3200" b="1" spc="5" dirty="0">
                <a:solidFill>
                  <a:srgbClr val="4E6127"/>
                </a:solidFill>
                <a:latin typeface="Comic Sans MS"/>
                <a:cs typeface="Comic Sans MS"/>
              </a:rPr>
              <a:t>р</a:t>
            </a:r>
            <a:r>
              <a:rPr sz="3200" b="1" spc="-10" dirty="0">
                <a:solidFill>
                  <a:srgbClr val="4E6127"/>
                </a:solidFill>
                <a:latin typeface="Comic Sans MS"/>
                <a:cs typeface="Comic Sans MS"/>
              </a:rPr>
              <a:t>а</a:t>
            </a:r>
            <a:r>
              <a:rPr sz="3200" b="1" dirty="0">
                <a:solidFill>
                  <a:srgbClr val="4E6127"/>
                </a:solidFill>
                <a:latin typeface="Comic Sans MS"/>
                <a:cs typeface="Comic Sans MS"/>
              </a:rPr>
              <a:t>с</a:t>
            </a: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о</a:t>
            </a:r>
            <a:r>
              <a:rPr sz="3200" b="1" spc="5" dirty="0">
                <a:solidFill>
                  <a:srgbClr val="4E6127"/>
                </a:solidFill>
                <a:latin typeface="Comic Sans MS"/>
                <a:cs typeface="Comic Sans MS"/>
              </a:rPr>
              <a:t>т</a:t>
            </a:r>
            <a:r>
              <a:rPr sz="3200" b="1" dirty="0">
                <a:solidFill>
                  <a:srgbClr val="4E6127"/>
                </a:solidFill>
                <a:latin typeface="Comic Sans MS"/>
                <a:cs typeface="Comic Sans MS"/>
              </a:rPr>
              <a:t>а	–	</a:t>
            </a:r>
            <a:r>
              <a:rPr sz="3200" b="1" spc="5" dirty="0">
                <a:solidFill>
                  <a:srgbClr val="4E6127"/>
                </a:solidFill>
                <a:latin typeface="Comic Sans MS"/>
                <a:cs typeface="Comic Sans MS"/>
              </a:rPr>
              <a:t>э</a:t>
            </a: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т</a:t>
            </a:r>
            <a:r>
              <a:rPr sz="3200" b="1" dirty="0">
                <a:solidFill>
                  <a:srgbClr val="4E6127"/>
                </a:solidFill>
                <a:latin typeface="Comic Sans MS"/>
                <a:cs typeface="Comic Sans MS"/>
              </a:rPr>
              <a:t>о	к</a:t>
            </a: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о</a:t>
            </a:r>
            <a:r>
              <a:rPr sz="3200" b="1" spc="5" dirty="0">
                <a:solidFill>
                  <a:srgbClr val="4E6127"/>
                </a:solidFill>
                <a:latin typeface="Comic Sans MS"/>
                <a:cs typeface="Comic Sans MS"/>
              </a:rPr>
              <a:t>р</a:t>
            </a: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о</a:t>
            </a:r>
            <a:r>
              <a:rPr sz="3200" b="1" spc="5" dirty="0">
                <a:solidFill>
                  <a:srgbClr val="4E6127"/>
                </a:solidFill>
                <a:latin typeface="Comic Sans MS"/>
                <a:cs typeface="Comic Sans MS"/>
              </a:rPr>
              <a:t>л</a:t>
            </a: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е</a:t>
            </a:r>
            <a:r>
              <a:rPr sz="3200" b="1" spc="5" dirty="0">
                <a:solidFill>
                  <a:srgbClr val="4E6127"/>
                </a:solidFill>
                <a:latin typeface="Comic Sans MS"/>
                <a:cs typeface="Comic Sans MS"/>
              </a:rPr>
              <a:t>в</a:t>
            </a:r>
            <a:r>
              <a:rPr sz="3200" b="1" spc="-10" dirty="0">
                <a:solidFill>
                  <a:srgbClr val="4E6127"/>
                </a:solidFill>
                <a:latin typeface="Comic Sans MS"/>
                <a:cs typeface="Comic Sans MS"/>
              </a:rPr>
              <a:t>а</a:t>
            </a:r>
            <a:r>
              <a:rPr sz="3200" b="1" dirty="0">
                <a:solidFill>
                  <a:srgbClr val="4E6127"/>
                </a:solidFill>
                <a:latin typeface="Comic Sans MS"/>
                <a:cs typeface="Comic Sans MS"/>
              </a:rPr>
              <a:t>,	</a:t>
            </a: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к</a:t>
            </a:r>
            <a:r>
              <a:rPr sz="3200" b="1" spc="5" dirty="0">
                <a:solidFill>
                  <a:srgbClr val="4E6127"/>
                </a:solidFill>
                <a:latin typeface="Comic Sans MS"/>
                <a:cs typeface="Comic Sans MS"/>
              </a:rPr>
              <a:t>о</a:t>
            </a: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т</a:t>
            </a:r>
            <a:r>
              <a:rPr sz="3200" b="1" spc="5" dirty="0">
                <a:solidFill>
                  <a:srgbClr val="4E6127"/>
                </a:solidFill>
                <a:latin typeface="Comic Sans MS"/>
                <a:cs typeface="Comic Sans MS"/>
              </a:rPr>
              <a:t>о</a:t>
            </a: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рая  правит очень</a:t>
            </a:r>
            <a:r>
              <a:rPr sz="3200" b="1" spc="-10" dirty="0">
                <a:solidFill>
                  <a:srgbClr val="4E6127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4E6127"/>
                </a:solidFill>
                <a:latin typeface="Comic Sans MS"/>
                <a:cs typeface="Comic Sans MS"/>
              </a:rPr>
              <a:t>недолго»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96697" y="1158379"/>
            <a:ext cx="5761990" cy="2462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5"/>
              </a:spcBef>
            </a:pPr>
            <a:r>
              <a:rPr b="1" i="0" dirty="0">
                <a:solidFill>
                  <a:srgbClr val="000000"/>
                </a:solidFill>
                <a:latin typeface="Comic Sans MS"/>
                <a:cs typeface="Comic Sans MS"/>
              </a:rPr>
              <a:t>В </a:t>
            </a:r>
            <a:r>
              <a:rPr b="1" i="0" spc="-5" dirty="0">
                <a:solidFill>
                  <a:srgbClr val="000000"/>
                </a:solidFill>
                <a:latin typeface="Comic Sans MS"/>
                <a:cs typeface="Comic Sans MS"/>
              </a:rPr>
              <a:t>каком юмористическом  рассказе встретились  ящерица </a:t>
            </a:r>
            <a:r>
              <a:rPr b="1" i="0" dirty="0">
                <a:solidFill>
                  <a:srgbClr val="000000"/>
                </a:solidFill>
                <a:latin typeface="Comic Sans MS"/>
                <a:cs typeface="Comic Sans MS"/>
              </a:rPr>
              <a:t>и </a:t>
            </a:r>
            <a:r>
              <a:rPr b="1" i="0" spc="-5" dirty="0">
                <a:solidFill>
                  <a:srgbClr val="000000"/>
                </a:solidFill>
                <a:latin typeface="Comic Sans MS"/>
                <a:cs typeface="Comic Sans MS"/>
              </a:rPr>
              <a:t>собака? Как  ящерица </a:t>
            </a:r>
            <a:r>
              <a:rPr b="1" i="0" dirty="0">
                <a:solidFill>
                  <a:srgbClr val="000000"/>
                </a:solidFill>
                <a:latin typeface="Comic Sans MS"/>
                <a:cs typeface="Comic Sans MS"/>
              </a:rPr>
              <a:t>могла </a:t>
            </a:r>
            <a:r>
              <a:rPr b="1" i="0" spc="-5" dirty="0">
                <a:solidFill>
                  <a:srgbClr val="000000"/>
                </a:solidFill>
                <a:latin typeface="Comic Sans MS"/>
                <a:cs typeface="Comic Sans MS"/>
              </a:rPr>
              <a:t>повлиять на  судьбу собаки?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6697" y="3595217"/>
            <a:ext cx="5817870" cy="2158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99900"/>
              </a:lnSpc>
              <a:spcBef>
                <a:spcPts val="100"/>
              </a:spcBef>
              <a:tabLst>
                <a:tab pos="3447415" algn="l"/>
              </a:tabLst>
            </a:pPr>
            <a:r>
              <a:rPr sz="2800" b="1" spc="-15" dirty="0">
                <a:solidFill>
                  <a:srgbClr val="FF0000"/>
                </a:solidFill>
                <a:latin typeface="Comic Sans MS"/>
                <a:cs typeface="Comic Sans MS"/>
              </a:rPr>
              <a:t>Р</a:t>
            </a:r>
            <a:r>
              <a:rPr sz="2800" b="1" spc="-5" dirty="0">
                <a:solidFill>
                  <a:srgbClr val="FF0000"/>
                </a:solidFill>
                <a:latin typeface="Comic Sans MS"/>
                <a:cs typeface="Comic Sans MS"/>
              </a:rPr>
              <a:t>асска</a:t>
            </a:r>
            <a:r>
              <a:rPr sz="2800" b="1" dirty="0">
                <a:solidFill>
                  <a:srgbClr val="FF0000"/>
                </a:solidFill>
                <a:latin typeface="Comic Sans MS"/>
                <a:cs typeface="Comic Sans MS"/>
              </a:rPr>
              <a:t>з	</a:t>
            </a:r>
            <a:r>
              <a:rPr sz="2800" b="1" spc="-5" dirty="0">
                <a:solidFill>
                  <a:srgbClr val="FF0000"/>
                </a:solidFill>
                <a:latin typeface="Comic Sans MS"/>
                <a:cs typeface="Comic Sans MS"/>
              </a:rPr>
              <a:t>«</a:t>
            </a:r>
            <a:r>
              <a:rPr sz="2800" b="1" dirty="0">
                <a:solidFill>
                  <a:srgbClr val="FF0000"/>
                </a:solidFill>
                <a:latin typeface="Comic Sans MS"/>
                <a:cs typeface="Comic Sans MS"/>
              </a:rPr>
              <a:t>Х</a:t>
            </a:r>
            <a:r>
              <a:rPr sz="2800" b="1" spc="-5" dirty="0">
                <a:solidFill>
                  <a:srgbClr val="FF0000"/>
                </a:solidFill>
                <a:latin typeface="Comic Sans MS"/>
                <a:cs typeface="Comic Sans MS"/>
              </a:rPr>
              <a:t>а</a:t>
            </a:r>
            <a:r>
              <a:rPr sz="2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ме</a:t>
            </a:r>
            <a:r>
              <a:rPr sz="2800" b="1" spc="-5" dirty="0">
                <a:solidFill>
                  <a:srgbClr val="FF0000"/>
                </a:solidFill>
                <a:latin typeface="Comic Sans MS"/>
                <a:cs typeface="Comic Sans MS"/>
              </a:rPr>
              <a:t>л</a:t>
            </a:r>
            <a:r>
              <a:rPr sz="2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е</a:t>
            </a:r>
            <a:r>
              <a:rPr sz="2800" b="1" dirty="0">
                <a:solidFill>
                  <a:srgbClr val="FF0000"/>
                </a:solidFill>
                <a:latin typeface="Comic Sans MS"/>
                <a:cs typeface="Comic Sans MS"/>
              </a:rPr>
              <a:t>о</a:t>
            </a:r>
            <a:r>
              <a:rPr sz="2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н</a:t>
            </a:r>
            <a:r>
              <a:rPr sz="2800" b="1" spc="-5" dirty="0">
                <a:solidFill>
                  <a:srgbClr val="FF0000"/>
                </a:solidFill>
                <a:latin typeface="Comic Sans MS"/>
                <a:cs typeface="Comic Sans MS"/>
              </a:rPr>
              <a:t>».  </a:t>
            </a:r>
            <a:r>
              <a:rPr sz="2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Полицейский надзиратель </a:t>
            </a:r>
            <a:r>
              <a:rPr sz="2800" b="1" spc="-5" dirty="0">
                <a:solidFill>
                  <a:srgbClr val="FF0000"/>
                </a:solidFill>
                <a:latin typeface="Comic Sans MS"/>
                <a:cs typeface="Comic Sans MS"/>
              </a:rPr>
              <a:t>не  </a:t>
            </a:r>
            <a:r>
              <a:rPr sz="2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один </a:t>
            </a:r>
            <a:r>
              <a:rPr sz="2800" b="1" spc="-5" dirty="0">
                <a:solidFill>
                  <a:srgbClr val="FF0000"/>
                </a:solidFill>
                <a:latin typeface="Comic Sans MS"/>
                <a:cs typeface="Comic Sans MS"/>
              </a:rPr>
              <a:t>раз менял своё </a:t>
            </a:r>
            <a:r>
              <a:rPr sz="2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мнение </a:t>
            </a:r>
            <a:r>
              <a:rPr sz="2800" b="1" dirty="0">
                <a:solidFill>
                  <a:srgbClr val="FF0000"/>
                </a:solidFill>
                <a:latin typeface="Comic Sans MS"/>
                <a:cs typeface="Comic Sans MS"/>
              </a:rPr>
              <a:t>о  </a:t>
            </a:r>
            <a:r>
              <a:rPr sz="2800" b="1" spc="-5" dirty="0">
                <a:solidFill>
                  <a:srgbClr val="FF0000"/>
                </a:solidFill>
                <a:latin typeface="Comic Sans MS"/>
                <a:cs typeface="Comic Sans MS"/>
              </a:rPr>
              <a:t>собаке, укусившей за палец  золотых </a:t>
            </a:r>
            <a:r>
              <a:rPr sz="2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дел </a:t>
            </a:r>
            <a:r>
              <a:rPr sz="2800" b="1" spc="-5" dirty="0">
                <a:solidFill>
                  <a:srgbClr val="FF0000"/>
                </a:solidFill>
                <a:latin typeface="Comic Sans MS"/>
                <a:cs typeface="Comic Sans MS"/>
              </a:rPr>
              <a:t>мастера</a:t>
            </a:r>
            <a:r>
              <a:rPr sz="2800" b="1" spc="-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omic Sans MS"/>
                <a:cs typeface="Comic Sans MS"/>
              </a:rPr>
              <a:t>Хрюкина.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97917" y="26644"/>
            <a:ext cx="2745714" cy="6830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1325" marR="5080" indent="-774065">
              <a:lnSpc>
                <a:spcPct val="100000"/>
              </a:lnSpc>
              <a:spcBef>
                <a:spcPts val="100"/>
              </a:spcBef>
            </a:pPr>
            <a:r>
              <a:rPr sz="4400" b="1" i="0" dirty="0">
                <a:solidFill>
                  <a:srgbClr val="FF0000"/>
                </a:solidFill>
                <a:latin typeface="Calibri"/>
                <a:cs typeface="Calibri"/>
              </a:rPr>
              <a:t>В </a:t>
            </a:r>
            <a:r>
              <a:rPr sz="4400" b="1" i="0" spc="-15" dirty="0">
                <a:solidFill>
                  <a:srgbClr val="FF0000"/>
                </a:solidFill>
                <a:latin typeface="Calibri"/>
                <a:cs typeface="Calibri"/>
              </a:rPr>
              <a:t>каких рассказах герои  </a:t>
            </a:r>
            <a:r>
              <a:rPr sz="4400" b="1" i="0" spc="-10" dirty="0">
                <a:solidFill>
                  <a:srgbClr val="FF0000"/>
                </a:solidFill>
                <a:latin typeface="Calibri"/>
                <a:cs typeface="Calibri"/>
              </a:rPr>
              <a:t>изъясняются так: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6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633219"/>
            <a:ext cx="80625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Calibri"/>
                <a:cs typeface="Calibri"/>
              </a:rPr>
              <a:t>а) «Чихать </a:t>
            </a:r>
            <a:r>
              <a:rPr sz="3200" b="1" spc="-15" dirty="0">
                <a:latin typeface="Calibri"/>
                <a:cs typeface="Calibri"/>
              </a:rPr>
              <a:t>никому </a:t>
            </a:r>
            <a:r>
              <a:rPr sz="3200" b="1" dirty="0">
                <a:latin typeface="Calibri"/>
                <a:cs typeface="Calibri"/>
              </a:rPr>
              <a:t>и </a:t>
            </a:r>
            <a:r>
              <a:rPr sz="3200" b="1" spc="-40" dirty="0">
                <a:latin typeface="Calibri"/>
                <a:cs typeface="Calibri"/>
              </a:rPr>
              <a:t>нигде </a:t>
            </a:r>
            <a:r>
              <a:rPr sz="3200" b="1" spc="5" dirty="0">
                <a:latin typeface="Calibri"/>
                <a:cs typeface="Calibri"/>
              </a:rPr>
              <a:t>не</a:t>
            </a:r>
            <a:r>
              <a:rPr sz="3200" b="1" spc="47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возбраняется.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53800" y="2121026"/>
            <a:ext cx="644715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 marR="5080" indent="-120650">
              <a:lnSpc>
                <a:spcPct val="100000"/>
              </a:lnSpc>
              <a:spcBef>
                <a:spcPts val="100"/>
              </a:spcBef>
              <a:tabLst>
                <a:tab pos="547370" algn="l"/>
                <a:tab pos="1574800" algn="l"/>
                <a:tab pos="2395855" algn="l"/>
                <a:tab pos="2929890" algn="l"/>
                <a:tab pos="3385185" algn="l"/>
                <a:tab pos="5831205" algn="l"/>
                <a:tab pos="6205220" algn="l"/>
              </a:tabLst>
            </a:pPr>
            <a:r>
              <a:rPr sz="3200" b="1" dirty="0">
                <a:latin typeface="Calibri"/>
                <a:cs typeface="Calibri"/>
              </a:rPr>
              <a:t>и	</a:t>
            </a:r>
            <a:r>
              <a:rPr sz="3200" b="1" spc="-15" dirty="0">
                <a:latin typeface="Calibri"/>
                <a:cs typeface="Calibri"/>
              </a:rPr>
              <a:t>м</a:t>
            </a:r>
            <a:r>
              <a:rPr sz="3200" b="1" spc="-10" dirty="0">
                <a:latin typeface="Calibri"/>
                <a:cs typeface="Calibri"/>
              </a:rPr>
              <a:t>у</a:t>
            </a:r>
            <a:r>
              <a:rPr sz="3200" b="1" spc="10" dirty="0">
                <a:latin typeface="Calibri"/>
                <a:cs typeface="Calibri"/>
              </a:rPr>
              <a:t>ж</a:t>
            </a:r>
            <a:r>
              <a:rPr sz="3200" b="1" dirty="0">
                <a:latin typeface="Calibri"/>
                <a:cs typeface="Calibri"/>
              </a:rPr>
              <a:t>и</a:t>
            </a:r>
            <a:r>
              <a:rPr sz="3200" b="1" spc="-5" dirty="0">
                <a:latin typeface="Calibri"/>
                <a:cs typeface="Calibri"/>
              </a:rPr>
              <a:t>к</a:t>
            </a:r>
            <a:r>
              <a:rPr sz="3200" b="1" dirty="0">
                <a:latin typeface="Calibri"/>
                <a:cs typeface="Calibri"/>
              </a:rPr>
              <a:t>и,	и	</a:t>
            </a:r>
            <a:r>
              <a:rPr sz="3200" b="1" spc="5" dirty="0">
                <a:latin typeface="Calibri"/>
                <a:cs typeface="Calibri"/>
              </a:rPr>
              <a:t>по</a:t>
            </a:r>
            <a:r>
              <a:rPr sz="3200" b="1" spc="-5" dirty="0">
                <a:latin typeface="Calibri"/>
                <a:cs typeface="Calibri"/>
              </a:rPr>
              <a:t>л</a:t>
            </a:r>
            <a:r>
              <a:rPr sz="3200" b="1" dirty="0">
                <a:latin typeface="Calibri"/>
                <a:cs typeface="Calibri"/>
              </a:rPr>
              <a:t>иц</a:t>
            </a:r>
            <a:r>
              <a:rPr sz="3200" b="1" spc="-5" dirty="0">
                <a:latin typeface="Calibri"/>
                <a:cs typeface="Calibri"/>
              </a:rPr>
              <a:t>м</a:t>
            </a:r>
            <a:r>
              <a:rPr sz="3200" b="1" spc="-15" dirty="0">
                <a:latin typeface="Calibri"/>
                <a:cs typeface="Calibri"/>
              </a:rPr>
              <a:t>е</a:t>
            </a:r>
            <a:r>
              <a:rPr sz="3200" b="1" dirty="0">
                <a:latin typeface="Calibri"/>
                <a:cs typeface="Calibri"/>
              </a:rPr>
              <a:t>й</a:t>
            </a:r>
            <a:r>
              <a:rPr sz="3200" b="1" spc="5" dirty="0">
                <a:latin typeface="Calibri"/>
                <a:cs typeface="Calibri"/>
              </a:rPr>
              <a:t>с</a:t>
            </a:r>
            <a:r>
              <a:rPr sz="3200" b="1" spc="-30" dirty="0">
                <a:latin typeface="Calibri"/>
                <a:cs typeface="Calibri"/>
              </a:rPr>
              <a:t>т</a:t>
            </a:r>
            <a:r>
              <a:rPr sz="3200" b="1" spc="-5" dirty="0">
                <a:latin typeface="Calibri"/>
                <a:cs typeface="Calibri"/>
              </a:rPr>
              <a:t>е</a:t>
            </a:r>
            <a:r>
              <a:rPr sz="3200" b="1" spc="-10" dirty="0">
                <a:latin typeface="Calibri"/>
                <a:cs typeface="Calibri"/>
              </a:rPr>
              <a:t>р</a:t>
            </a:r>
            <a:r>
              <a:rPr sz="3200" b="1" dirty="0">
                <a:latin typeface="Calibri"/>
                <a:cs typeface="Calibri"/>
              </a:rPr>
              <a:t>ы,	и  </a:t>
            </a:r>
            <a:r>
              <a:rPr sz="3200" b="1" spc="-5" dirty="0">
                <a:latin typeface="Calibri"/>
                <a:cs typeface="Calibri"/>
              </a:rPr>
              <a:t>д</a:t>
            </a:r>
            <a:r>
              <a:rPr sz="3200" b="1" spc="-10" dirty="0">
                <a:latin typeface="Calibri"/>
                <a:cs typeface="Calibri"/>
              </a:rPr>
              <a:t>а</a:t>
            </a:r>
            <a:r>
              <a:rPr sz="3200" b="1" spc="-40" dirty="0">
                <a:latin typeface="Calibri"/>
                <a:cs typeface="Calibri"/>
              </a:rPr>
              <a:t>ж</a:t>
            </a:r>
            <a:r>
              <a:rPr sz="3200" b="1" dirty="0">
                <a:latin typeface="Calibri"/>
                <a:cs typeface="Calibri"/>
              </a:rPr>
              <a:t>е	т</a:t>
            </a:r>
            <a:r>
              <a:rPr sz="3200" b="1" spc="5" dirty="0">
                <a:latin typeface="Calibri"/>
                <a:cs typeface="Calibri"/>
              </a:rPr>
              <a:t>а</a:t>
            </a:r>
            <a:r>
              <a:rPr sz="3200" b="1" spc="-5" dirty="0">
                <a:latin typeface="Calibri"/>
                <a:cs typeface="Calibri"/>
              </a:rPr>
              <a:t>й</a:t>
            </a:r>
            <a:r>
              <a:rPr sz="3200" b="1" dirty="0">
                <a:latin typeface="Calibri"/>
                <a:cs typeface="Calibri"/>
              </a:rPr>
              <a:t>н</a:t>
            </a:r>
            <a:r>
              <a:rPr sz="3200" b="1" spc="5" dirty="0">
                <a:latin typeface="Calibri"/>
                <a:cs typeface="Calibri"/>
              </a:rPr>
              <a:t>ы</a:t>
            </a:r>
            <a:r>
              <a:rPr sz="3200" b="1" dirty="0">
                <a:latin typeface="Calibri"/>
                <a:cs typeface="Calibri"/>
              </a:rPr>
              <a:t>е		</a:t>
            </a:r>
            <a:r>
              <a:rPr sz="3200" b="1" spc="-5" dirty="0">
                <a:latin typeface="Calibri"/>
                <a:cs typeface="Calibri"/>
              </a:rPr>
              <a:t>с</a:t>
            </a:r>
            <a:r>
              <a:rPr sz="3200" b="1" spc="5" dirty="0">
                <a:latin typeface="Calibri"/>
                <a:cs typeface="Calibri"/>
              </a:rPr>
              <a:t>о</a:t>
            </a:r>
            <a:r>
              <a:rPr sz="3200" b="1" dirty="0">
                <a:latin typeface="Calibri"/>
                <a:cs typeface="Calibri"/>
              </a:rPr>
              <a:t>в</a:t>
            </a:r>
            <a:r>
              <a:rPr sz="3200" b="1" spc="-15" dirty="0">
                <a:latin typeface="Calibri"/>
                <a:cs typeface="Calibri"/>
              </a:rPr>
              <a:t>е</a:t>
            </a:r>
            <a:r>
              <a:rPr sz="3200" b="1" dirty="0">
                <a:latin typeface="Calibri"/>
                <a:cs typeface="Calibri"/>
              </a:rPr>
              <a:t>тни</a:t>
            </a:r>
            <a:r>
              <a:rPr sz="3200" b="1" spc="-5" dirty="0">
                <a:latin typeface="Calibri"/>
                <a:cs typeface="Calibri"/>
              </a:rPr>
              <a:t>к</a:t>
            </a:r>
            <a:r>
              <a:rPr sz="3200" b="1" dirty="0">
                <a:latin typeface="Calibri"/>
                <a:cs typeface="Calibri"/>
              </a:rPr>
              <a:t>и.	В</a:t>
            </a:r>
            <a:r>
              <a:rPr sz="3200" b="1" spc="-5" dirty="0">
                <a:latin typeface="Calibri"/>
                <a:cs typeface="Calibri"/>
              </a:rPr>
              <a:t>се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121026"/>
            <a:ext cx="1632585" cy="148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sz="3200" b="1" spc="-5" dirty="0">
                <a:latin typeface="Calibri"/>
                <a:cs typeface="Calibri"/>
              </a:rPr>
              <a:t>Чихают  </a:t>
            </a:r>
            <a:r>
              <a:rPr sz="3200" b="1" spc="-30" dirty="0">
                <a:latin typeface="Calibri"/>
                <a:cs typeface="Calibri"/>
              </a:rPr>
              <a:t>иногда  </a:t>
            </a:r>
            <a:r>
              <a:rPr sz="3200" b="1" spc="-5" dirty="0">
                <a:latin typeface="Calibri"/>
                <a:cs typeface="Calibri"/>
              </a:rPr>
              <a:t>ч</a:t>
            </a:r>
            <a:r>
              <a:rPr sz="3200" b="1" dirty="0">
                <a:latin typeface="Calibri"/>
                <a:cs typeface="Calibri"/>
              </a:rPr>
              <a:t>и</a:t>
            </a:r>
            <a:r>
              <a:rPr sz="3200" b="1" spc="-5" dirty="0">
                <a:latin typeface="Calibri"/>
                <a:cs typeface="Calibri"/>
              </a:rPr>
              <a:t>х</a:t>
            </a:r>
            <a:r>
              <a:rPr sz="3200" b="1" spc="5" dirty="0">
                <a:latin typeface="Calibri"/>
                <a:cs typeface="Calibri"/>
              </a:rPr>
              <a:t>а</a:t>
            </a:r>
            <a:r>
              <a:rPr sz="3200" b="1" spc="-10" dirty="0">
                <a:latin typeface="Calibri"/>
                <a:cs typeface="Calibri"/>
              </a:rPr>
              <a:t>ю</a:t>
            </a:r>
            <a:r>
              <a:rPr sz="3200" b="1" dirty="0">
                <a:latin typeface="Calibri"/>
                <a:cs typeface="Calibri"/>
              </a:rPr>
              <a:t>т</a:t>
            </a:r>
            <a:r>
              <a:rPr sz="3200" b="1" spc="-5" dirty="0">
                <a:latin typeface="Calibri"/>
                <a:cs typeface="Calibri"/>
              </a:rPr>
              <a:t>»</a:t>
            </a:r>
            <a:r>
              <a:rPr sz="3200" b="1" dirty="0">
                <a:latin typeface="Calibri"/>
                <a:cs typeface="Calibri"/>
              </a:rPr>
              <a:t>;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3663987"/>
            <a:ext cx="8065134" cy="197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Calibri"/>
                <a:cs typeface="Calibri"/>
              </a:rPr>
              <a:t>б) «Я </a:t>
            </a:r>
            <a:r>
              <a:rPr sz="3200" b="1" spc="-10" dirty="0">
                <a:latin typeface="Calibri"/>
                <a:cs typeface="Calibri"/>
              </a:rPr>
              <a:t>покажу </a:t>
            </a:r>
            <a:r>
              <a:rPr sz="3200" b="1" spc="-5" dirty="0">
                <a:latin typeface="Calibri"/>
                <a:cs typeface="Calibri"/>
              </a:rPr>
              <a:t>вам, </a:t>
            </a:r>
            <a:r>
              <a:rPr sz="3200" b="1" spc="-15" dirty="0">
                <a:latin typeface="Calibri"/>
                <a:cs typeface="Calibri"/>
              </a:rPr>
              <a:t>как </a:t>
            </a:r>
            <a:r>
              <a:rPr sz="3200" b="1" spc="-5" dirty="0">
                <a:latin typeface="Calibri"/>
                <a:cs typeface="Calibri"/>
              </a:rPr>
              <a:t>собак </a:t>
            </a:r>
            <a:r>
              <a:rPr sz="3200" b="1" spc="-10" dirty="0">
                <a:latin typeface="Calibri"/>
                <a:cs typeface="Calibri"/>
              </a:rPr>
              <a:t>распускать!...  </a:t>
            </a:r>
            <a:r>
              <a:rPr sz="3200" b="1" spc="-5" dirty="0">
                <a:latin typeface="Calibri"/>
                <a:cs typeface="Calibri"/>
              </a:rPr>
              <a:t>Как </a:t>
            </a:r>
            <a:r>
              <a:rPr sz="3200" b="1" spc="-10" dirty="0">
                <a:latin typeface="Calibri"/>
                <a:cs typeface="Calibri"/>
              </a:rPr>
              <a:t>оштрафую его, </a:t>
            </a:r>
            <a:r>
              <a:rPr sz="3200" b="1" spc="-5" dirty="0">
                <a:latin typeface="Calibri"/>
                <a:cs typeface="Calibri"/>
              </a:rPr>
              <a:t>мерзавца, </a:t>
            </a:r>
            <a:r>
              <a:rPr sz="3200" b="1" dirty="0">
                <a:latin typeface="Calibri"/>
                <a:cs typeface="Calibri"/>
              </a:rPr>
              <a:t>так он </a:t>
            </a:r>
            <a:r>
              <a:rPr sz="3200" b="1" spc="-5" dirty="0">
                <a:latin typeface="Calibri"/>
                <a:cs typeface="Calibri"/>
              </a:rPr>
              <a:t>узнает </a:t>
            </a:r>
            <a:r>
              <a:rPr sz="3200" b="1" dirty="0">
                <a:latin typeface="Calibri"/>
                <a:cs typeface="Calibri"/>
              </a:rPr>
              <a:t>у  </a:t>
            </a:r>
            <a:r>
              <a:rPr sz="3200" b="1" spc="-5" dirty="0">
                <a:latin typeface="Calibri"/>
                <a:cs typeface="Calibri"/>
              </a:rPr>
              <a:t>меня, </a:t>
            </a:r>
            <a:r>
              <a:rPr sz="3200" b="1" spc="-10" dirty="0">
                <a:latin typeface="Calibri"/>
                <a:cs typeface="Calibri"/>
              </a:rPr>
              <a:t>что </a:t>
            </a:r>
            <a:r>
              <a:rPr sz="3200" b="1" spc="-5" dirty="0">
                <a:latin typeface="Calibri"/>
                <a:cs typeface="Calibri"/>
              </a:rPr>
              <a:t>значит </a:t>
            </a:r>
            <a:r>
              <a:rPr sz="3200" b="1" spc="-10" dirty="0">
                <a:latin typeface="Calibri"/>
                <a:cs typeface="Calibri"/>
              </a:rPr>
              <a:t>собака </a:t>
            </a:r>
            <a:r>
              <a:rPr sz="3200" b="1" dirty="0">
                <a:latin typeface="Calibri"/>
                <a:cs typeface="Calibri"/>
              </a:rPr>
              <a:t>и </a:t>
            </a:r>
            <a:r>
              <a:rPr sz="3200" b="1" spc="-5" dirty="0">
                <a:latin typeface="Calibri"/>
                <a:cs typeface="Calibri"/>
              </a:rPr>
              <a:t>прочий бродячий  </a:t>
            </a:r>
            <a:r>
              <a:rPr sz="3200" b="1" spc="-10" dirty="0">
                <a:latin typeface="Calibri"/>
                <a:cs typeface="Calibri"/>
              </a:rPr>
              <a:t>скот!»;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50339" y="497776"/>
            <a:ext cx="62357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10" dirty="0">
                <a:solidFill>
                  <a:srgbClr val="000000"/>
                </a:solidFill>
                <a:latin typeface="Calibri"/>
                <a:cs typeface="Calibri"/>
              </a:rPr>
              <a:t>Псевдонимы </a:t>
            </a:r>
            <a:r>
              <a:rPr sz="4400" i="0" spc="10" dirty="0">
                <a:solidFill>
                  <a:srgbClr val="000000"/>
                </a:solidFill>
                <a:latin typeface="Calibri"/>
                <a:cs typeface="Calibri"/>
              </a:rPr>
              <a:t>А. </a:t>
            </a:r>
            <a:r>
              <a:rPr sz="4400" i="0" spc="-5" dirty="0">
                <a:solidFill>
                  <a:srgbClr val="000000"/>
                </a:solidFill>
                <a:latin typeface="Calibri"/>
                <a:cs typeface="Calibri"/>
              </a:rPr>
              <a:t>П.</a:t>
            </a:r>
            <a:r>
              <a:rPr sz="4400" i="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0" spc="-15" dirty="0">
                <a:solidFill>
                  <a:srgbClr val="000000"/>
                </a:solidFill>
                <a:latin typeface="Calibri"/>
                <a:cs typeface="Calibri"/>
              </a:rPr>
              <a:t>Чехова: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5094" y="1229309"/>
            <a:ext cx="5654675" cy="490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017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Антоша </a:t>
            </a:r>
            <a:r>
              <a:rPr sz="2400" spc="-15" dirty="0">
                <a:latin typeface="Calibri"/>
                <a:cs typeface="Calibri"/>
              </a:rPr>
              <a:t>Чехонте </a:t>
            </a:r>
            <a:r>
              <a:rPr sz="2400" spc="-5" dirty="0">
                <a:latin typeface="Calibri"/>
                <a:cs typeface="Calibri"/>
              </a:rPr>
              <a:t>(варианты: </a:t>
            </a:r>
            <a:r>
              <a:rPr sz="2400" spc="-10" dirty="0">
                <a:latin typeface="Calibri"/>
                <a:cs typeface="Calibri"/>
              </a:rPr>
              <a:t>Антоша,  Антоша </a:t>
            </a:r>
            <a:r>
              <a:rPr sz="2400" spc="-5" dirty="0">
                <a:latin typeface="Calibri"/>
                <a:cs typeface="Calibri"/>
              </a:rPr>
              <a:t>Ч., </a:t>
            </a:r>
            <a:r>
              <a:rPr sz="2400" spc="-15" dirty="0">
                <a:latin typeface="Calibri"/>
                <a:cs typeface="Calibri"/>
              </a:rPr>
              <a:t>Чехонте, </a:t>
            </a:r>
            <a:r>
              <a:rPr sz="2400" spc="-5" dirty="0">
                <a:latin typeface="Calibri"/>
                <a:cs typeface="Calibri"/>
              </a:rPr>
              <a:t>Ан., А.Ч., </a:t>
            </a:r>
            <a:r>
              <a:rPr sz="2400" spc="-10" dirty="0">
                <a:latin typeface="Calibri"/>
                <a:cs typeface="Calibri"/>
              </a:rPr>
              <a:t>А.Чехонте),  </a:t>
            </a:r>
            <a:r>
              <a:rPr sz="2400" spc="-5" dirty="0">
                <a:latin typeface="Calibri"/>
                <a:cs typeface="Calibri"/>
              </a:rPr>
              <a:t>Прозаический </a:t>
            </a:r>
            <a:r>
              <a:rPr sz="2400" spc="-30" dirty="0">
                <a:latin typeface="Calibri"/>
                <a:cs typeface="Calibri"/>
              </a:rPr>
              <a:t>поэт, </a:t>
            </a:r>
            <a:r>
              <a:rPr sz="2400" spc="-5" dirty="0">
                <a:latin typeface="Calibri"/>
                <a:cs typeface="Calibri"/>
              </a:rPr>
              <a:t>Рувер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Ревур, </a:t>
            </a:r>
            <a:r>
              <a:rPr sz="2400" spc="-40" dirty="0">
                <a:latin typeface="Calibri"/>
                <a:cs typeface="Calibri"/>
              </a:rPr>
              <a:t>Грач, </a:t>
            </a:r>
            <a:r>
              <a:rPr sz="2400" spc="30" dirty="0">
                <a:latin typeface="Calibri"/>
                <a:cs typeface="Calibri"/>
              </a:rPr>
              <a:t>Ц,  </a:t>
            </a:r>
            <a:r>
              <a:rPr sz="2400" spc="-15" dirty="0">
                <a:latin typeface="Calibri"/>
                <a:cs typeface="Calibri"/>
              </a:rPr>
              <a:t>полковник, </a:t>
            </a:r>
            <a:r>
              <a:rPr sz="2400" spc="-10" dirty="0">
                <a:latin typeface="Calibri"/>
                <a:cs typeface="Calibri"/>
              </a:rPr>
              <a:t>Кочкарев, </a:t>
            </a:r>
            <a:r>
              <a:rPr sz="2400" spc="-20" dirty="0">
                <a:latin typeface="Calibri"/>
                <a:cs typeface="Calibri"/>
              </a:rPr>
              <a:t>Лаэрт, </a:t>
            </a:r>
            <a:r>
              <a:rPr sz="2400" spc="-35" dirty="0">
                <a:latin typeface="Calibri"/>
                <a:cs typeface="Calibri"/>
              </a:rPr>
              <a:t>Улисс.,  </a:t>
            </a:r>
            <a:r>
              <a:rPr sz="2400" spc="-5" dirty="0">
                <a:latin typeface="Calibri"/>
                <a:cs typeface="Calibri"/>
              </a:rPr>
              <a:t>Вспыльчивый</a:t>
            </a:r>
            <a:r>
              <a:rPr sz="2400" spc="-10" dirty="0">
                <a:latin typeface="Calibri"/>
                <a:cs typeface="Calibri"/>
              </a:rPr>
              <a:t> человек.</a:t>
            </a:r>
            <a:endParaRPr sz="2400">
              <a:latin typeface="Calibri"/>
              <a:cs typeface="Calibri"/>
            </a:endParaRPr>
          </a:p>
          <a:p>
            <a:pPr marL="12700" marR="26670">
              <a:lnSpc>
                <a:spcPct val="108400"/>
              </a:lnSpc>
              <a:spcBef>
                <a:spcPts val="235"/>
              </a:spcBef>
            </a:pPr>
            <a:r>
              <a:rPr sz="2400" b="1" spc="-5" dirty="0">
                <a:latin typeface="Calibri"/>
                <a:cs typeface="Calibri"/>
              </a:rPr>
              <a:t>Юмористические подписи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10" dirty="0">
                <a:latin typeface="Calibri"/>
                <a:cs typeface="Calibri"/>
              </a:rPr>
              <a:t>псевдонимы:  </a:t>
            </a:r>
            <a:r>
              <a:rPr sz="2400" spc="-5" dirty="0">
                <a:latin typeface="Calibri"/>
                <a:cs typeface="Calibri"/>
              </a:rPr>
              <a:t>Врач </a:t>
            </a:r>
            <a:r>
              <a:rPr sz="2400" dirty="0">
                <a:latin typeface="Calibri"/>
                <a:cs typeface="Calibri"/>
              </a:rPr>
              <a:t>без </a:t>
            </a:r>
            <a:r>
              <a:rPr sz="2400" spc="-10" dirty="0">
                <a:latin typeface="Calibri"/>
                <a:cs typeface="Calibri"/>
              </a:rPr>
              <a:t>пациентов, </a:t>
            </a:r>
            <a:r>
              <a:rPr sz="2400" spc="-40" dirty="0">
                <a:latin typeface="Calibri"/>
                <a:cs typeface="Calibri"/>
              </a:rPr>
              <a:t>Гайка </a:t>
            </a:r>
            <a:r>
              <a:rPr sz="2400" spc="-5" dirty="0">
                <a:latin typeface="Calibri"/>
                <a:cs typeface="Calibri"/>
              </a:rPr>
              <a:t>№6, </a:t>
            </a:r>
            <a:r>
              <a:rPr sz="2400" spc="-10" dirty="0">
                <a:latin typeface="Calibri"/>
                <a:cs typeface="Calibri"/>
              </a:rPr>
              <a:t>Аркадий  </a:t>
            </a:r>
            <a:r>
              <a:rPr sz="2400" spc="-30" dirty="0">
                <a:latin typeface="Calibri"/>
                <a:cs typeface="Calibri"/>
              </a:rPr>
              <a:t>Тарантулов, </a:t>
            </a:r>
            <a:r>
              <a:rPr sz="2400" spc="-5" dirty="0">
                <a:latin typeface="Calibri"/>
                <a:cs typeface="Calibri"/>
              </a:rPr>
              <a:t>Кисляев, </a:t>
            </a:r>
            <a:r>
              <a:rPr sz="2400" spc="-10" dirty="0">
                <a:latin typeface="Calibri"/>
                <a:cs typeface="Calibri"/>
              </a:rPr>
              <a:t>Макар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Балдастов,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Шампанский, </a:t>
            </a:r>
            <a:r>
              <a:rPr sz="2400" spc="-10" dirty="0">
                <a:latin typeface="Calibri"/>
                <a:cs typeface="Calibri"/>
              </a:rPr>
              <a:t>Человек </a:t>
            </a:r>
            <a:r>
              <a:rPr sz="2400" dirty="0">
                <a:latin typeface="Calibri"/>
                <a:cs typeface="Calibri"/>
              </a:rPr>
              <a:t>без </a:t>
            </a:r>
            <a:r>
              <a:rPr sz="2400" spc="-10" dirty="0">
                <a:latin typeface="Calibri"/>
                <a:cs typeface="Calibri"/>
              </a:rPr>
              <a:t>селезенки,  </a:t>
            </a:r>
            <a:r>
              <a:rPr sz="2400" spc="-5" dirty="0">
                <a:latin typeface="Calibri"/>
                <a:cs typeface="Calibri"/>
              </a:rPr>
              <a:t>(Ч.Б.С.), Брат </a:t>
            </a:r>
            <a:r>
              <a:rPr sz="2400" spc="-10" dirty="0">
                <a:latin typeface="Calibri"/>
                <a:cs typeface="Calibri"/>
              </a:rPr>
              <a:t>моего брата, Некто, </a:t>
            </a:r>
            <a:r>
              <a:rPr sz="2400" spc="-5" dirty="0">
                <a:latin typeface="Calibri"/>
                <a:cs typeface="Calibri"/>
              </a:rPr>
              <a:t>Шиллер  Шекспирович </a:t>
            </a:r>
            <a:r>
              <a:rPr sz="2400" spc="-55" dirty="0">
                <a:latin typeface="Calibri"/>
                <a:cs typeface="Calibri"/>
              </a:rPr>
              <a:t>Гете, </a:t>
            </a:r>
            <a:r>
              <a:rPr sz="2400" spc="-5" dirty="0">
                <a:latin typeface="Calibri"/>
                <a:cs typeface="Calibri"/>
              </a:rPr>
              <a:t>Крик, </a:t>
            </a:r>
            <a:r>
              <a:rPr sz="2400" spc="-15" dirty="0">
                <a:latin typeface="Calibri"/>
                <a:cs typeface="Calibri"/>
              </a:rPr>
              <a:t>Даглас, </a:t>
            </a:r>
            <a:r>
              <a:rPr sz="2400" spc="-10" dirty="0">
                <a:latin typeface="Calibri"/>
                <a:cs typeface="Calibri"/>
              </a:rPr>
              <a:t>Дяденька,  </a:t>
            </a:r>
            <a:r>
              <a:rPr sz="2400" spc="-5" dirty="0">
                <a:latin typeface="Calibri"/>
                <a:cs typeface="Calibri"/>
              </a:rPr>
              <a:t>Крапива, </a:t>
            </a:r>
            <a:r>
              <a:rPr sz="2400" spc="-10" dirty="0">
                <a:latin typeface="Calibri"/>
                <a:cs typeface="Calibri"/>
              </a:rPr>
              <a:t>Дон Антонио </a:t>
            </a:r>
            <a:r>
              <a:rPr sz="2400" spc="-15" dirty="0">
                <a:latin typeface="Calibri"/>
                <a:cs typeface="Calibri"/>
              </a:rPr>
              <a:t>Чехонте,  </a:t>
            </a:r>
            <a:r>
              <a:rPr sz="2400" spc="-5" dirty="0">
                <a:latin typeface="Calibri"/>
                <a:cs typeface="Calibri"/>
              </a:rPr>
              <a:t>Шампанский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08915" y="2681630"/>
            <a:ext cx="2934716" cy="41486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25497" y="495261"/>
            <a:ext cx="44164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i="0" spc="-5" dirty="0">
                <a:solidFill>
                  <a:srgbClr val="FF0000"/>
                </a:solidFill>
                <a:latin typeface="Calibri"/>
                <a:cs typeface="Calibri"/>
              </a:rPr>
              <a:t>Словарная</a:t>
            </a:r>
            <a:r>
              <a:rPr sz="4400" b="1" i="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1" i="0" spc="-5" dirty="0">
                <a:solidFill>
                  <a:srgbClr val="FF0000"/>
                </a:solidFill>
                <a:latin typeface="Calibri"/>
                <a:cs typeface="Calibri"/>
              </a:rPr>
              <a:t>работа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375" y="2162634"/>
            <a:ext cx="150495" cy="152082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8375" y="4580902"/>
            <a:ext cx="1504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8375" y="5505386"/>
            <a:ext cx="1504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10515">
              <a:lnSpc>
                <a:spcPct val="100000"/>
              </a:lnSpc>
              <a:spcBef>
                <a:spcPts val="660"/>
              </a:spcBef>
            </a:pPr>
            <a:r>
              <a:rPr sz="2800" b="1" spc="-5" dirty="0">
                <a:solidFill>
                  <a:srgbClr val="000000"/>
                </a:solidFill>
                <a:latin typeface="Calibri"/>
                <a:cs typeface="Calibri"/>
              </a:rPr>
              <a:t>Юмор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800" b="1" spc="-10" dirty="0">
                <a:solidFill>
                  <a:srgbClr val="000000"/>
                </a:solidFill>
                <a:latin typeface="Calibri"/>
                <a:cs typeface="Calibri"/>
              </a:rPr>
              <a:t>смех добрый,</a:t>
            </a:r>
            <a:r>
              <a:rPr sz="28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00"/>
                </a:solidFill>
                <a:latin typeface="Calibri"/>
                <a:cs typeface="Calibri"/>
              </a:rPr>
              <a:t>веселый.</a:t>
            </a:r>
            <a:endParaRPr sz="2800">
              <a:latin typeface="Calibri"/>
              <a:cs typeface="Calibri"/>
            </a:endParaRPr>
          </a:p>
          <a:p>
            <a:pPr marL="310515" marR="365760">
              <a:lnSpc>
                <a:spcPct val="116700"/>
              </a:lnSpc>
            </a:pPr>
            <a:r>
              <a:rPr sz="2800" b="1" spc="-10" dirty="0">
                <a:solidFill>
                  <a:srgbClr val="000000"/>
                </a:solidFill>
                <a:latin typeface="Calibri"/>
                <a:cs typeface="Calibri"/>
              </a:rPr>
              <a:t>Сатира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800" b="1" spc="-10" dirty="0">
                <a:solidFill>
                  <a:srgbClr val="000000"/>
                </a:solidFill>
                <a:latin typeface="Calibri"/>
                <a:cs typeface="Calibri"/>
              </a:rPr>
              <a:t>смех злой, </a:t>
            </a:r>
            <a:r>
              <a:rPr sz="2800" b="1" spc="-5" dirty="0">
                <a:solidFill>
                  <a:srgbClr val="000000"/>
                </a:solidFill>
                <a:latin typeface="Calibri"/>
                <a:cs typeface="Calibri"/>
              </a:rPr>
              <a:t>гневный, зовет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к </a:t>
            </a:r>
            <a:r>
              <a:rPr sz="2800" b="1" spc="-20" dirty="0">
                <a:solidFill>
                  <a:srgbClr val="000000"/>
                </a:solidFill>
                <a:latin typeface="Calibri"/>
                <a:cs typeface="Calibri"/>
              </a:rPr>
              <a:t>протесту.  </a:t>
            </a:r>
            <a:r>
              <a:rPr sz="2800" b="1" spc="-30" dirty="0">
                <a:solidFill>
                  <a:srgbClr val="000000"/>
                </a:solidFill>
                <a:latin typeface="Calibri"/>
                <a:cs typeface="Calibri"/>
              </a:rPr>
              <a:t>Гротеск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800" b="1" spc="-10" dirty="0">
                <a:solidFill>
                  <a:srgbClr val="000000"/>
                </a:solidFill>
                <a:latin typeface="Calibri"/>
                <a:cs typeface="Calibri"/>
              </a:rPr>
              <a:t>фантастическое</a:t>
            </a:r>
            <a:r>
              <a:rPr sz="2800" b="1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00"/>
                </a:solidFill>
                <a:latin typeface="Calibri"/>
                <a:cs typeface="Calibri"/>
              </a:rPr>
              <a:t>преувеличение,</a:t>
            </a:r>
            <a:endParaRPr sz="2800">
              <a:latin typeface="Calibri"/>
              <a:cs typeface="Calibri"/>
            </a:endParaRPr>
          </a:p>
          <a:p>
            <a:pPr marL="310515" marR="1134745">
              <a:lnSpc>
                <a:spcPct val="100000"/>
              </a:lnSpc>
            </a:pPr>
            <a:r>
              <a:rPr sz="2800" b="1" spc="-10" dirty="0">
                <a:solidFill>
                  <a:srgbClr val="000000"/>
                </a:solidFill>
                <a:latin typeface="Calibri"/>
                <a:cs typeface="Calibri"/>
              </a:rPr>
              <a:t>повествующее </a:t>
            </a:r>
            <a:r>
              <a:rPr sz="2800" b="1" spc="-5" dirty="0">
                <a:solidFill>
                  <a:srgbClr val="000000"/>
                </a:solidFill>
                <a:latin typeface="Calibri"/>
                <a:cs typeface="Calibri"/>
              </a:rPr>
              <a:t>об одном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или </a:t>
            </a:r>
            <a:r>
              <a:rPr sz="2800" b="1" spc="-10" dirty="0">
                <a:solidFill>
                  <a:srgbClr val="000000"/>
                </a:solidFill>
                <a:latin typeface="Calibri"/>
                <a:cs typeface="Calibri"/>
              </a:rPr>
              <a:t>нескольких  </a:t>
            </a:r>
            <a:r>
              <a:rPr sz="2800" b="1" spc="-5" dirty="0">
                <a:solidFill>
                  <a:srgbClr val="000000"/>
                </a:solidFill>
                <a:latin typeface="Calibri"/>
                <a:cs typeface="Calibri"/>
              </a:rPr>
              <a:t>событиях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в </a:t>
            </a:r>
            <a:r>
              <a:rPr sz="2800" b="1" spc="-10" dirty="0">
                <a:solidFill>
                  <a:srgbClr val="000000"/>
                </a:solidFill>
                <a:latin typeface="Calibri"/>
                <a:cs typeface="Calibri"/>
              </a:rPr>
              <a:t>жизни </a:t>
            </a:r>
            <a:r>
              <a:rPr sz="2800" b="1" spc="-15" dirty="0">
                <a:solidFill>
                  <a:srgbClr val="000000"/>
                </a:solidFill>
                <a:latin typeface="Calibri"/>
                <a:cs typeface="Calibri"/>
              </a:rPr>
              <a:t>человека.</a:t>
            </a:r>
            <a:endParaRPr sz="2800">
              <a:latin typeface="Calibri"/>
              <a:cs typeface="Calibri"/>
            </a:endParaRPr>
          </a:p>
          <a:p>
            <a:pPr marL="310515" marR="5080">
              <a:lnSpc>
                <a:spcPct val="100000"/>
              </a:lnSpc>
              <a:spcBef>
                <a:spcPts val="555"/>
              </a:spcBef>
            </a:pPr>
            <a:r>
              <a:rPr sz="2800" b="1" spc="-25" dirty="0">
                <a:solidFill>
                  <a:srgbClr val="000000"/>
                </a:solidFill>
                <a:latin typeface="Calibri"/>
                <a:cs typeface="Calibri"/>
              </a:rPr>
              <a:t>Гипербола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800" b="1" spc="-10" dirty="0">
                <a:solidFill>
                  <a:srgbClr val="000000"/>
                </a:solidFill>
                <a:latin typeface="Calibri"/>
                <a:cs typeface="Calibri"/>
              </a:rPr>
              <a:t>чрезмерное </a:t>
            </a:r>
            <a:r>
              <a:rPr sz="2800" b="1" spc="-15" dirty="0">
                <a:solidFill>
                  <a:srgbClr val="000000"/>
                </a:solidFill>
                <a:latin typeface="Calibri"/>
                <a:cs typeface="Calibri"/>
              </a:rPr>
              <a:t>преувеличение </a:t>
            </a:r>
            <a:r>
              <a:rPr sz="2800" b="1" spc="-5" dirty="0">
                <a:solidFill>
                  <a:srgbClr val="000000"/>
                </a:solidFill>
                <a:latin typeface="Calibri"/>
                <a:cs typeface="Calibri"/>
              </a:rPr>
              <a:t>свойств  </a:t>
            </a:r>
            <a:r>
              <a:rPr sz="2800" b="1" spc="-15" dirty="0">
                <a:solidFill>
                  <a:srgbClr val="000000"/>
                </a:solidFill>
                <a:latin typeface="Calibri"/>
                <a:cs typeface="Calibri"/>
              </a:rPr>
              <a:t>изображаемого предмета.</a:t>
            </a:r>
            <a:endParaRPr sz="2800">
              <a:latin typeface="Calibri"/>
              <a:cs typeface="Calibri"/>
            </a:endParaRPr>
          </a:p>
          <a:p>
            <a:pPr marL="310515">
              <a:lnSpc>
                <a:spcPct val="100000"/>
              </a:lnSpc>
              <a:spcBef>
                <a:spcPts val="560"/>
              </a:spcBef>
            </a:pPr>
            <a:r>
              <a:rPr sz="2800" b="1" spc="-20" dirty="0">
                <a:solidFill>
                  <a:srgbClr val="000000"/>
                </a:solidFill>
                <a:latin typeface="Calibri"/>
                <a:cs typeface="Calibri"/>
              </a:rPr>
              <a:t>Ремарка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800" b="1" spc="-10" dirty="0">
                <a:solidFill>
                  <a:srgbClr val="000000"/>
                </a:solidFill>
                <a:latin typeface="Calibri"/>
                <a:cs typeface="Calibri"/>
              </a:rPr>
              <a:t>пояснение автора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к </a:t>
            </a:r>
            <a:r>
              <a:rPr sz="2800" b="1" spc="-15" dirty="0">
                <a:solidFill>
                  <a:srgbClr val="000000"/>
                </a:solidFill>
                <a:latin typeface="Calibri"/>
                <a:cs typeface="Calibri"/>
              </a:rPr>
              <a:t>тексту</a:t>
            </a:r>
            <a:r>
              <a:rPr sz="28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00"/>
                </a:solidFill>
                <a:latin typeface="Calibri"/>
                <a:cs typeface="Calibri"/>
              </a:rPr>
              <a:t>пьесы.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08354" y="211683"/>
            <a:ext cx="1662125" cy="2519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7458" y="581659"/>
            <a:ext cx="31388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Цели</a:t>
            </a:r>
            <a:r>
              <a:rPr sz="1800" i="0" spc="-15" dirty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sz="2000" dirty="0">
                <a:solidFill>
                  <a:srgbClr val="000000"/>
                </a:solidFill>
              </a:rPr>
              <a:t>I.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Образовательные</a:t>
            </a:r>
            <a:r>
              <a:rPr sz="2000" i="0" spc="-5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6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7458" y="993140"/>
            <a:ext cx="7757795" cy="4714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5080" indent="178435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782320" algn="l"/>
              </a:tabLst>
            </a:pPr>
            <a:r>
              <a:rPr sz="1800" spc="-10" dirty="0">
                <a:latin typeface="Times New Roman"/>
                <a:cs typeface="Times New Roman"/>
              </a:rPr>
              <a:t>Повторение, </a:t>
            </a:r>
            <a:r>
              <a:rPr sz="1800" spc="-5" dirty="0">
                <a:latin typeface="Times New Roman"/>
                <a:cs typeface="Times New Roman"/>
              </a:rPr>
              <a:t>обобщение, обогащение </a:t>
            </a:r>
            <a:r>
              <a:rPr sz="1800" spc="-10" dirty="0">
                <a:latin typeface="Times New Roman"/>
                <a:cs typeface="Times New Roman"/>
              </a:rPr>
              <a:t>сведений </a:t>
            </a:r>
            <a:r>
              <a:rPr sz="1800" dirty="0">
                <a:latin typeface="Times New Roman"/>
                <a:cs typeface="Times New Roman"/>
              </a:rPr>
              <a:t>о </a:t>
            </a:r>
            <a:r>
              <a:rPr sz="1800" spc="-20" dirty="0">
                <a:latin typeface="Times New Roman"/>
                <a:cs typeface="Times New Roman"/>
              </a:rPr>
              <a:t>Чехове </a:t>
            </a:r>
            <a:r>
              <a:rPr sz="1800" spc="-10" dirty="0">
                <a:latin typeface="Times New Roman"/>
                <a:cs typeface="Times New Roman"/>
              </a:rPr>
              <a:t>как </a:t>
            </a:r>
            <a:r>
              <a:rPr sz="1800" spc="-15" dirty="0">
                <a:latin typeface="Times New Roman"/>
                <a:cs typeface="Times New Roman"/>
              </a:rPr>
              <a:t>человеке </a:t>
            </a:r>
            <a:r>
              <a:rPr sz="1800" dirty="0">
                <a:latin typeface="Times New Roman"/>
                <a:cs typeface="Times New Roman"/>
              </a:rPr>
              <a:t>и  </a:t>
            </a:r>
            <a:r>
              <a:rPr sz="1800" spc="-5" dirty="0">
                <a:latin typeface="Times New Roman"/>
                <a:cs typeface="Times New Roman"/>
              </a:rPr>
              <a:t>писателе.</a:t>
            </a:r>
            <a:endParaRPr sz="1800">
              <a:latin typeface="Times New Roman"/>
              <a:cs typeface="Times New Roman"/>
            </a:endParaRPr>
          </a:p>
          <a:p>
            <a:pPr marL="781685" indent="-249554">
              <a:lnSpc>
                <a:spcPct val="100000"/>
              </a:lnSpc>
              <a:spcBef>
                <a:spcPts val="359"/>
              </a:spcBef>
              <a:buAutoNum type="arabicParenR"/>
              <a:tabLst>
                <a:tab pos="782320" algn="l"/>
              </a:tabLst>
            </a:pPr>
            <a:r>
              <a:rPr sz="1800" spc="-10" dirty="0">
                <a:latin typeface="Times New Roman"/>
                <a:cs typeface="Times New Roman"/>
              </a:rPr>
              <a:t>Повторение сведений, полученных </a:t>
            </a:r>
            <a:r>
              <a:rPr sz="1800" spc="-5" dirty="0">
                <a:latin typeface="Times New Roman"/>
                <a:cs typeface="Times New Roman"/>
              </a:rPr>
              <a:t>на предыдущих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уроках.</a:t>
            </a:r>
            <a:endParaRPr sz="1800">
              <a:latin typeface="Times New Roman"/>
              <a:cs typeface="Times New Roman"/>
            </a:endParaRPr>
          </a:p>
          <a:p>
            <a:pPr marL="781685" indent="-249554">
              <a:lnSpc>
                <a:spcPct val="100000"/>
              </a:lnSpc>
              <a:spcBef>
                <a:spcPts val="359"/>
              </a:spcBef>
              <a:buAutoNum type="arabicParenR"/>
              <a:tabLst>
                <a:tab pos="782320" algn="l"/>
              </a:tabLst>
            </a:pPr>
            <a:r>
              <a:rPr sz="1800" spc="-5" dirty="0">
                <a:latin typeface="Times New Roman"/>
                <a:cs typeface="Times New Roman"/>
              </a:rPr>
              <a:t>Развитие </a:t>
            </a:r>
            <a:r>
              <a:rPr sz="1800" spc="-20" dirty="0">
                <a:latin typeface="Times New Roman"/>
                <a:cs typeface="Times New Roman"/>
              </a:rPr>
              <a:t>навыков </a:t>
            </a:r>
            <a:r>
              <a:rPr sz="1800" spc="-10" dirty="0">
                <a:latin typeface="Times New Roman"/>
                <a:cs typeface="Times New Roman"/>
              </a:rPr>
              <a:t>выразительного </a:t>
            </a:r>
            <a:r>
              <a:rPr sz="1800" spc="-5" dirty="0">
                <a:latin typeface="Times New Roman"/>
                <a:cs typeface="Times New Roman"/>
              </a:rPr>
              <a:t>чтения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учащихся.</a:t>
            </a:r>
            <a:endParaRPr sz="1800">
              <a:latin typeface="Times New Roman"/>
              <a:cs typeface="Times New Roman"/>
            </a:endParaRPr>
          </a:p>
          <a:p>
            <a:pPr marL="781685" indent="-249554">
              <a:lnSpc>
                <a:spcPct val="100000"/>
              </a:lnSpc>
              <a:spcBef>
                <a:spcPts val="359"/>
              </a:spcBef>
              <a:buAutoNum type="arabicParenR"/>
              <a:tabLst>
                <a:tab pos="782320" algn="l"/>
              </a:tabLst>
            </a:pPr>
            <a:r>
              <a:rPr sz="1800" spc="-10" dirty="0">
                <a:latin typeface="Times New Roman"/>
                <a:cs typeface="Times New Roman"/>
              </a:rPr>
              <a:t>Изучение читательских </a:t>
            </a:r>
            <a:r>
              <a:rPr sz="1800" dirty="0">
                <a:latin typeface="Times New Roman"/>
                <a:cs typeface="Times New Roman"/>
              </a:rPr>
              <a:t>интересов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школьников</a:t>
            </a:r>
            <a:endParaRPr sz="1800">
              <a:latin typeface="Times New Roman"/>
              <a:cs typeface="Times New Roman"/>
            </a:endParaRPr>
          </a:p>
          <a:p>
            <a:pPr marL="781685" indent="-249554">
              <a:lnSpc>
                <a:spcPct val="100000"/>
              </a:lnSpc>
              <a:spcBef>
                <a:spcPts val="359"/>
              </a:spcBef>
              <a:buAutoNum type="arabicParenR"/>
              <a:tabLst>
                <a:tab pos="782320" algn="l"/>
              </a:tabLst>
            </a:pPr>
            <a:r>
              <a:rPr sz="1800" spc="-15" dirty="0">
                <a:latin typeface="Times New Roman"/>
                <a:cs typeface="Times New Roman"/>
              </a:rPr>
              <a:t>Контроль </a:t>
            </a:r>
            <a:r>
              <a:rPr sz="1800" spc="-10" dirty="0">
                <a:latin typeface="Times New Roman"/>
                <a:cs typeface="Times New Roman"/>
              </a:rPr>
              <a:t>объема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15" dirty="0">
                <a:latin typeface="Times New Roman"/>
                <a:cs typeface="Times New Roman"/>
              </a:rPr>
              <a:t>качества </a:t>
            </a:r>
            <a:r>
              <a:rPr sz="1800" spc="-5" dirty="0">
                <a:latin typeface="Times New Roman"/>
                <a:cs typeface="Times New Roman"/>
              </a:rPr>
              <a:t>самостоятельного чтения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учащихся.</a:t>
            </a:r>
            <a:endParaRPr sz="1800">
              <a:latin typeface="Times New Roman"/>
              <a:cs typeface="Times New Roman"/>
            </a:endParaRPr>
          </a:p>
          <a:p>
            <a:pPr marL="310515" indent="-298450">
              <a:lnSpc>
                <a:spcPct val="100000"/>
              </a:lnSpc>
              <a:spcBef>
                <a:spcPts val="400"/>
              </a:spcBef>
              <a:buAutoNum type="romanUcPeriod" startAt="2"/>
              <a:tabLst>
                <a:tab pos="311150" algn="l"/>
              </a:tabLst>
            </a:pPr>
            <a:r>
              <a:rPr sz="2000" i="1" spc="-10" dirty="0">
                <a:latin typeface="Times New Roman"/>
                <a:cs typeface="Times New Roman"/>
              </a:rPr>
              <a:t>Развивающие</a:t>
            </a:r>
            <a:r>
              <a:rPr sz="2000" spc="-10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781685" lvl="1" indent="-249554">
              <a:lnSpc>
                <a:spcPct val="100000"/>
              </a:lnSpc>
              <a:spcBef>
                <a:spcPts val="360"/>
              </a:spcBef>
              <a:buAutoNum type="arabicParenR"/>
              <a:tabLst>
                <a:tab pos="782320" algn="l"/>
              </a:tabLst>
            </a:pPr>
            <a:r>
              <a:rPr sz="1800" spc="-5" dirty="0">
                <a:latin typeface="Times New Roman"/>
                <a:cs typeface="Times New Roman"/>
              </a:rPr>
              <a:t>Развитие творческих </a:t>
            </a:r>
            <a:r>
              <a:rPr sz="1800" dirty="0">
                <a:latin typeface="Times New Roman"/>
                <a:cs typeface="Times New Roman"/>
              </a:rPr>
              <a:t>способностей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детей</a:t>
            </a:r>
            <a:endParaRPr sz="1800">
              <a:latin typeface="Times New Roman"/>
              <a:cs typeface="Times New Roman"/>
            </a:endParaRPr>
          </a:p>
          <a:p>
            <a:pPr marL="354330" marR="850265" lvl="1" indent="173355">
              <a:lnSpc>
                <a:spcPct val="100000"/>
              </a:lnSpc>
              <a:spcBef>
                <a:spcPts val="360"/>
              </a:spcBef>
              <a:buAutoNum type="arabicParenR"/>
              <a:tabLst>
                <a:tab pos="777240" algn="l"/>
              </a:tabLst>
            </a:pPr>
            <a:r>
              <a:rPr sz="1800" spc="-5" dirty="0">
                <a:latin typeface="Times New Roman"/>
                <a:cs typeface="Times New Roman"/>
              </a:rPr>
              <a:t>Развитие </a:t>
            </a:r>
            <a:r>
              <a:rPr sz="1800" spc="-15" dirty="0">
                <a:latin typeface="Times New Roman"/>
                <a:cs typeface="Times New Roman"/>
              </a:rPr>
              <a:t>речи </a:t>
            </a:r>
            <a:r>
              <a:rPr sz="1800" spc="-10" dirty="0">
                <a:latin typeface="Times New Roman"/>
                <a:cs typeface="Times New Roman"/>
              </a:rPr>
              <a:t>учащихся, умения </a:t>
            </a:r>
            <a:r>
              <a:rPr sz="1800" spc="-20" dirty="0">
                <a:latin typeface="Times New Roman"/>
                <a:cs typeface="Times New Roman"/>
              </a:rPr>
              <a:t>точно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грамотно </a:t>
            </a:r>
            <a:r>
              <a:rPr sz="1800" spc="-20" dirty="0">
                <a:latin typeface="Times New Roman"/>
                <a:cs typeface="Times New Roman"/>
              </a:rPr>
              <a:t>отвечать </a:t>
            </a:r>
            <a:r>
              <a:rPr sz="1800" spc="-5" dirty="0">
                <a:latin typeface="Times New Roman"/>
                <a:cs typeface="Times New Roman"/>
              </a:rPr>
              <a:t>на  </a:t>
            </a:r>
            <a:r>
              <a:rPr sz="1800" dirty="0">
                <a:latin typeface="Times New Roman"/>
                <a:cs typeface="Times New Roman"/>
              </a:rPr>
              <a:t>поставленный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вопрос.</a:t>
            </a:r>
            <a:endParaRPr sz="1800">
              <a:latin typeface="Times New Roman"/>
              <a:cs typeface="Times New Roman"/>
            </a:endParaRPr>
          </a:p>
          <a:p>
            <a:pPr marL="395605" indent="-383540">
              <a:lnSpc>
                <a:spcPct val="100000"/>
              </a:lnSpc>
              <a:spcBef>
                <a:spcPts val="395"/>
              </a:spcBef>
              <a:buFont typeface="Times New Roman"/>
              <a:buAutoNum type="romanUcPeriod" startAt="2"/>
              <a:tabLst>
                <a:tab pos="396240" algn="l"/>
              </a:tabLst>
            </a:pPr>
            <a:r>
              <a:rPr sz="2000" i="1" dirty="0">
                <a:latin typeface="Times New Roman"/>
                <a:cs typeface="Times New Roman"/>
              </a:rPr>
              <a:t>Воспитывающие</a:t>
            </a:r>
            <a:r>
              <a:rPr sz="2000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775335" lvl="1" indent="-248920">
              <a:lnSpc>
                <a:spcPct val="100000"/>
              </a:lnSpc>
              <a:spcBef>
                <a:spcPts val="365"/>
              </a:spcBef>
              <a:buAutoNum type="arabicParenR"/>
              <a:tabLst>
                <a:tab pos="775970" algn="l"/>
              </a:tabLst>
            </a:pPr>
            <a:r>
              <a:rPr sz="1800" dirty="0">
                <a:latin typeface="Times New Roman"/>
                <a:cs typeface="Times New Roman"/>
              </a:rPr>
              <a:t>Воспитание интереса к </a:t>
            </a:r>
            <a:r>
              <a:rPr sz="1800" spc="-10" dirty="0">
                <a:latin typeface="Times New Roman"/>
                <a:cs typeface="Times New Roman"/>
              </a:rPr>
              <a:t>творчеству </a:t>
            </a:r>
            <a:r>
              <a:rPr sz="1800" spc="-5" dirty="0">
                <a:latin typeface="Times New Roman"/>
                <a:cs typeface="Times New Roman"/>
              </a:rPr>
              <a:t>А.П.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Чехова.</a:t>
            </a:r>
            <a:endParaRPr sz="1800">
              <a:latin typeface="Times New Roman"/>
              <a:cs typeface="Times New Roman"/>
            </a:endParaRPr>
          </a:p>
          <a:p>
            <a:pPr marL="776605" lvl="1" indent="-249554">
              <a:lnSpc>
                <a:spcPct val="100000"/>
              </a:lnSpc>
              <a:spcBef>
                <a:spcPts val="360"/>
              </a:spcBef>
              <a:buAutoNum type="arabicParenR"/>
              <a:tabLst>
                <a:tab pos="777240" algn="l"/>
              </a:tabLst>
            </a:pPr>
            <a:r>
              <a:rPr sz="1800" dirty="0">
                <a:latin typeface="Times New Roman"/>
                <a:cs typeface="Times New Roman"/>
              </a:rPr>
              <a:t>Воспитание </a:t>
            </a:r>
            <a:r>
              <a:rPr sz="1800" spc="-10" dirty="0">
                <a:latin typeface="Times New Roman"/>
                <a:cs typeface="Times New Roman"/>
              </a:rPr>
              <a:t>читателя, </a:t>
            </a:r>
            <a:r>
              <a:rPr sz="1800" spc="-25" dirty="0">
                <a:latin typeface="Times New Roman"/>
                <a:cs typeface="Times New Roman"/>
              </a:rPr>
              <a:t>чуткого </a:t>
            </a:r>
            <a:r>
              <a:rPr sz="1800" dirty="0">
                <a:latin typeface="Times New Roman"/>
                <a:cs typeface="Times New Roman"/>
              </a:rPr>
              <a:t>к </a:t>
            </a:r>
            <a:r>
              <a:rPr sz="1800" spc="-20" dirty="0">
                <a:latin typeface="Times New Roman"/>
                <a:cs typeface="Times New Roman"/>
              </a:rPr>
              <a:t>художественному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слову.</a:t>
            </a:r>
            <a:endParaRPr sz="1800">
              <a:latin typeface="Times New Roman"/>
              <a:cs typeface="Times New Roman"/>
            </a:endParaRPr>
          </a:p>
          <a:p>
            <a:pPr marL="354330" marR="425450" lvl="1" indent="173355">
              <a:lnSpc>
                <a:spcPct val="100000"/>
              </a:lnSpc>
              <a:spcBef>
                <a:spcPts val="360"/>
              </a:spcBef>
              <a:buAutoNum type="arabicParenR"/>
              <a:tabLst>
                <a:tab pos="777240" algn="l"/>
              </a:tabLst>
            </a:pPr>
            <a:r>
              <a:rPr sz="1800" dirty="0">
                <a:latin typeface="Times New Roman"/>
                <a:cs typeface="Times New Roman"/>
              </a:rPr>
              <a:t>Воспитание у </a:t>
            </a:r>
            <a:r>
              <a:rPr sz="1800" spc="-10" dirty="0">
                <a:latin typeface="Times New Roman"/>
                <a:cs typeface="Times New Roman"/>
              </a:rPr>
              <a:t>учащихся </a:t>
            </a:r>
            <a:r>
              <a:rPr sz="1800" spc="-5" dirty="0">
                <a:latin typeface="Times New Roman"/>
                <a:cs typeface="Times New Roman"/>
              </a:rPr>
              <a:t>нравственных </a:t>
            </a:r>
            <a:r>
              <a:rPr sz="1800" spc="-10" dirty="0">
                <a:latin typeface="Times New Roman"/>
                <a:cs typeface="Times New Roman"/>
              </a:rPr>
              <a:t>качеств </a:t>
            </a:r>
            <a:r>
              <a:rPr sz="1800" dirty="0">
                <a:latin typeface="Times New Roman"/>
                <a:cs typeface="Times New Roman"/>
              </a:rPr>
              <a:t>личности </a:t>
            </a:r>
            <a:r>
              <a:rPr sz="1800" spc="-5" dirty="0">
                <a:latin typeface="Times New Roman"/>
                <a:cs typeface="Times New Roman"/>
              </a:rPr>
              <a:t>(доброты,  </a:t>
            </a:r>
            <a:r>
              <a:rPr sz="1800" dirty="0">
                <a:latin typeface="Times New Roman"/>
                <a:cs typeface="Times New Roman"/>
              </a:rPr>
              <a:t>сострадания, </a:t>
            </a:r>
            <a:r>
              <a:rPr sz="1800" spc="5" dirty="0">
                <a:latin typeface="Times New Roman"/>
                <a:cs typeface="Times New Roman"/>
              </a:rPr>
              <a:t>честности, </a:t>
            </a:r>
            <a:r>
              <a:rPr sz="1800" dirty="0">
                <a:latin typeface="Times New Roman"/>
                <a:cs typeface="Times New Roman"/>
              </a:rPr>
              <a:t>искренности, </a:t>
            </a:r>
            <a:r>
              <a:rPr sz="1800" spc="-5" dirty="0">
                <a:latin typeface="Times New Roman"/>
                <a:cs typeface="Times New Roman"/>
              </a:rPr>
              <a:t>любви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ближнему).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60777" y="497776"/>
            <a:ext cx="44183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i="0" spc="-5" dirty="0">
                <a:solidFill>
                  <a:srgbClr val="FF0000"/>
                </a:solidFill>
                <a:latin typeface="Calibri"/>
                <a:cs typeface="Calibri"/>
              </a:rPr>
              <a:t>Словарная</a:t>
            </a:r>
            <a:r>
              <a:rPr sz="4400" b="1" i="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1" i="0" spc="-5" dirty="0">
                <a:solidFill>
                  <a:srgbClr val="FF0000"/>
                </a:solidFill>
                <a:latin typeface="Calibri"/>
                <a:cs typeface="Calibri"/>
              </a:rPr>
              <a:t>работа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6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5094" y="1026180"/>
            <a:ext cx="8201659" cy="4940300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3200" b="1" i="1" spc="-10" dirty="0">
                <a:solidFill>
                  <a:srgbClr val="365B16"/>
                </a:solidFill>
                <a:latin typeface="Times New Roman"/>
                <a:cs typeface="Times New Roman"/>
              </a:rPr>
              <a:t>Подобострастие </a:t>
            </a:r>
            <a:r>
              <a:rPr sz="3200" b="1" dirty="0">
                <a:solidFill>
                  <a:srgbClr val="4D5A6E"/>
                </a:solidFill>
                <a:latin typeface="Times New Roman"/>
                <a:cs typeface="Times New Roman"/>
              </a:rPr>
              <a:t>– </a:t>
            </a:r>
            <a:r>
              <a:rPr sz="3200" b="1" spc="-5" dirty="0">
                <a:solidFill>
                  <a:srgbClr val="4D5A6E"/>
                </a:solidFill>
                <a:latin typeface="Times New Roman"/>
                <a:cs typeface="Times New Roman"/>
              </a:rPr>
              <a:t>льстивость,</a:t>
            </a:r>
            <a:r>
              <a:rPr sz="3200" b="1" spc="70" dirty="0">
                <a:solidFill>
                  <a:srgbClr val="4D5A6E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4D5A6E"/>
                </a:solidFill>
                <a:latin typeface="Times New Roman"/>
                <a:cs typeface="Times New Roman"/>
              </a:rPr>
              <a:t>угодливость.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3200" b="1" i="1" spc="-30" dirty="0">
                <a:solidFill>
                  <a:srgbClr val="365B16"/>
                </a:solidFill>
                <a:latin typeface="Times New Roman"/>
                <a:cs typeface="Times New Roman"/>
              </a:rPr>
              <a:t>Угодничество </a:t>
            </a:r>
            <a:r>
              <a:rPr sz="3200" b="1" dirty="0">
                <a:solidFill>
                  <a:srgbClr val="4D5A6E"/>
                </a:solidFill>
                <a:latin typeface="Times New Roman"/>
                <a:cs typeface="Times New Roman"/>
              </a:rPr>
              <a:t>- </a:t>
            </a:r>
            <a:r>
              <a:rPr sz="3200" b="1" spc="-5" dirty="0">
                <a:solidFill>
                  <a:srgbClr val="4D5A6E"/>
                </a:solidFill>
                <a:latin typeface="Times New Roman"/>
                <a:cs typeface="Times New Roman"/>
              </a:rPr>
              <a:t>льстивое</a:t>
            </a:r>
            <a:r>
              <a:rPr sz="3200" b="1" spc="50" dirty="0">
                <a:solidFill>
                  <a:srgbClr val="4D5A6E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4D5A6E"/>
                </a:solidFill>
                <a:latin typeface="Times New Roman"/>
                <a:cs typeface="Times New Roman"/>
              </a:rPr>
              <a:t>поведение.</a:t>
            </a:r>
            <a:endParaRPr sz="3200">
              <a:latin typeface="Times New Roman"/>
              <a:cs typeface="Times New Roman"/>
            </a:endParaRPr>
          </a:p>
          <a:p>
            <a:pPr marL="12700" marR="1795780">
              <a:lnSpc>
                <a:spcPts val="3829"/>
              </a:lnSpc>
              <a:spcBef>
                <a:spcPts val="1735"/>
              </a:spcBef>
            </a:pPr>
            <a:r>
              <a:rPr sz="3200" b="1" i="1" spc="-10" dirty="0">
                <a:solidFill>
                  <a:srgbClr val="365B16"/>
                </a:solidFill>
                <a:latin typeface="Times New Roman"/>
                <a:cs typeface="Times New Roman"/>
              </a:rPr>
              <a:t>Самоуничижение </a:t>
            </a:r>
            <a:r>
              <a:rPr sz="3200" b="1" dirty="0">
                <a:solidFill>
                  <a:srgbClr val="4D5A6E"/>
                </a:solidFill>
                <a:latin typeface="Times New Roman"/>
                <a:cs typeface="Times New Roman"/>
              </a:rPr>
              <a:t>- </a:t>
            </a:r>
            <a:r>
              <a:rPr sz="3200" b="1" spc="-5" dirty="0">
                <a:solidFill>
                  <a:srgbClr val="4D5A6E"/>
                </a:solidFill>
                <a:latin typeface="Times New Roman"/>
                <a:cs typeface="Times New Roman"/>
              </a:rPr>
              <a:t>признание </a:t>
            </a:r>
            <a:r>
              <a:rPr sz="3200" b="1" spc="-10" dirty="0">
                <a:solidFill>
                  <a:srgbClr val="4D5A6E"/>
                </a:solidFill>
                <a:latin typeface="Times New Roman"/>
                <a:cs typeface="Times New Roman"/>
              </a:rPr>
              <a:t>себя  </a:t>
            </a:r>
            <a:r>
              <a:rPr sz="3200" b="1" spc="-15" dirty="0">
                <a:solidFill>
                  <a:srgbClr val="4D5A6E"/>
                </a:solidFill>
                <a:latin typeface="Times New Roman"/>
                <a:cs typeface="Times New Roman"/>
              </a:rPr>
              <a:t>ничтожным.</a:t>
            </a:r>
            <a:endParaRPr sz="3200">
              <a:latin typeface="Times New Roman"/>
              <a:cs typeface="Times New Roman"/>
            </a:endParaRPr>
          </a:p>
          <a:p>
            <a:pPr marL="12700" marR="171450">
              <a:lnSpc>
                <a:spcPct val="100000"/>
              </a:lnSpc>
              <a:spcBef>
                <a:spcPts val="1475"/>
              </a:spcBef>
            </a:pPr>
            <a:r>
              <a:rPr sz="3200" b="1" i="1" spc="-10" dirty="0">
                <a:solidFill>
                  <a:srgbClr val="365B16"/>
                </a:solidFill>
                <a:latin typeface="Times New Roman"/>
                <a:cs typeface="Times New Roman"/>
              </a:rPr>
              <a:t>Чинопочитание</a:t>
            </a:r>
            <a:r>
              <a:rPr sz="3200" b="1" i="1" u="heavy" spc="-10" dirty="0">
                <a:solidFill>
                  <a:srgbClr val="4D5A6E"/>
                </a:solidFill>
                <a:uFill>
                  <a:solidFill>
                    <a:srgbClr val="4D5A6E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D5A6E"/>
                </a:solidFill>
                <a:latin typeface="Times New Roman"/>
                <a:cs typeface="Times New Roman"/>
              </a:rPr>
              <a:t>– </a:t>
            </a:r>
            <a:r>
              <a:rPr sz="3200" b="1" spc="-5" dirty="0">
                <a:solidFill>
                  <a:srgbClr val="4D5A6E"/>
                </a:solidFill>
                <a:latin typeface="Times New Roman"/>
                <a:cs typeface="Times New Roman"/>
              </a:rPr>
              <a:t>лицемерное </a:t>
            </a:r>
            <a:r>
              <a:rPr sz="3200" b="1" spc="-10" dirty="0">
                <a:solidFill>
                  <a:srgbClr val="4D5A6E"/>
                </a:solidFill>
                <a:latin typeface="Times New Roman"/>
                <a:cs typeface="Times New Roman"/>
              </a:rPr>
              <a:t>отношение </a:t>
            </a:r>
            <a:r>
              <a:rPr sz="3200" b="1" dirty="0">
                <a:solidFill>
                  <a:srgbClr val="4D5A6E"/>
                </a:solidFill>
                <a:latin typeface="Times New Roman"/>
                <a:cs typeface="Times New Roman"/>
              </a:rPr>
              <a:t>к  старшим по </a:t>
            </a:r>
            <a:r>
              <a:rPr sz="3200" b="1" spc="-5" dirty="0">
                <a:solidFill>
                  <a:srgbClr val="4D5A6E"/>
                </a:solidFill>
                <a:latin typeface="Times New Roman"/>
                <a:cs typeface="Times New Roman"/>
              </a:rPr>
              <a:t>должности,</a:t>
            </a:r>
            <a:r>
              <a:rPr sz="3200" b="1" spc="5" dirty="0">
                <a:solidFill>
                  <a:srgbClr val="4D5A6E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4D5A6E"/>
                </a:solidFill>
                <a:latin typeface="Times New Roman"/>
                <a:cs typeface="Times New Roman"/>
              </a:rPr>
              <a:t>званию.</a:t>
            </a:r>
            <a:endParaRPr sz="3200">
              <a:latin typeface="Times New Roman"/>
              <a:cs typeface="Times New Roman"/>
            </a:endParaRPr>
          </a:p>
          <a:p>
            <a:pPr marL="12700" marR="87630">
              <a:lnSpc>
                <a:spcPts val="3829"/>
              </a:lnSpc>
              <a:spcBef>
                <a:spcPts val="1735"/>
              </a:spcBef>
            </a:pPr>
            <a:r>
              <a:rPr sz="3200" b="1" i="1" spc="-15" dirty="0">
                <a:solidFill>
                  <a:srgbClr val="365B16"/>
                </a:solidFill>
                <a:latin typeface="Times New Roman"/>
                <a:cs typeface="Times New Roman"/>
              </a:rPr>
              <a:t>Подхалимство </a:t>
            </a:r>
            <a:r>
              <a:rPr sz="3200" b="1" dirty="0">
                <a:solidFill>
                  <a:srgbClr val="4D5A6E"/>
                </a:solidFill>
                <a:latin typeface="Times New Roman"/>
                <a:cs typeface="Times New Roman"/>
              </a:rPr>
              <a:t>– стремление </a:t>
            </a:r>
            <a:r>
              <a:rPr sz="3200" b="1" spc="-15" dirty="0">
                <a:solidFill>
                  <a:srgbClr val="4D5A6E"/>
                </a:solidFill>
                <a:latin typeface="Times New Roman"/>
                <a:cs typeface="Times New Roman"/>
              </a:rPr>
              <a:t>расположить </a:t>
            </a:r>
            <a:r>
              <a:rPr sz="3200" b="1" dirty="0">
                <a:solidFill>
                  <a:srgbClr val="4D5A6E"/>
                </a:solidFill>
                <a:latin typeface="Times New Roman"/>
                <a:cs typeface="Times New Roman"/>
              </a:rPr>
              <a:t>к  </a:t>
            </a:r>
            <a:r>
              <a:rPr sz="3200" b="1" spc="-5" dirty="0">
                <a:solidFill>
                  <a:srgbClr val="4D5A6E"/>
                </a:solidFill>
                <a:latin typeface="Times New Roman"/>
                <a:cs typeface="Times New Roman"/>
              </a:rPr>
              <a:t>себе </a:t>
            </a:r>
            <a:r>
              <a:rPr sz="3200" b="1" spc="-25" dirty="0">
                <a:solidFill>
                  <a:srgbClr val="4D5A6E"/>
                </a:solidFill>
                <a:latin typeface="Times New Roman"/>
                <a:cs typeface="Times New Roman"/>
              </a:rPr>
              <a:t>кого-то</a:t>
            </a:r>
            <a:r>
              <a:rPr sz="3200" b="1" spc="5" dirty="0">
                <a:solidFill>
                  <a:srgbClr val="4D5A6E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D5A6E"/>
                </a:solidFill>
                <a:latin typeface="Times New Roman"/>
                <a:cs typeface="Times New Roman"/>
              </a:rPr>
              <a:t>лестью.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60777" y="497776"/>
            <a:ext cx="44183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i="0" spc="-5" dirty="0">
                <a:solidFill>
                  <a:srgbClr val="FF0000"/>
                </a:solidFill>
                <a:latin typeface="Calibri"/>
                <a:cs typeface="Calibri"/>
              </a:rPr>
              <a:t>Словарная</a:t>
            </a:r>
            <a:r>
              <a:rPr sz="4400" b="1" i="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1" i="0" spc="-5" dirty="0">
                <a:solidFill>
                  <a:srgbClr val="FF0000"/>
                </a:solidFill>
                <a:latin typeface="Calibri"/>
                <a:cs typeface="Calibri"/>
              </a:rPr>
              <a:t>работа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6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740" y="1586064"/>
            <a:ext cx="8698865" cy="376872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7620">
              <a:lnSpc>
                <a:spcPts val="2910"/>
              </a:lnSpc>
              <a:spcBef>
                <a:spcPts val="470"/>
              </a:spcBef>
              <a:tabLst>
                <a:tab pos="5290820" algn="l"/>
              </a:tabLst>
            </a:pPr>
            <a:r>
              <a:rPr sz="2700" b="1" spc="-5" dirty="0">
                <a:latin typeface="Georgia"/>
                <a:cs typeface="Georgia"/>
              </a:rPr>
              <a:t>Ха</a:t>
            </a:r>
            <a:r>
              <a:rPr sz="2700" b="1" dirty="0">
                <a:latin typeface="Georgia"/>
                <a:cs typeface="Georgia"/>
              </a:rPr>
              <a:t>мел</a:t>
            </a:r>
            <a:r>
              <a:rPr sz="2700" b="1" spc="-5" dirty="0">
                <a:latin typeface="Georgia"/>
                <a:cs typeface="Georgia"/>
              </a:rPr>
              <a:t>е</a:t>
            </a:r>
            <a:r>
              <a:rPr sz="2700" b="1" dirty="0">
                <a:latin typeface="Georgia"/>
                <a:cs typeface="Georgia"/>
              </a:rPr>
              <a:t>онст</a:t>
            </a:r>
            <a:r>
              <a:rPr sz="2700" b="1" spc="-15" dirty="0">
                <a:latin typeface="Georgia"/>
                <a:cs typeface="Georgia"/>
              </a:rPr>
              <a:t>в</a:t>
            </a:r>
            <a:r>
              <a:rPr sz="2700" b="1" spc="15" dirty="0">
                <a:latin typeface="Georgia"/>
                <a:cs typeface="Georgia"/>
              </a:rPr>
              <a:t>о</a:t>
            </a:r>
            <a:r>
              <a:rPr sz="2700" spc="-5" dirty="0">
                <a:latin typeface="Georgia"/>
                <a:cs typeface="Georgia"/>
              </a:rPr>
              <a:t>-у</a:t>
            </a:r>
            <a:r>
              <a:rPr sz="2700" dirty="0">
                <a:latin typeface="Georgia"/>
                <a:cs typeface="Georgia"/>
              </a:rPr>
              <a:t>г</a:t>
            </a:r>
            <a:r>
              <a:rPr sz="2700" spc="-10" dirty="0">
                <a:latin typeface="Georgia"/>
                <a:cs typeface="Georgia"/>
              </a:rPr>
              <a:t>о</a:t>
            </a:r>
            <a:r>
              <a:rPr sz="2700" spc="-5" dirty="0">
                <a:latin typeface="Georgia"/>
                <a:cs typeface="Georgia"/>
              </a:rPr>
              <a:t>д</a:t>
            </a:r>
            <a:r>
              <a:rPr sz="2700" dirty="0">
                <a:latin typeface="Georgia"/>
                <a:cs typeface="Georgia"/>
              </a:rPr>
              <a:t>н</a:t>
            </a:r>
            <a:r>
              <a:rPr sz="2700" spc="-5" dirty="0">
                <a:latin typeface="Georgia"/>
                <a:cs typeface="Georgia"/>
              </a:rPr>
              <a:t>и</a:t>
            </a:r>
            <a:r>
              <a:rPr sz="2700" dirty="0">
                <a:latin typeface="Georgia"/>
                <a:cs typeface="Georgia"/>
              </a:rPr>
              <a:t>че</a:t>
            </a:r>
            <a:r>
              <a:rPr sz="2700" spc="-10" dirty="0">
                <a:latin typeface="Georgia"/>
                <a:cs typeface="Georgia"/>
              </a:rPr>
              <a:t>с</a:t>
            </a:r>
            <a:r>
              <a:rPr sz="2700" spc="-5" dirty="0">
                <a:latin typeface="Georgia"/>
                <a:cs typeface="Georgia"/>
              </a:rPr>
              <a:t>т</a:t>
            </a:r>
            <a:r>
              <a:rPr sz="2700" spc="5" dirty="0">
                <a:latin typeface="Georgia"/>
                <a:cs typeface="Georgia"/>
              </a:rPr>
              <a:t>в</a:t>
            </a:r>
            <a:r>
              <a:rPr sz="2700" spc="-10" dirty="0">
                <a:latin typeface="Georgia"/>
                <a:cs typeface="Georgia"/>
              </a:rPr>
              <a:t>о</a:t>
            </a:r>
            <a:r>
              <a:rPr sz="2700" dirty="0">
                <a:latin typeface="Georgia"/>
                <a:cs typeface="Georgia"/>
              </a:rPr>
              <a:t>,	</a:t>
            </a:r>
            <a:r>
              <a:rPr sz="2700" spc="-15" dirty="0">
                <a:latin typeface="Georgia"/>
                <a:cs typeface="Georgia"/>
              </a:rPr>
              <a:t>п</a:t>
            </a:r>
            <a:r>
              <a:rPr sz="2700" dirty="0">
                <a:latin typeface="Georgia"/>
                <a:cs typeface="Georgia"/>
              </a:rPr>
              <a:t>ри</a:t>
            </a:r>
            <a:r>
              <a:rPr sz="2700" spc="-10" dirty="0">
                <a:latin typeface="Georgia"/>
                <a:cs typeface="Georgia"/>
              </a:rPr>
              <a:t>с</a:t>
            </a:r>
            <a:r>
              <a:rPr sz="2700" spc="-5" dirty="0">
                <a:latin typeface="Georgia"/>
                <a:cs typeface="Georgia"/>
              </a:rPr>
              <a:t>п</a:t>
            </a:r>
            <a:r>
              <a:rPr sz="2700" dirty="0">
                <a:latin typeface="Georgia"/>
                <a:cs typeface="Georgia"/>
              </a:rPr>
              <a:t>о</a:t>
            </a:r>
            <a:r>
              <a:rPr sz="2700" spc="-10" dirty="0">
                <a:latin typeface="Georgia"/>
                <a:cs typeface="Georgia"/>
              </a:rPr>
              <a:t>со</a:t>
            </a:r>
            <a:r>
              <a:rPr sz="2700" spc="5" dirty="0">
                <a:latin typeface="Georgia"/>
                <a:cs typeface="Georgia"/>
              </a:rPr>
              <a:t>б</a:t>
            </a:r>
            <a:r>
              <a:rPr sz="2700" spc="-5" dirty="0">
                <a:latin typeface="Georgia"/>
                <a:cs typeface="Georgia"/>
              </a:rPr>
              <a:t>л</a:t>
            </a:r>
            <a:r>
              <a:rPr sz="2700" dirty="0">
                <a:latin typeface="Georgia"/>
                <a:cs typeface="Georgia"/>
              </a:rPr>
              <a:t>е</a:t>
            </a:r>
            <a:r>
              <a:rPr sz="2700" spc="-10" dirty="0">
                <a:latin typeface="Georgia"/>
                <a:cs typeface="Georgia"/>
              </a:rPr>
              <a:t>н</a:t>
            </a:r>
            <a:r>
              <a:rPr sz="2700" dirty="0">
                <a:latin typeface="Georgia"/>
                <a:cs typeface="Georgia"/>
              </a:rPr>
              <a:t>че</a:t>
            </a:r>
            <a:r>
              <a:rPr sz="2700" spc="-10" dirty="0">
                <a:latin typeface="Georgia"/>
                <a:cs typeface="Georgia"/>
              </a:rPr>
              <a:t>с</a:t>
            </a:r>
            <a:r>
              <a:rPr sz="2700" spc="-5" dirty="0">
                <a:latin typeface="Georgia"/>
                <a:cs typeface="Georgia"/>
              </a:rPr>
              <a:t>т</a:t>
            </a:r>
            <a:r>
              <a:rPr sz="2700" spc="5" dirty="0">
                <a:latin typeface="Georgia"/>
                <a:cs typeface="Georgia"/>
              </a:rPr>
              <a:t>в</a:t>
            </a:r>
            <a:r>
              <a:rPr sz="2700" spc="-10" dirty="0">
                <a:latin typeface="Georgia"/>
                <a:cs typeface="Georgia"/>
              </a:rPr>
              <a:t>о</a:t>
            </a:r>
            <a:r>
              <a:rPr sz="2700" dirty="0">
                <a:latin typeface="Georgia"/>
                <a:cs typeface="Georgia"/>
              </a:rPr>
              <a:t>,  </a:t>
            </a:r>
            <a:r>
              <a:rPr sz="2700" spc="-5" dirty="0">
                <a:latin typeface="Georgia"/>
                <a:cs typeface="Georgia"/>
              </a:rPr>
              <a:t>чинопочитание.</a:t>
            </a:r>
            <a:endParaRPr sz="2700">
              <a:latin typeface="Georgia"/>
              <a:cs typeface="Georgia"/>
            </a:endParaRPr>
          </a:p>
          <a:p>
            <a:pPr marL="12700" marR="8255">
              <a:lnSpc>
                <a:spcPts val="2910"/>
              </a:lnSpc>
              <a:spcBef>
                <a:spcPts val="15"/>
              </a:spcBef>
              <a:tabLst>
                <a:tab pos="2991485" algn="l"/>
                <a:tab pos="5617845" algn="l"/>
                <a:tab pos="7269480" algn="l"/>
                <a:tab pos="8503920" algn="l"/>
              </a:tabLst>
            </a:pPr>
            <a:r>
              <a:rPr sz="2700" b="1" spc="-5" dirty="0">
                <a:latin typeface="Georgia"/>
                <a:cs typeface="Georgia"/>
              </a:rPr>
              <a:t>К</a:t>
            </a:r>
            <a:r>
              <a:rPr sz="2700" b="1" spc="-10" dirty="0">
                <a:latin typeface="Georgia"/>
                <a:cs typeface="Georgia"/>
              </a:rPr>
              <a:t>о</a:t>
            </a:r>
            <a:r>
              <a:rPr sz="2700" b="1" dirty="0">
                <a:latin typeface="Georgia"/>
                <a:cs typeface="Georgia"/>
              </a:rPr>
              <a:t>н</a:t>
            </a:r>
            <a:r>
              <a:rPr sz="2700" b="1" spc="5" dirty="0">
                <a:latin typeface="Georgia"/>
                <a:cs typeface="Georgia"/>
              </a:rPr>
              <a:t>ф</a:t>
            </a:r>
            <a:r>
              <a:rPr sz="2700" b="1" spc="-10" dirty="0">
                <a:latin typeface="Georgia"/>
                <a:cs typeface="Georgia"/>
              </a:rPr>
              <a:t>и</a:t>
            </a:r>
            <a:r>
              <a:rPr sz="2700" b="1" dirty="0">
                <a:latin typeface="Georgia"/>
                <a:cs typeface="Georgia"/>
              </a:rPr>
              <a:t>с</a:t>
            </a:r>
            <a:r>
              <a:rPr sz="2700" b="1" spc="-5" dirty="0">
                <a:latin typeface="Georgia"/>
                <a:cs typeface="Georgia"/>
              </a:rPr>
              <a:t>к</a:t>
            </a:r>
            <a:r>
              <a:rPr sz="2700" b="1" spc="-10" dirty="0">
                <a:latin typeface="Georgia"/>
                <a:cs typeface="Georgia"/>
              </a:rPr>
              <a:t>о</a:t>
            </a:r>
            <a:r>
              <a:rPr sz="2700" b="1" spc="-5" dirty="0">
                <a:latin typeface="Georgia"/>
                <a:cs typeface="Georgia"/>
              </a:rPr>
              <a:t>ва</a:t>
            </a:r>
            <a:r>
              <a:rPr sz="2700" b="1" spc="5" dirty="0">
                <a:latin typeface="Georgia"/>
                <a:cs typeface="Georgia"/>
              </a:rPr>
              <a:t>т</a:t>
            </a:r>
            <a:r>
              <a:rPr sz="2700" b="1" spc="-10" dirty="0">
                <a:latin typeface="Georgia"/>
                <a:cs typeface="Georgia"/>
              </a:rPr>
              <a:t>ь</a:t>
            </a:r>
            <a:r>
              <a:rPr sz="2700" dirty="0">
                <a:latin typeface="Georgia"/>
                <a:cs typeface="Georgia"/>
              </a:rPr>
              <a:t>-	</a:t>
            </a:r>
            <a:r>
              <a:rPr sz="2700" spc="-5" dirty="0">
                <a:latin typeface="Georgia"/>
                <a:cs typeface="Georgia"/>
              </a:rPr>
              <a:t>п</a:t>
            </a:r>
            <a:r>
              <a:rPr sz="2700" dirty="0">
                <a:latin typeface="Georgia"/>
                <a:cs typeface="Georgia"/>
              </a:rPr>
              <a:t>р</a:t>
            </a:r>
            <a:r>
              <a:rPr sz="2700" spc="-5" dirty="0">
                <a:latin typeface="Georgia"/>
                <a:cs typeface="Georgia"/>
              </a:rPr>
              <a:t>и</a:t>
            </a:r>
            <a:r>
              <a:rPr sz="2700" dirty="0">
                <a:latin typeface="Georgia"/>
                <a:cs typeface="Georgia"/>
              </a:rPr>
              <a:t>н</a:t>
            </a:r>
            <a:r>
              <a:rPr sz="2700" spc="-5" dirty="0">
                <a:latin typeface="Georgia"/>
                <a:cs typeface="Georgia"/>
              </a:rPr>
              <a:t>уд</a:t>
            </a:r>
            <a:r>
              <a:rPr sz="2700" dirty="0">
                <a:latin typeface="Georgia"/>
                <a:cs typeface="Georgia"/>
              </a:rPr>
              <a:t>и</a:t>
            </a:r>
            <a:r>
              <a:rPr sz="2700" spc="-5" dirty="0">
                <a:latin typeface="Georgia"/>
                <a:cs typeface="Georgia"/>
              </a:rPr>
              <a:t>т</a:t>
            </a:r>
            <a:r>
              <a:rPr sz="2700" dirty="0">
                <a:latin typeface="Georgia"/>
                <a:cs typeface="Georgia"/>
              </a:rPr>
              <a:t>е</a:t>
            </a:r>
            <a:r>
              <a:rPr sz="2700" spc="-5" dirty="0">
                <a:latin typeface="Georgia"/>
                <a:cs typeface="Georgia"/>
              </a:rPr>
              <a:t>ль</a:t>
            </a:r>
            <a:r>
              <a:rPr sz="2700" dirty="0">
                <a:latin typeface="Georgia"/>
                <a:cs typeface="Georgia"/>
              </a:rPr>
              <a:t>но	</a:t>
            </a:r>
            <a:r>
              <a:rPr sz="2700" spc="-10" dirty="0">
                <a:latin typeface="Georgia"/>
                <a:cs typeface="Georgia"/>
              </a:rPr>
              <a:t>о</a:t>
            </a:r>
            <a:r>
              <a:rPr sz="2700" spc="-5" dirty="0">
                <a:latin typeface="Georgia"/>
                <a:cs typeface="Georgia"/>
              </a:rPr>
              <a:t>т</a:t>
            </a:r>
            <a:r>
              <a:rPr sz="2700" dirty="0">
                <a:latin typeface="Georgia"/>
                <a:cs typeface="Georgia"/>
              </a:rPr>
              <a:t>о</a:t>
            </a:r>
            <a:r>
              <a:rPr sz="2700" spc="-5" dirty="0">
                <a:latin typeface="Georgia"/>
                <a:cs typeface="Georgia"/>
              </a:rPr>
              <a:t>б</a:t>
            </a:r>
            <a:r>
              <a:rPr sz="2700" dirty="0">
                <a:latin typeface="Georgia"/>
                <a:cs typeface="Georgia"/>
              </a:rPr>
              <a:t>р</a:t>
            </a:r>
            <a:r>
              <a:rPr sz="2700" spc="-15" dirty="0">
                <a:latin typeface="Georgia"/>
                <a:cs typeface="Georgia"/>
              </a:rPr>
              <a:t>а</a:t>
            </a:r>
            <a:r>
              <a:rPr sz="2700" spc="5" dirty="0">
                <a:latin typeface="Georgia"/>
                <a:cs typeface="Georgia"/>
              </a:rPr>
              <a:t>т</a:t>
            </a:r>
            <a:r>
              <a:rPr sz="2700" spc="-5" dirty="0">
                <a:latin typeface="Georgia"/>
                <a:cs typeface="Georgia"/>
              </a:rPr>
              <a:t>ь</a:t>
            </a:r>
            <a:r>
              <a:rPr sz="2700" dirty="0">
                <a:latin typeface="Georgia"/>
                <a:cs typeface="Georgia"/>
              </a:rPr>
              <a:t>,	и</a:t>
            </a:r>
            <a:r>
              <a:rPr sz="2700" spc="-5" dirty="0">
                <a:latin typeface="Georgia"/>
                <a:cs typeface="Georgia"/>
              </a:rPr>
              <a:t>зъят</a:t>
            </a:r>
            <a:r>
              <a:rPr sz="2700" dirty="0">
                <a:latin typeface="Georgia"/>
                <a:cs typeface="Georgia"/>
              </a:rPr>
              <a:t>ь	в  </a:t>
            </a:r>
            <a:r>
              <a:rPr sz="2700" spc="-5" dirty="0">
                <a:latin typeface="Georgia"/>
                <a:cs typeface="Georgia"/>
              </a:rPr>
              <a:t>пользу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государства.</a:t>
            </a:r>
            <a:endParaRPr sz="2700">
              <a:latin typeface="Georgia"/>
              <a:cs typeface="Georgia"/>
            </a:endParaRPr>
          </a:p>
          <a:p>
            <a:pPr marL="12700" marR="8255">
              <a:lnSpc>
                <a:spcPts val="2910"/>
              </a:lnSpc>
              <a:spcBef>
                <a:spcPts val="5"/>
              </a:spcBef>
            </a:pPr>
            <a:r>
              <a:rPr sz="2700" b="1" spc="-5" dirty="0">
                <a:latin typeface="Georgia"/>
                <a:cs typeface="Georgia"/>
              </a:rPr>
              <a:t>Обыватель</a:t>
            </a:r>
            <a:r>
              <a:rPr sz="2700" spc="-5" dirty="0">
                <a:latin typeface="Georgia"/>
                <a:cs typeface="Georgia"/>
              </a:rPr>
              <a:t>- человек, живущий мелкими, личными  интересами.</a:t>
            </a:r>
            <a:endParaRPr sz="2700">
              <a:latin typeface="Georgia"/>
              <a:cs typeface="Georgia"/>
            </a:endParaRPr>
          </a:p>
          <a:p>
            <a:pPr marL="12700">
              <a:lnSpc>
                <a:spcPts val="2710"/>
              </a:lnSpc>
              <a:tabLst>
                <a:tab pos="3912870" algn="l"/>
                <a:tab pos="6534784" algn="l"/>
              </a:tabLst>
            </a:pPr>
            <a:r>
              <a:rPr sz="2700" b="1" spc="-5" dirty="0">
                <a:latin typeface="Georgia"/>
                <a:cs typeface="Georgia"/>
              </a:rPr>
              <a:t>Солдафонство</a:t>
            </a:r>
            <a:r>
              <a:rPr sz="2700" spc="-5" dirty="0">
                <a:latin typeface="Georgia"/>
                <a:cs typeface="Georgia"/>
              </a:rPr>
              <a:t>-	бездумно	командовать,</a:t>
            </a:r>
            <a:endParaRPr sz="2700">
              <a:latin typeface="Georgia"/>
              <a:cs typeface="Georgia"/>
            </a:endParaRPr>
          </a:p>
          <a:p>
            <a:pPr marL="12700">
              <a:lnSpc>
                <a:spcPts val="2915"/>
              </a:lnSpc>
            </a:pPr>
            <a:r>
              <a:rPr sz="2700" spc="-5" dirty="0">
                <a:latin typeface="Georgia"/>
                <a:cs typeface="Georgia"/>
              </a:rPr>
              <a:t>подчиняться.</a:t>
            </a:r>
            <a:endParaRPr sz="2700">
              <a:latin typeface="Georgia"/>
              <a:cs typeface="Georgia"/>
            </a:endParaRPr>
          </a:p>
          <a:p>
            <a:pPr marL="12700" marR="6985">
              <a:lnSpc>
                <a:spcPts val="2920"/>
              </a:lnSpc>
              <a:spcBef>
                <a:spcPts val="200"/>
              </a:spcBef>
              <a:tabLst>
                <a:tab pos="4524375" algn="l"/>
                <a:tab pos="6160135" algn="l"/>
                <a:tab pos="7365365" algn="l"/>
              </a:tabLst>
            </a:pPr>
            <a:r>
              <a:rPr sz="2700" b="1" spc="-5" dirty="0">
                <a:latin typeface="Georgia"/>
                <a:cs typeface="Georgia"/>
              </a:rPr>
              <a:t>К</a:t>
            </a:r>
            <a:r>
              <a:rPr sz="2700" b="1" spc="-10" dirty="0">
                <a:latin typeface="Georgia"/>
                <a:cs typeface="Georgia"/>
              </a:rPr>
              <a:t>о</a:t>
            </a:r>
            <a:r>
              <a:rPr sz="2700" b="1" dirty="0">
                <a:latin typeface="Georgia"/>
                <a:cs typeface="Georgia"/>
              </a:rPr>
              <a:t>сноя</a:t>
            </a:r>
            <a:r>
              <a:rPr sz="2700" b="1" spc="-10" dirty="0">
                <a:latin typeface="Georgia"/>
                <a:cs typeface="Georgia"/>
              </a:rPr>
              <a:t>з</a:t>
            </a:r>
            <a:r>
              <a:rPr sz="2700" b="1" spc="-5" dirty="0">
                <a:latin typeface="Georgia"/>
                <a:cs typeface="Georgia"/>
              </a:rPr>
              <a:t>ыч</a:t>
            </a:r>
            <a:r>
              <a:rPr sz="2700" b="1" dirty="0">
                <a:latin typeface="Georgia"/>
                <a:cs typeface="Georgia"/>
              </a:rPr>
              <a:t>н</a:t>
            </a:r>
            <a:r>
              <a:rPr sz="2700" b="1" spc="-5" dirty="0">
                <a:latin typeface="Georgia"/>
                <a:cs typeface="Georgia"/>
              </a:rPr>
              <a:t>ы</a:t>
            </a:r>
            <a:r>
              <a:rPr sz="2700" b="1" spc="5" dirty="0">
                <a:latin typeface="Georgia"/>
                <a:cs typeface="Georgia"/>
              </a:rPr>
              <a:t>й</a:t>
            </a:r>
            <a:r>
              <a:rPr sz="2700" spc="-5" dirty="0">
                <a:latin typeface="Georgia"/>
                <a:cs typeface="Georgia"/>
              </a:rPr>
              <a:t>—</a:t>
            </a:r>
            <a:r>
              <a:rPr sz="2700" spc="-10" dirty="0">
                <a:latin typeface="Georgia"/>
                <a:cs typeface="Georgia"/>
              </a:rPr>
              <a:t>п</a:t>
            </a:r>
            <a:r>
              <a:rPr sz="2700" spc="-5" dirty="0">
                <a:latin typeface="Georgia"/>
                <a:cs typeface="Georgia"/>
              </a:rPr>
              <a:t>л</a:t>
            </a:r>
            <a:r>
              <a:rPr sz="2700" spc="-10" dirty="0">
                <a:latin typeface="Georgia"/>
                <a:cs typeface="Georgia"/>
              </a:rPr>
              <a:t>о</a:t>
            </a:r>
            <a:r>
              <a:rPr sz="2700" dirty="0">
                <a:latin typeface="Georgia"/>
                <a:cs typeface="Georgia"/>
              </a:rPr>
              <a:t>хо	</a:t>
            </a:r>
            <a:r>
              <a:rPr sz="2700" spc="-5" dirty="0">
                <a:latin typeface="Georgia"/>
                <a:cs typeface="Georgia"/>
              </a:rPr>
              <a:t>раз</a:t>
            </a:r>
            <a:r>
              <a:rPr sz="2700" spc="5" dirty="0">
                <a:latin typeface="Georgia"/>
                <a:cs typeface="Georgia"/>
              </a:rPr>
              <a:t>в</a:t>
            </a:r>
            <a:r>
              <a:rPr sz="2700" dirty="0">
                <a:latin typeface="Georgia"/>
                <a:cs typeface="Georgia"/>
              </a:rPr>
              <a:t>и</a:t>
            </a:r>
            <a:r>
              <a:rPr sz="2700" spc="-5" dirty="0">
                <a:latin typeface="Georgia"/>
                <a:cs typeface="Georgia"/>
              </a:rPr>
              <a:t>т</a:t>
            </a:r>
            <a:r>
              <a:rPr sz="2700" dirty="0">
                <a:latin typeface="Georgia"/>
                <a:cs typeface="Georgia"/>
              </a:rPr>
              <a:t>а	ре</a:t>
            </a:r>
            <a:r>
              <a:rPr sz="2700" spc="-10" dirty="0">
                <a:latin typeface="Georgia"/>
                <a:cs typeface="Georgia"/>
              </a:rPr>
              <a:t>ч</a:t>
            </a:r>
            <a:r>
              <a:rPr sz="2700" spc="5" dirty="0">
                <a:latin typeface="Georgia"/>
                <a:cs typeface="Georgia"/>
              </a:rPr>
              <a:t>ь</a:t>
            </a:r>
            <a:r>
              <a:rPr sz="2700" dirty="0">
                <a:latin typeface="Georgia"/>
                <a:cs typeface="Georgia"/>
              </a:rPr>
              <a:t>,	</a:t>
            </a:r>
            <a:r>
              <a:rPr sz="2700" spc="-10" dirty="0">
                <a:latin typeface="Georgia"/>
                <a:cs typeface="Georgia"/>
              </a:rPr>
              <a:t>н</a:t>
            </a:r>
            <a:r>
              <a:rPr sz="2700" dirty="0">
                <a:latin typeface="Georgia"/>
                <a:cs typeface="Georgia"/>
              </a:rPr>
              <a:t>е</a:t>
            </a:r>
            <a:r>
              <a:rPr sz="2700" spc="-5" dirty="0">
                <a:latin typeface="Georgia"/>
                <a:cs typeface="Georgia"/>
              </a:rPr>
              <a:t>в</a:t>
            </a:r>
            <a:r>
              <a:rPr sz="2700" dirty="0">
                <a:latin typeface="Georgia"/>
                <a:cs typeface="Georgia"/>
              </a:rPr>
              <a:t>е</a:t>
            </a:r>
            <a:r>
              <a:rPr sz="2700" spc="-5" dirty="0">
                <a:latin typeface="Georgia"/>
                <a:cs typeface="Georgia"/>
              </a:rPr>
              <a:t>л</a:t>
            </a:r>
            <a:r>
              <a:rPr sz="2700" spc="5" dirty="0">
                <a:latin typeface="Georgia"/>
                <a:cs typeface="Georgia"/>
              </a:rPr>
              <a:t>и</a:t>
            </a:r>
            <a:r>
              <a:rPr sz="2700" dirty="0">
                <a:latin typeface="Georgia"/>
                <a:cs typeface="Georgia"/>
              </a:rPr>
              <a:t>к  </a:t>
            </a:r>
            <a:r>
              <a:rPr sz="2700" spc="-5" dirty="0">
                <a:latin typeface="Georgia"/>
                <a:cs typeface="Georgia"/>
              </a:rPr>
              <a:t>словарный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запас.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14105" y="604697"/>
            <a:ext cx="51085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45" dirty="0">
                <a:latin typeface="Times New Roman"/>
                <a:cs typeface="Times New Roman"/>
              </a:rPr>
              <a:t>ОБРАТИМСЯ </a:t>
            </a:r>
            <a:r>
              <a:rPr sz="3000" b="1" dirty="0">
                <a:latin typeface="Times New Roman"/>
                <a:cs typeface="Times New Roman"/>
              </a:rPr>
              <a:t>К</a:t>
            </a:r>
            <a:r>
              <a:rPr sz="3000" b="1" spc="-25" dirty="0">
                <a:latin typeface="Times New Roman"/>
                <a:cs typeface="Times New Roman"/>
              </a:rPr>
              <a:t> </a:t>
            </a:r>
            <a:r>
              <a:rPr sz="3000" b="1" spc="-50" dirty="0">
                <a:latin typeface="Times New Roman"/>
                <a:cs typeface="Times New Roman"/>
              </a:rPr>
              <a:t>РАССКАЗУ…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1644" y="1268272"/>
            <a:ext cx="3657600" cy="9630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06645" y="1196276"/>
            <a:ext cx="3657244" cy="9633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9425" y="2191943"/>
            <a:ext cx="3940175" cy="2662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515" marR="30480" indent="-273050">
              <a:lnSpc>
                <a:spcPct val="100000"/>
              </a:lnSpc>
              <a:spcBef>
                <a:spcPts val="100"/>
              </a:spcBef>
              <a:buClr>
                <a:srgbClr val="7ED03A"/>
              </a:buClr>
              <a:buSzPct val="68750"/>
              <a:buFont typeface="Wingdings"/>
              <a:buChar char=""/>
              <a:tabLst>
                <a:tab pos="311150" algn="l"/>
              </a:tabLst>
            </a:pPr>
            <a:r>
              <a:rPr sz="2400" i="1" spc="-20" dirty="0">
                <a:latin typeface="Times New Roman"/>
                <a:cs typeface="Times New Roman"/>
              </a:rPr>
              <a:t>Толстый </a:t>
            </a:r>
            <a:r>
              <a:rPr sz="2400" i="1" spc="-30" dirty="0">
                <a:latin typeface="Times New Roman"/>
                <a:cs typeface="Times New Roman"/>
              </a:rPr>
              <a:t>только </a:t>
            </a:r>
            <a:r>
              <a:rPr sz="2400" i="1" spc="-10" dirty="0">
                <a:latin typeface="Times New Roman"/>
                <a:cs typeface="Times New Roman"/>
              </a:rPr>
              <a:t>что  </a:t>
            </a:r>
            <a:r>
              <a:rPr sz="2400" i="1" spc="-15" dirty="0">
                <a:latin typeface="Times New Roman"/>
                <a:cs typeface="Times New Roman"/>
              </a:rPr>
              <a:t>пообедал </a:t>
            </a:r>
            <a:r>
              <a:rPr sz="2400" i="1" spc="-5" dirty="0">
                <a:latin typeface="Times New Roman"/>
                <a:cs typeface="Times New Roman"/>
              </a:rPr>
              <a:t>на вокзале, </a:t>
            </a:r>
            <a:r>
              <a:rPr sz="2400" i="1" dirty="0">
                <a:latin typeface="Times New Roman"/>
                <a:cs typeface="Times New Roman"/>
              </a:rPr>
              <a:t>и губы  </a:t>
            </a:r>
            <a:r>
              <a:rPr sz="2400" i="1" spc="-5" dirty="0">
                <a:latin typeface="Times New Roman"/>
                <a:cs typeface="Times New Roman"/>
              </a:rPr>
              <a:t>его, подернутые </a:t>
            </a:r>
            <a:r>
              <a:rPr sz="2400" i="1" spc="-10" dirty="0">
                <a:latin typeface="Times New Roman"/>
                <a:cs typeface="Times New Roman"/>
              </a:rPr>
              <a:t>маслом,  </a:t>
            </a:r>
            <a:r>
              <a:rPr sz="2400" i="1" dirty="0">
                <a:latin typeface="Times New Roman"/>
                <a:cs typeface="Times New Roman"/>
              </a:rPr>
              <a:t>лоснились, </a:t>
            </a:r>
            <a:r>
              <a:rPr sz="2400" i="1" spc="-20" dirty="0">
                <a:latin typeface="Times New Roman"/>
                <a:cs typeface="Times New Roman"/>
              </a:rPr>
              <a:t>как </a:t>
            </a:r>
            <a:r>
              <a:rPr sz="2400" i="1" spc="-15" dirty="0">
                <a:latin typeface="Times New Roman"/>
                <a:cs typeface="Times New Roman"/>
              </a:rPr>
              <a:t>спелые  </a:t>
            </a:r>
            <a:r>
              <a:rPr sz="2400" i="1" spc="-5" dirty="0">
                <a:latin typeface="Times New Roman"/>
                <a:cs typeface="Times New Roman"/>
              </a:rPr>
              <a:t>вишни.</a:t>
            </a:r>
            <a:endParaRPr sz="2400">
              <a:latin typeface="Times New Roman"/>
              <a:cs typeface="Times New Roman"/>
            </a:endParaRPr>
          </a:p>
          <a:p>
            <a:pPr marL="310515" marR="419100" indent="-273050">
              <a:lnSpc>
                <a:spcPct val="100000"/>
              </a:lnSpc>
              <a:spcBef>
                <a:spcPts val="600"/>
              </a:spcBef>
              <a:buClr>
                <a:srgbClr val="7ED03A"/>
              </a:buClr>
              <a:buSzPct val="68750"/>
              <a:buFont typeface="Wingdings"/>
              <a:buChar char=""/>
              <a:tabLst>
                <a:tab pos="311150" algn="l"/>
              </a:tabLst>
            </a:pPr>
            <a:r>
              <a:rPr sz="2400" i="1" dirty="0">
                <a:latin typeface="Times New Roman"/>
                <a:cs typeface="Times New Roman"/>
              </a:rPr>
              <a:t>Пахло от </a:t>
            </a:r>
            <a:r>
              <a:rPr sz="2400" i="1" spc="-5" dirty="0">
                <a:latin typeface="Times New Roman"/>
                <a:cs typeface="Times New Roman"/>
              </a:rPr>
              <a:t>него </a:t>
            </a:r>
            <a:r>
              <a:rPr sz="2400" i="1" spc="-30" dirty="0">
                <a:latin typeface="Times New Roman"/>
                <a:cs typeface="Times New Roman"/>
              </a:rPr>
              <a:t>хересом </a:t>
            </a:r>
            <a:r>
              <a:rPr sz="2400" i="1" dirty="0">
                <a:latin typeface="Times New Roman"/>
                <a:cs typeface="Times New Roman"/>
              </a:rPr>
              <a:t>и  </a:t>
            </a:r>
            <a:r>
              <a:rPr sz="2400" i="1" spc="-20" dirty="0">
                <a:latin typeface="Times New Roman"/>
                <a:cs typeface="Times New Roman"/>
              </a:rPr>
              <a:t>флёрдоранжем.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8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58537" y="2007628"/>
            <a:ext cx="3541395" cy="2296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233045" indent="-273685" algn="just">
              <a:lnSpc>
                <a:spcPct val="100000"/>
              </a:lnSpc>
              <a:spcBef>
                <a:spcPts val="100"/>
              </a:spcBef>
              <a:buClr>
                <a:srgbClr val="7ED03A"/>
              </a:buClr>
              <a:buSzPct val="68750"/>
              <a:buFont typeface="Wingdings"/>
              <a:buChar char=""/>
              <a:tabLst>
                <a:tab pos="311785" algn="l"/>
              </a:tabLst>
            </a:pPr>
            <a:r>
              <a:rPr sz="2400" i="1" spc="-20" dirty="0">
                <a:latin typeface="Times New Roman"/>
                <a:cs typeface="Times New Roman"/>
              </a:rPr>
              <a:t>Тонкий же </a:t>
            </a:r>
            <a:r>
              <a:rPr sz="2400" i="1" spc="-30" dirty="0">
                <a:latin typeface="Times New Roman"/>
                <a:cs typeface="Times New Roman"/>
              </a:rPr>
              <a:t>только </a:t>
            </a:r>
            <a:r>
              <a:rPr sz="2400" i="1" spc="-5" dirty="0">
                <a:latin typeface="Times New Roman"/>
                <a:cs typeface="Times New Roman"/>
              </a:rPr>
              <a:t>что  </a:t>
            </a:r>
            <a:r>
              <a:rPr sz="2400" i="1" spc="-15" dirty="0">
                <a:latin typeface="Times New Roman"/>
                <a:cs typeface="Times New Roman"/>
              </a:rPr>
              <a:t>вышел </a:t>
            </a:r>
            <a:r>
              <a:rPr sz="2400" i="1" dirty="0">
                <a:latin typeface="Times New Roman"/>
                <a:cs typeface="Times New Roman"/>
              </a:rPr>
              <a:t>из </a:t>
            </a:r>
            <a:r>
              <a:rPr sz="2400" i="1" spc="-5" dirty="0">
                <a:latin typeface="Times New Roman"/>
                <a:cs typeface="Times New Roman"/>
              </a:rPr>
              <a:t>вагона </a:t>
            </a:r>
            <a:r>
              <a:rPr sz="2400" i="1" dirty="0">
                <a:latin typeface="Times New Roman"/>
                <a:cs typeface="Times New Roman"/>
              </a:rPr>
              <a:t>и </a:t>
            </a:r>
            <a:r>
              <a:rPr sz="2400" i="1" spc="-5" dirty="0">
                <a:latin typeface="Times New Roman"/>
                <a:cs typeface="Times New Roman"/>
              </a:rPr>
              <a:t>был  </a:t>
            </a:r>
            <a:r>
              <a:rPr sz="2400" i="1" spc="-10" dirty="0">
                <a:latin typeface="Times New Roman"/>
                <a:cs typeface="Times New Roman"/>
              </a:rPr>
              <a:t>навьючен чемоданами,  </a:t>
            </a:r>
            <a:r>
              <a:rPr sz="2400" i="1" spc="-15" dirty="0">
                <a:latin typeface="Times New Roman"/>
                <a:cs typeface="Times New Roman"/>
              </a:rPr>
              <a:t>узлами </a:t>
            </a:r>
            <a:r>
              <a:rPr sz="2400" i="1" dirty="0">
                <a:latin typeface="Times New Roman"/>
                <a:cs typeface="Times New Roman"/>
              </a:rPr>
              <a:t>и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картонками.</a:t>
            </a:r>
            <a:endParaRPr sz="2400">
              <a:latin typeface="Times New Roman"/>
              <a:cs typeface="Times New Roman"/>
            </a:endParaRPr>
          </a:p>
          <a:p>
            <a:pPr marL="311150" marR="30480" indent="-273685" algn="just">
              <a:lnSpc>
                <a:spcPct val="100000"/>
              </a:lnSpc>
              <a:spcBef>
                <a:spcPts val="600"/>
              </a:spcBef>
              <a:buClr>
                <a:srgbClr val="7ED03A"/>
              </a:buClr>
              <a:buSzPct val="68750"/>
              <a:buFont typeface="Wingdings"/>
              <a:buChar char=""/>
              <a:tabLst>
                <a:tab pos="311785" algn="l"/>
              </a:tabLst>
            </a:pPr>
            <a:r>
              <a:rPr sz="2400" i="1" dirty="0">
                <a:latin typeface="Times New Roman"/>
                <a:cs typeface="Times New Roman"/>
              </a:rPr>
              <a:t>Пахло от </a:t>
            </a:r>
            <a:r>
              <a:rPr sz="2400" i="1" spc="-5" dirty="0">
                <a:latin typeface="Times New Roman"/>
                <a:cs typeface="Times New Roman"/>
              </a:rPr>
              <a:t>него</a:t>
            </a:r>
            <a:r>
              <a:rPr sz="2400" i="1" spc="-5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ветчиной  </a:t>
            </a:r>
            <a:r>
              <a:rPr sz="2400" i="1" dirty="0">
                <a:latin typeface="Times New Roman"/>
                <a:cs typeface="Times New Roman"/>
              </a:rPr>
              <a:t>и </a:t>
            </a:r>
            <a:r>
              <a:rPr sz="2400" i="1" spc="-15" dirty="0">
                <a:latin typeface="Times New Roman"/>
                <a:cs typeface="Times New Roman"/>
              </a:rPr>
              <a:t>кофейной </a:t>
            </a:r>
            <a:r>
              <a:rPr sz="2400" i="1" spc="5" dirty="0">
                <a:latin typeface="Times New Roman"/>
                <a:cs typeface="Times New Roman"/>
              </a:rPr>
              <a:t>гущей.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4944" y="5319991"/>
            <a:ext cx="80822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latin typeface="Times New Roman"/>
                <a:cs typeface="Times New Roman"/>
              </a:rPr>
              <a:t>Херес </a:t>
            </a:r>
            <a:r>
              <a:rPr sz="2400" b="1" i="1" dirty="0">
                <a:latin typeface="Times New Roman"/>
                <a:cs typeface="Times New Roman"/>
              </a:rPr>
              <a:t>и </a:t>
            </a:r>
            <a:r>
              <a:rPr sz="2400" b="1" i="1" spc="-15" dirty="0">
                <a:latin typeface="Times New Roman"/>
                <a:cs typeface="Times New Roman"/>
              </a:rPr>
              <a:t>флердоранж </a:t>
            </a:r>
            <a:r>
              <a:rPr sz="2400" b="1" i="1" spc="-10" dirty="0">
                <a:latin typeface="Times New Roman"/>
                <a:cs typeface="Times New Roman"/>
              </a:rPr>
              <a:t>могли </a:t>
            </a:r>
            <a:r>
              <a:rPr sz="2400" b="1" i="1" spc="-20" dirty="0">
                <a:latin typeface="Times New Roman"/>
                <a:cs typeface="Times New Roman"/>
              </a:rPr>
              <a:t>себе позволить </a:t>
            </a:r>
            <a:r>
              <a:rPr sz="2400" b="1" i="1" spc="-35" dirty="0">
                <a:latin typeface="Times New Roman"/>
                <a:cs typeface="Times New Roman"/>
              </a:rPr>
              <a:t>только </a:t>
            </a:r>
            <a:r>
              <a:rPr sz="2400" b="1" i="1" spc="-10" dirty="0">
                <a:latin typeface="Times New Roman"/>
                <a:cs typeface="Times New Roman"/>
              </a:rPr>
              <a:t>богатые  </a:t>
            </a:r>
            <a:r>
              <a:rPr sz="2400" b="1" i="1" spc="-5" dirty="0">
                <a:latin typeface="Times New Roman"/>
                <a:cs typeface="Times New Roman"/>
              </a:rPr>
              <a:t>люди. </a:t>
            </a:r>
            <a:r>
              <a:rPr sz="2400" b="1" i="1" spc="-10" dirty="0">
                <a:latin typeface="Times New Roman"/>
                <a:cs typeface="Times New Roman"/>
              </a:rPr>
              <a:t>Значит </a:t>
            </a:r>
            <a:r>
              <a:rPr sz="2400" b="1" i="1" spc="-25" dirty="0">
                <a:latin typeface="Times New Roman"/>
                <a:cs typeface="Times New Roman"/>
              </a:rPr>
              <a:t>Толстый </a:t>
            </a:r>
            <a:r>
              <a:rPr sz="2400" b="1" i="1" dirty="0">
                <a:latin typeface="Times New Roman"/>
                <a:cs typeface="Times New Roman"/>
              </a:rPr>
              <a:t>– </a:t>
            </a:r>
            <a:r>
              <a:rPr sz="2400" b="1" i="1" spc="-20" dirty="0">
                <a:latin typeface="Times New Roman"/>
                <a:cs typeface="Times New Roman"/>
              </a:rPr>
              <a:t>самостоятельный, </a:t>
            </a:r>
            <a:r>
              <a:rPr sz="2400" b="1" i="1" spc="-10" dirty="0">
                <a:latin typeface="Times New Roman"/>
                <a:cs typeface="Times New Roman"/>
              </a:rPr>
              <a:t>богатый,  </a:t>
            </a:r>
            <a:r>
              <a:rPr sz="2400" b="1" i="1" spc="-15" dirty="0">
                <a:latin typeface="Times New Roman"/>
                <a:cs typeface="Times New Roman"/>
              </a:rPr>
              <a:t>довольный</a:t>
            </a:r>
            <a:r>
              <a:rPr sz="2400" b="1" i="1" spc="-10" dirty="0">
                <a:latin typeface="Times New Roman"/>
                <a:cs typeface="Times New Roman"/>
              </a:rPr>
              <a:t> жизнью.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23104" y="797661"/>
            <a:ext cx="3744595" cy="4363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6530">
              <a:lnSpc>
                <a:spcPct val="100000"/>
              </a:lnSpc>
              <a:spcBef>
                <a:spcPts val="100"/>
              </a:spcBef>
            </a:pPr>
            <a:r>
              <a:rPr sz="2800" b="1" spc="-20" dirty="0">
                <a:latin typeface="Calibri"/>
                <a:cs typeface="Calibri"/>
              </a:rPr>
              <a:t>Херес </a:t>
            </a:r>
            <a:r>
              <a:rPr sz="2800" dirty="0">
                <a:latin typeface="Calibri"/>
                <a:cs typeface="Calibri"/>
              </a:rPr>
              <a:t>– </a:t>
            </a:r>
            <a:r>
              <a:rPr sz="2800" spc="-20" dirty="0">
                <a:latin typeface="Calibri"/>
                <a:cs typeface="Calibri"/>
              </a:rPr>
              <a:t>это </a:t>
            </a:r>
            <a:r>
              <a:rPr sz="2800" spc="-5" dirty="0">
                <a:latin typeface="Calibri"/>
                <a:cs typeface="Calibri"/>
              </a:rPr>
              <a:t>сорт  </a:t>
            </a:r>
            <a:r>
              <a:rPr sz="2800" spc="-15" dirty="0">
                <a:latin typeface="Calibri"/>
                <a:cs typeface="Calibri"/>
              </a:rPr>
              <a:t>крепкого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виноградного  </a:t>
            </a:r>
            <a:r>
              <a:rPr sz="2800" dirty="0">
                <a:latin typeface="Calibri"/>
                <a:cs typeface="Calibri"/>
              </a:rPr>
              <a:t>вина.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60"/>
              </a:spcBef>
            </a:pPr>
            <a:r>
              <a:rPr sz="2800" b="1" spc="-25" dirty="0">
                <a:latin typeface="Calibri"/>
                <a:cs typeface="Calibri"/>
              </a:rPr>
              <a:t>Флердоранж </a:t>
            </a:r>
            <a:r>
              <a:rPr sz="2800" dirty="0">
                <a:latin typeface="Calibri"/>
                <a:cs typeface="Calibri"/>
              </a:rPr>
              <a:t>– </a:t>
            </a:r>
            <a:r>
              <a:rPr sz="2800" spc="-5" dirty="0">
                <a:latin typeface="Calibri"/>
                <a:cs typeface="Calibri"/>
              </a:rPr>
              <a:t>цветы  </a:t>
            </a:r>
            <a:r>
              <a:rPr sz="2800" spc="-10" dirty="0">
                <a:latin typeface="Calibri"/>
                <a:cs typeface="Calibri"/>
              </a:rPr>
              <a:t>померанцевого  (апельсинового) дерева.  </a:t>
            </a:r>
            <a:r>
              <a:rPr sz="2800" spc="-5" dirty="0">
                <a:latin typeface="Calibri"/>
                <a:cs typeface="Calibri"/>
              </a:rPr>
              <a:t>Во многих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культурах</a:t>
            </a:r>
            <a:endParaRPr sz="2800">
              <a:latin typeface="Calibri"/>
              <a:cs typeface="Calibri"/>
            </a:endParaRPr>
          </a:p>
          <a:p>
            <a:pPr marL="12700" marR="29083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«цветы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апельсинового  дерева </a:t>
            </a:r>
            <a:r>
              <a:rPr sz="2800" dirty="0">
                <a:latin typeface="Calibri"/>
                <a:cs typeface="Calibri"/>
              </a:rPr>
              <a:t>– </a:t>
            </a:r>
            <a:r>
              <a:rPr sz="2800" spc="-5" dirty="0">
                <a:latin typeface="Calibri"/>
                <a:cs typeface="Calibri"/>
              </a:rPr>
              <a:t>древний  </a:t>
            </a:r>
            <a:r>
              <a:rPr sz="2800" spc="-15" dirty="0">
                <a:latin typeface="Calibri"/>
                <a:cs typeface="Calibri"/>
              </a:rPr>
              <a:t>символ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изобилия».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9635" y="476288"/>
            <a:ext cx="3743998" cy="59835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08376" y="589216"/>
            <a:ext cx="41236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138576"/>
                </a:solidFill>
                <a:latin typeface="Times New Roman"/>
                <a:cs typeface="Times New Roman"/>
              </a:rPr>
              <a:t>Навьючен</a:t>
            </a:r>
            <a:r>
              <a:rPr b="1" spc="-65" dirty="0">
                <a:solidFill>
                  <a:srgbClr val="138576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138576"/>
                </a:solidFill>
                <a:latin typeface="Times New Roman"/>
                <a:cs typeface="Times New Roman"/>
              </a:rPr>
              <a:t>чемоданами</a:t>
            </a:r>
          </a:p>
        </p:txBody>
      </p:sp>
      <p:sp>
        <p:nvSpPr>
          <p:cNvPr id="9" name="object 9"/>
          <p:cNvSpPr/>
          <p:nvPr/>
        </p:nvSpPr>
        <p:spPr>
          <a:xfrm>
            <a:off x="179641" y="2166480"/>
            <a:ext cx="2103843" cy="4525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7635" y="1227950"/>
            <a:ext cx="2231999" cy="24030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06382" y="1085659"/>
            <a:ext cx="5988050" cy="5442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6435" algn="just">
              <a:lnSpc>
                <a:spcPct val="100000"/>
              </a:lnSpc>
              <a:spcBef>
                <a:spcPts val="100"/>
              </a:spcBef>
            </a:pPr>
            <a:r>
              <a:rPr sz="2800" i="1" spc="-10" dirty="0">
                <a:latin typeface="Times New Roman"/>
                <a:cs typeface="Times New Roman"/>
              </a:rPr>
              <a:t>«навьючен</a:t>
            </a:r>
            <a:r>
              <a:rPr sz="2800" i="1" spc="484" dirty="0">
                <a:latin typeface="Times New Roman"/>
                <a:cs typeface="Times New Roman"/>
              </a:rPr>
              <a:t> </a:t>
            </a:r>
            <a:r>
              <a:rPr sz="2800" i="1" spc="-15" dirty="0">
                <a:latin typeface="Times New Roman"/>
                <a:cs typeface="Times New Roman"/>
              </a:rPr>
              <a:t>чемоданами»</a:t>
            </a:r>
            <a:endParaRPr sz="2800">
              <a:latin typeface="Times New Roman"/>
              <a:cs typeface="Times New Roman"/>
            </a:endParaRPr>
          </a:p>
          <a:p>
            <a:pPr marL="1956435" marR="167005" algn="just">
              <a:lnSpc>
                <a:spcPct val="99900"/>
              </a:lnSpc>
              <a:spcBef>
                <a:spcPts val="5"/>
              </a:spcBef>
            </a:pPr>
            <a:r>
              <a:rPr sz="2800" i="1" spc="-165" dirty="0">
                <a:latin typeface="Arial"/>
                <a:cs typeface="Arial"/>
              </a:rPr>
              <a:t>–</a:t>
            </a:r>
            <a:r>
              <a:rPr sz="2800" i="1" spc="445" dirty="0">
                <a:latin typeface="Arial"/>
                <a:cs typeface="Arial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не </a:t>
            </a:r>
            <a:r>
              <a:rPr sz="2800" i="1" spc="-35" dirty="0">
                <a:latin typeface="Times New Roman"/>
                <a:cs typeface="Times New Roman"/>
              </a:rPr>
              <a:t>может </a:t>
            </a:r>
            <a:r>
              <a:rPr sz="2800" i="1" spc="-20" dirty="0">
                <a:latin typeface="Times New Roman"/>
                <a:cs typeface="Times New Roman"/>
              </a:rPr>
              <a:t>позволить  </a:t>
            </a:r>
            <a:r>
              <a:rPr sz="2800" i="1" spc="-25" dirty="0">
                <a:latin typeface="Times New Roman"/>
                <a:cs typeface="Times New Roman"/>
              </a:rPr>
              <a:t>себе </a:t>
            </a:r>
            <a:r>
              <a:rPr sz="2800" i="1" spc="-10" dirty="0">
                <a:latin typeface="Times New Roman"/>
                <a:cs typeface="Times New Roman"/>
              </a:rPr>
              <a:t>нанять носильщика.  </a:t>
            </a:r>
            <a:r>
              <a:rPr sz="2800" i="1" spc="-15" dirty="0">
                <a:latin typeface="Times New Roman"/>
                <a:cs typeface="Times New Roman"/>
              </a:rPr>
              <a:t>Значит </a:t>
            </a:r>
            <a:r>
              <a:rPr sz="2800" i="1" spc="-20" dirty="0">
                <a:latin typeface="Times New Roman"/>
                <a:cs typeface="Times New Roman"/>
              </a:rPr>
              <a:t>Тонкий </a:t>
            </a:r>
            <a:r>
              <a:rPr sz="2800" i="1" spc="-165" dirty="0">
                <a:latin typeface="Arial"/>
                <a:cs typeface="Arial"/>
              </a:rPr>
              <a:t>– </a:t>
            </a:r>
            <a:r>
              <a:rPr sz="2800" i="1" spc="-15" dirty="0">
                <a:latin typeface="Times New Roman"/>
                <a:cs typeface="Times New Roman"/>
              </a:rPr>
              <a:t>бедный,  </a:t>
            </a:r>
            <a:r>
              <a:rPr sz="2800" i="1" spc="-10" dirty="0">
                <a:latin typeface="Times New Roman"/>
                <a:cs typeface="Times New Roman"/>
              </a:rPr>
              <a:t>человек, неуверенный </a:t>
            </a:r>
            <a:r>
              <a:rPr sz="2800" i="1" dirty="0">
                <a:latin typeface="Times New Roman"/>
                <a:cs typeface="Times New Roman"/>
              </a:rPr>
              <a:t>в  </a:t>
            </a:r>
            <a:r>
              <a:rPr sz="2800" i="1" spc="-25" dirty="0">
                <a:latin typeface="Times New Roman"/>
                <a:cs typeface="Times New Roman"/>
              </a:rPr>
              <a:t>себе.</a:t>
            </a:r>
            <a:endParaRPr sz="2800">
              <a:latin typeface="Times New Roman"/>
              <a:cs typeface="Times New Roman"/>
            </a:endParaRPr>
          </a:p>
          <a:p>
            <a:pPr marL="154305" marR="114300">
              <a:lnSpc>
                <a:spcPct val="100000"/>
              </a:lnSpc>
              <a:spcBef>
                <a:spcPts val="250"/>
              </a:spcBef>
            </a:pPr>
            <a:r>
              <a:rPr sz="2400" i="1" spc="-15" dirty="0">
                <a:solidFill>
                  <a:srgbClr val="365B16"/>
                </a:solidFill>
                <a:latin typeface="Times New Roman"/>
                <a:cs typeface="Times New Roman"/>
              </a:rPr>
              <a:t>Тонкий: </a:t>
            </a:r>
            <a:r>
              <a:rPr sz="2400" i="1" spc="-5" dirty="0">
                <a:solidFill>
                  <a:srgbClr val="365B16"/>
                </a:solidFill>
                <a:latin typeface="Times New Roman"/>
                <a:cs typeface="Times New Roman"/>
              </a:rPr>
              <a:t>«Жена </a:t>
            </a:r>
            <a:r>
              <a:rPr sz="2400" i="1" spc="-10" dirty="0">
                <a:solidFill>
                  <a:srgbClr val="365B16"/>
                </a:solidFill>
                <a:latin typeface="Times New Roman"/>
                <a:cs typeface="Times New Roman"/>
              </a:rPr>
              <a:t>уроки музыки </a:t>
            </a:r>
            <a:r>
              <a:rPr sz="2400" i="1" dirty="0">
                <a:solidFill>
                  <a:srgbClr val="365B16"/>
                </a:solidFill>
                <a:latin typeface="Times New Roman"/>
                <a:cs typeface="Times New Roman"/>
              </a:rPr>
              <a:t>дает, я  </a:t>
            </a:r>
            <a:r>
              <a:rPr sz="2400" i="1" spc="-5" dirty="0">
                <a:solidFill>
                  <a:srgbClr val="365B16"/>
                </a:solidFill>
                <a:latin typeface="Times New Roman"/>
                <a:cs typeface="Times New Roman"/>
              </a:rPr>
              <a:t>портсигары </a:t>
            </a:r>
            <a:r>
              <a:rPr sz="2400" i="1" spc="-10" dirty="0">
                <a:solidFill>
                  <a:srgbClr val="365B16"/>
                </a:solidFill>
                <a:latin typeface="Times New Roman"/>
                <a:cs typeface="Times New Roman"/>
              </a:rPr>
              <a:t>приватно </a:t>
            </a:r>
            <a:r>
              <a:rPr sz="2400" i="1" dirty="0">
                <a:solidFill>
                  <a:srgbClr val="365B16"/>
                </a:solidFill>
                <a:latin typeface="Times New Roman"/>
                <a:cs typeface="Times New Roman"/>
              </a:rPr>
              <a:t>из </a:t>
            </a:r>
            <a:r>
              <a:rPr sz="2400" i="1" spc="-5" dirty="0">
                <a:solidFill>
                  <a:srgbClr val="365B16"/>
                </a:solidFill>
                <a:latin typeface="Times New Roman"/>
                <a:cs typeface="Times New Roman"/>
              </a:rPr>
              <a:t>дерева </a:t>
            </a:r>
            <a:r>
              <a:rPr sz="2400" i="1" dirty="0">
                <a:solidFill>
                  <a:srgbClr val="365B16"/>
                </a:solidFill>
                <a:latin typeface="Times New Roman"/>
                <a:cs typeface="Times New Roman"/>
              </a:rPr>
              <a:t>делаю.  </a:t>
            </a:r>
            <a:r>
              <a:rPr sz="2400" i="1" spc="-5" dirty="0">
                <a:solidFill>
                  <a:srgbClr val="365B16"/>
                </a:solidFill>
                <a:latin typeface="Times New Roman"/>
                <a:cs typeface="Times New Roman"/>
              </a:rPr>
              <a:t>Отличные </a:t>
            </a:r>
            <a:r>
              <a:rPr sz="2400" i="1" spc="-10" dirty="0">
                <a:solidFill>
                  <a:srgbClr val="365B16"/>
                </a:solidFill>
                <a:latin typeface="Times New Roman"/>
                <a:cs typeface="Times New Roman"/>
              </a:rPr>
              <a:t>портсигары! По </a:t>
            </a:r>
            <a:r>
              <a:rPr sz="2400" i="1" spc="-20" dirty="0">
                <a:solidFill>
                  <a:srgbClr val="365B16"/>
                </a:solidFill>
                <a:latin typeface="Times New Roman"/>
                <a:cs typeface="Times New Roman"/>
              </a:rPr>
              <a:t>рублю </a:t>
            </a:r>
            <a:r>
              <a:rPr sz="2400" i="1" dirty="0">
                <a:solidFill>
                  <a:srgbClr val="365B16"/>
                </a:solidFill>
                <a:latin typeface="Times New Roman"/>
                <a:cs typeface="Times New Roman"/>
              </a:rPr>
              <a:t>за </a:t>
            </a:r>
            <a:r>
              <a:rPr sz="2400" i="1" spc="-15" dirty="0">
                <a:solidFill>
                  <a:srgbClr val="365B16"/>
                </a:solidFill>
                <a:latin typeface="Times New Roman"/>
                <a:cs typeface="Times New Roman"/>
              </a:rPr>
              <a:t>штуку  </a:t>
            </a:r>
            <a:r>
              <a:rPr sz="2400" i="1" spc="-10" dirty="0">
                <a:solidFill>
                  <a:srgbClr val="365B16"/>
                </a:solidFill>
                <a:latin typeface="Times New Roman"/>
                <a:cs typeface="Times New Roman"/>
              </a:rPr>
              <a:t>продаю.»</a:t>
            </a:r>
            <a:endParaRPr sz="2400">
              <a:latin typeface="Times New Roman"/>
              <a:cs typeface="Times New Roman"/>
            </a:endParaRPr>
          </a:p>
          <a:p>
            <a:pPr marL="12700" marR="5080" indent="2066289" algn="r">
              <a:lnSpc>
                <a:spcPct val="100000"/>
              </a:lnSpc>
              <a:spcBef>
                <a:spcPts val="2090"/>
              </a:spcBef>
            </a:pPr>
            <a:r>
              <a:rPr sz="2400" b="1" i="1" spc="-5" dirty="0">
                <a:solidFill>
                  <a:srgbClr val="243F60"/>
                </a:solidFill>
                <a:latin typeface="Times New Roman"/>
                <a:cs typeface="Times New Roman"/>
              </a:rPr>
              <a:t>Он таким</a:t>
            </a:r>
            <a:r>
              <a:rPr sz="2400" b="1" i="1" spc="-35" dirty="0">
                <a:solidFill>
                  <a:srgbClr val="243F60"/>
                </a:solidFill>
                <a:latin typeface="Times New Roman"/>
                <a:cs typeface="Times New Roman"/>
              </a:rPr>
              <a:t> </a:t>
            </a:r>
            <a:r>
              <a:rPr sz="2400" b="1" i="1" spc="-25" dirty="0">
                <a:solidFill>
                  <a:srgbClr val="243F60"/>
                </a:solidFill>
                <a:latin typeface="Times New Roman"/>
                <a:cs typeface="Times New Roman"/>
              </a:rPr>
              <a:t>образом</a:t>
            </a:r>
            <a:r>
              <a:rPr sz="2400" b="1" i="1" spc="-10" dirty="0">
                <a:solidFill>
                  <a:srgbClr val="243F60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243F60"/>
                </a:solidFill>
                <a:latin typeface="Times New Roman"/>
                <a:cs typeface="Times New Roman"/>
              </a:rPr>
              <a:t>получает </a:t>
            </a:r>
            <a:r>
              <a:rPr sz="2400" b="1" i="1" dirty="0">
                <a:solidFill>
                  <a:srgbClr val="243F60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243F60"/>
                </a:solidFill>
                <a:latin typeface="Times New Roman"/>
                <a:cs typeface="Times New Roman"/>
              </a:rPr>
              <a:t>дополнительный </a:t>
            </a:r>
            <a:r>
              <a:rPr sz="2400" b="1" i="1" spc="-10" dirty="0">
                <a:solidFill>
                  <a:srgbClr val="243F60"/>
                </a:solidFill>
                <a:latin typeface="Times New Roman"/>
                <a:cs typeface="Times New Roman"/>
              </a:rPr>
              <a:t>заработок. </a:t>
            </a:r>
            <a:r>
              <a:rPr sz="2400" b="1" i="1" spc="-15" dirty="0">
                <a:solidFill>
                  <a:srgbClr val="243F60"/>
                </a:solidFill>
                <a:latin typeface="Times New Roman"/>
                <a:cs typeface="Times New Roman"/>
              </a:rPr>
              <a:t>Это </a:t>
            </a:r>
            <a:r>
              <a:rPr sz="2400" b="1" i="1" spc="-5" dirty="0">
                <a:solidFill>
                  <a:srgbClr val="243F60"/>
                </a:solidFill>
                <a:latin typeface="Times New Roman"/>
                <a:cs typeface="Times New Roman"/>
              </a:rPr>
              <a:t>говорит </a:t>
            </a:r>
            <a:r>
              <a:rPr sz="2400" b="1" i="1" dirty="0">
                <a:solidFill>
                  <a:srgbClr val="243F60"/>
                </a:solidFill>
                <a:latin typeface="Times New Roman"/>
                <a:cs typeface="Times New Roman"/>
              </a:rPr>
              <a:t>о</a:t>
            </a:r>
            <a:endParaRPr sz="2400">
              <a:latin typeface="Times New Roman"/>
              <a:cs typeface="Times New Roman"/>
            </a:endParaRPr>
          </a:p>
          <a:p>
            <a:pPr marR="6350" algn="r">
              <a:lnSpc>
                <a:spcPct val="100000"/>
              </a:lnSpc>
            </a:pPr>
            <a:r>
              <a:rPr sz="2400" b="1" i="1" spc="-5" dirty="0">
                <a:solidFill>
                  <a:srgbClr val="243F60"/>
                </a:solidFill>
                <a:latin typeface="Times New Roman"/>
                <a:cs typeface="Times New Roman"/>
              </a:rPr>
              <a:t>крайней</a:t>
            </a:r>
            <a:r>
              <a:rPr sz="2400" b="1" i="1" spc="-95" dirty="0">
                <a:solidFill>
                  <a:srgbClr val="243F60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243F60"/>
                </a:solidFill>
                <a:latin typeface="Times New Roman"/>
                <a:cs typeface="Times New Roman"/>
              </a:rPr>
              <a:t>нужде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8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592" rIns="0" bIns="0" rtlCol="0">
            <a:spAutoFit/>
          </a:bodyPr>
          <a:lstStyle/>
          <a:p>
            <a:pPr marL="2892425" marR="5080" indent="-276288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Как </a:t>
            </a:r>
            <a:r>
              <a:rPr spc="-20" dirty="0"/>
              <a:t>же ведет </a:t>
            </a:r>
            <a:r>
              <a:rPr spc="-45" dirty="0"/>
              <a:t>себя </a:t>
            </a:r>
            <a:r>
              <a:rPr spc="-20" dirty="0"/>
              <a:t>Тонкий </a:t>
            </a:r>
            <a:r>
              <a:rPr spc="15" dirty="0"/>
              <a:t>после </a:t>
            </a:r>
            <a:r>
              <a:rPr spc="-25" dirty="0"/>
              <a:t>недолгого  </a:t>
            </a:r>
            <a:r>
              <a:rPr i="1" spc="-5" dirty="0"/>
              <a:t>разговора?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6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3240" y="1633220"/>
            <a:ext cx="7825105" cy="4170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40449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08279" algn="l"/>
              </a:tabLst>
            </a:pPr>
            <a:r>
              <a:rPr sz="2400" spc="-5" dirty="0">
                <a:solidFill>
                  <a:srgbClr val="365B16"/>
                </a:solidFill>
                <a:latin typeface="Times New Roman"/>
                <a:cs typeface="Times New Roman"/>
              </a:rPr>
              <a:t>«съежился, </a:t>
            </a:r>
            <a:r>
              <a:rPr sz="2400" spc="-10" dirty="0">
                <a:solidFill>
                  <a:srgbClr val="365B16"/>
                </a:solidFill>
                <a:latin typeface="Times New Roman"/>
                <a:cs typeface="Times New Roman"/>
              </a:rPr>
              <a:t>сгорбился, сузился… </a:t>
            </a:r>
            <a:r>
              <a:rPr sz="2400" spc="-25" dirty="0">
                <a:solidFill>
                  <a:srgbClr val="365B16"/>
                </a:solidFill>
                <a:latin typeface="Times New Roman"/>
                <a:cs typeface="Times New Roman"/>
              </a:rPr>
              <a:t>Его </a:t>
            </a:r>
            <a:r>
              <a:rPr sz="2400" spc="-15" dirty="0">
                <a:solidFill>
                  <a:srgbClr val="365B16"/>
                </a:solidFill>
                <a:latin typeface="Times New Roman"/>
                <a:cs typeface="Times New Roman"/>
              </a:rPr>
              <a:t>чемоданы, </a:t>
            </a:r>
            <a:r>
              <a:rPr sz="2400" dirty="0">
                <a:solidFill>
                  <a:srgbClr val="365B16"/>
                </a:solidFill>
                <a:latin typeface="Times New Roman"/>
                <a:cs typeface="Times New Roman"/>
              </a:rPr>
              <a:t>узлы и  </a:t>
            </a:r>
            <a:r>
              <a:rPr sz="2400" spc="-15" dirty="0">
                <a:solidFill>
                  <a:srgbClr val="365B16"/>
                </a:solidFill>
                <a:latin typeface="Times New Roman"/>
                <a:cs typeface="Times New Roman"/>
              </a:rPr>
              <a:t>картонки </a:t>
            </a:r>
            <a:r>
              <a:rPr sz="2400" spc="-5" dirty="0">
                <a:solidFill>
                  <a:srgbClr val="365B16"/>
                </a:solidFill>
                <a:latin typeface="Times New Roman"/>
                <a:cs typeface="Times New Roman"/>
              </a:rPr>
              <a:t>съежились, </a:t>
            </a:r>
            <a:r>
              <a:rPr sz="2400" spc="-10" dirty="0">
                <a:solidFill>
                  <a:srgbClr val="365B16"/>
                </a:solidFill>
                <a:latin typeface="Times New Roman"/>
                <a:cs typeface="Times New Roman"/>
              </a:rPr>
              <a:t>поморщились» </a:t>
            </a:r>
            <a:r>
              <a:rPr sz="2400" spc="-5" dirty="0">
                <a:solidFill>
                  <a:srgbClr val="365B16"/>
                </a:solidFill>
                <a:latin typeface="Times New Roman"/>
                <a:cs typeface="Times New Roman"/>
              </a:rPr>
              <a:t>(гипербола </a:t>
            </a:r>
            <a:r>
              <a:rPr sz="2400" dirty="0">
                <a:solidFill>
                  <a:srgbClr val="365B16"/>
                </a:solidFill>
                <a:latin typeface="Times New Roman"/>
                <a:cs typeface="Times New Roman"/>
              </a:rPr>
              <a:t>-  </a:t>
            </a:r>
            <a:r>
              <a:rPr sz="2400" spc="-5" dirty="0">
                <a:solidFill>
                  <a:srgbClr val="365B16"/>
                </a:solidFill>
                <a:latin typeface="Times New Roman"/>
                <a:cs typeface="Times New Roman"/>
              </a:rPr>
              <a:t>стилистическая фигура </a:t>
            </a:r>
            <a:r>
              <a:rPr sz="2400" spc="-15" dirty="0">
                <a:solidFill>
                  <a:srgbClr val="365B16"/>
                </a:solidFill>
                <a:latin typeface="Times New Roman"/>
                <a:cs typeface="Times New Roman"/>
              </a:rPr>
              <a:t>явного </a:t>
            </a:r>
            <a:r>
              <a:rPr sz="2400" dirty="0">
                <a:solidFill>
                  <a:srgbClr val="365B16"/>
                </a:solidFill>
                <a:latin typeface="Times New Roman"/>
                <a:cs typeface="Times New Roman"/>
              </a:rPr>
              <a:t>и </a:t>
            </a:r>
            <a:r>
              <a:rPr sz="2400" spc="-10" dirty="0">
                <a:solidFill>
                  <a:srgbClr val="365B16"/>
                </a:solidFill>
                <a:latin typeface="Times New Roman"/>
                <a:cs typeface="Times New Roman"/>
              </a:rPr>
              <a:t>намеренного  преувеличения, </a:t>
            </a:r>
            <a:r>
              <a:rPr sz="2400" dirty="0">
                <a:solidFill>
                  <a:srgbClr val="365B16"/>
                </a:solidFill>
                <a:latin typeface="Times New Roman"/>
                <a:cs typeface="Times New Roman"/>
              </a:rPr>
              <a:t>с </a:t>
            </a:r>
            <a:r>
              <a:rPr sz="2400" spc="-5" dirty="0">
                <a:solidFill>
                  <a:srgbClr val="365B16"/>
                </a:solidFill>
                <a:latin typeface="Times New Roman"/>
                <a:cs typeface="Times New Roman"/>
              </a:rPr>
              <a:t>целью усиления</a:t>
            </a:r>
            <a:r>
              <a:rPr sz="2400" spc="15" dirty="0">
                <a:solidFill>
                  <a:srgbClr val="365B1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65B16"/>
                </a:solidFill>
                <a:latin typeface="Times New Roman"/>
                <a:cs typeface="Times New Roman"/>
              </a:rPr>
              <a:t>выразительности)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65B16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25400" marR="412750">
              <a:lnSpc>
                <a:spcPct val="100000"/>
              </a:lnSpc>
              <a:buFont typeface="Arial"/>
              <a:buChar char="•"/>
              <a:tabLst>
                <a:tab pos="208279" algn="l"/>
              </a:tabLst>
            </a:pPr>
            <a:r>
              <a:rPr sz="2400" dirty="0">
                <a:solidFill>
                  <a:srgbClr val="365B16"/>
                </a:solidFill>
                <a:latin typeface="Times New Roman"/>
                <a:cs typeface="Times New Roman"/>
              </a:rPr>
              <a:t>В </a:t>
            </a:r>
            <a:r>
              <a:rPr sz="2400" spc="-30" dirty="0">
                <a:solidFill>
                  <a:srgbClr val="365B16"/>
                </a:solidFill>
                <a:latin typeface="Times New Roman"/>
                <a:cs typeface="Times New Roman"/>
              </a:rPr>
              <a:t>конце </a:t>
            </a:r>
            <a:r>
              <a:rPr sz="2400" spc="-5" dirty="0">
                <a:solidFill>
                  <a:srgbClr val="365B16"/>
                </a:solidFill>
                <a:latin typeface="Times New Roman"/>
                <a:cs typeface="Times New Roman"/>
              </a:rPr>
              <a:t>слов приставляет </a:t>
            </a:r>
            <a:r>
              <a:rPr sz="2400" dirty="0">
                <a:solidFill>
                  <a:srgbClr val="365B16"/>
                </a:solidFill>
                <a:latin typeface="Times New Roman"/>
                <a:cs typeface="Times New Roman"/>
              </a:rPr>
              <a:t>«с»: </a:t>
            </a:r>
            <a:r>
              <a:rPr sz="2400" spc="-5" dirty="0">
                <a:solidFill>
                  <a:srgbClr val="365B16"/>
                </a:solidFill>
                <a:latin typeface="Times New Roman"/>
                <a:cs typeface="Times New Roman"/>
              </a:rPr>
              <a:t>«Хи-хи-с… </a:t>
            </a:r>
            <a:r>
              <a:rPr sz="2400" spc="-15" dirty="0">
                <a:solidFill>
                  <a:srgbClr val="365B16"/>
                </a:solidFill>
                <a:latin typeface="Times New Roman"/>
                <a:cs typeface="Times New Roman"/>
              </a:rPr>
              <a:t>Что </a:t>
            </a:r>
            <a:r>
              <a:rPr sz="2400" spc="-5" dirty="0">
                <a:solidFill>
                  <a:srgbClr val="365B16"/>
                </a:solidFill>
                <a:latin typeface="Times New Roman"/>
                <a:cs typeface="Times New Roman"/>
              </a:rPr>
              <a:t>вы-с…»  (раньше </a:t>
            </a:r>
            <a:r>
              <a:rPr sz="2400" spc="5" dirty="0">
                <a:solidFill>
                  <a:srgbClr val="365B16"/>
                </a:solidFill>
                <a:latin typeface="Times New Roman"/>
                <a:cs typeface="Times New Roman"/>
              </a:rPr>
              <a:t>так </a:t>
            </a:r>
            <a:r>
              <a:rPr sz="2400" spc="-5" dirty="0">
                <a:solidFill>
                  <a:srgbClr val="365B16"/>
                </a:solidFill>
                <a:latin typeface="Times New Roman"/>
                <a:cs typeface="Times New Roman"/>
              </a:rPr>
              <a:t>было </a:t>
            </a:r>
            <a:r>
              <a:rPr sz="2400" spc="-10" dirty="0">
                <a:solidFill>
                  <a:srgbClr val="365B16"/>
                </a:solidFill>
                <a:latin typeface="Times New Roman"/>
                <a:cs typeface="Times New Roman"/>
              </a:rPr>
              <a:t>принято обращаться </a:t>
            </a:r>
            <a:r>
              <a:rPr sz="2400" dirty="0">
                <a:solidFill>
                  <a:srgbClr val="365B16"/>
                </a:solidFill>
                <a:latin typeface="Times New Roman"/>
                <a:cs typeface="Times New Roman"/>
              </a:rPr>
              <a:t>к  </a:t>
            </a:r>
            <a:r>
              <a:rPr sz="2400" spc="-10" dirty="0">
                <a:solidFill>
                  <a:srgbClr val="365B16"/>
                </a:solidFill>
                <a:latin typeface="Times New Roman"/>
                <a:cs typeface="Times New Roman"/>
              </a:rPr>
              <a:t>высокопоставленным </a:t>
            </a:r>
            <a:r>
              <a:rPr sz="2400" dirty="0">
                <a:solidFill>
                  <a:srgbClr val="365B16"/>
                </a:solidFill>
                <a:latin typeface="Times New Roman"/>
                <a:cs typeface="Times New Roman"/>
              </a:rPr>
              <a:t>личностям)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65B16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208279" indent="-182880">
              <a:lnSpc>
                <a:spcPct val="100000"/>
              </a:lnSpc>
              <a:buFont typeface="Arial"/>
              <a:buChar char="•"/>
              <a:tabLst>
                <a:tab pos="208279" algn="l"/>
              </a:tabLst>
            </a:pPr>
            <a:r>
              <a:rPr sz="2400" spc="-35" dirty="0">
                <a:solidFill>
                  <a:srgbClr val="365B16"/>
                </a:solidFill>
                <a:latin typeface="Times New Roman"/>
                <a:cs typeface="Times New Roman"/>
              </a:rPr>
              <a:t>Тонкий </a:t>
            </a:r>
            <a:r>
              <a:rPr sz="2400" spc="-25" dirty="0">
                <a:solidFill>
                  <a:srgbClr val="365B16"/>
                </a:solidFill>
                <a:latin typeface="Times New Roman"/>
                <a:cs typeface="Times New Roman"/>
              </a:rPr>
              <a:t>вдруг </a:t>
            </a:r>
            <a:r>
              <a:rPr sz="2800" b="1" spc="-15" dirty="0">
                <a:solidFill>
                  <a:srgbClr val="365B16"/>
                </a:solidFill>
                <a:latin typeface="Times New Roman"/>
                <a:cs typeface="Times New Roman"/>
              </a:rPr>
              <a:t>побледнел</a:t>
            </a:r>
            <a:r>
              <a:rPr sz="2400" spc="-15" dirty="0">
                <a:solidFill>
                  <a:srgbClr val="365B16"/>
                </a:solidFill>
                <a:latin typeface="Times New Roman"/>
                <a:cs typeface="Times New Roman"/>
              </a:rPr>
              <a:t>, </a:t>
            </a:r>
            <a:r>
              <a:rPr sz="2800" b="1" spc="-10" dirty="0">
                <a:solidFill>
                  <a:srgbClr val="365B16"/>
                </a:solidFill>
                <a:latin typeface="Times New Roman"/>
                <a:cs typeface="Times New Roman"/>
              </a:rPr>
              <a:t>окаменел</a:t>
            </a:r>
            <a:r>
              <a:rPr sz="2400" spc="-10" dirty="0">
                <a:solidFill>
                  <a:srgbClr val="365B16"/>
                </a:solidFill>
                <a:latin typeface="Times New Roman"/>
                <a:cs typeface="Times New Roman"/>
              </a:rPr>
              <a:t>, </a:t>
            </a:r>
            <a:r>
              <a:rPr sz="2400" dirty="0">
                <a:solidFill>
                  <a:srgbClr val="365B16"/>
                </a:solidFill>
                <a:latin typeface="Times New Roman"/>
                <a:cs typeface="Times New Roman"/>
              </a:rPr>
              <a:t>но </a:t>
            </a:r>
            <a:r>
              <a:rPr sz="2400" spc="-30" dirty="0">
                <a:solidFill>
                  <a:srgbClr val="365B16"/>
                </a:solidFill>
                <a:latin typeface="Times New Roman"/>
                <a:cs typeface="Times New Roman"/>
              </a:rPr>
              <a:t>скоро </a:t>
            </a:r>
            <a:r>
              <a:rPr sz="2400" spc="-5" dirty="0">
                <a:solidFill>
                  <a:srgbClr val="365B16"/>
                </a:solidFill>
                <a:latin typeface="Times New Roman"/>
                <a:cs typeface="Times New Roman"/>
              </a:rPr>
              <a:t>лицо</a:t>
            </a:r>
            <a:r>
              <a:rPr sz="2400" spc="90" dirty="0">
                <a:solidFill>
                  <a:srgbClr val="365B1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365B16"/>
                </a:solidFill>
                <a:latin typeface="Times New Roman"/>
                <a:cs typeface="Times New Roman"/>
              </a:rPr>
              <a:t>его</a:t>
            </a:r>
            <a:endParaRPr sz="24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r>
              <a:rPr sz="2800" b="1" spc="-10" dirty="0">
                <a:solidFill>
                  <a:srgbClr val="365B16"/>
                </a:solidFill>
                <a:latin typeface="Times New Roman"/>
                <a:cs typeface="Times New Roman"/>
              </a:rPr>
              <a:t>искривилось </a:t>
            </a:r>
            <a:r>
              <a:rPr sz="2400" spc="-10" dirty="0">
                <a:solidFill>
                  <a:srgbClr val="365B16"/>
                </a:solidFill>
                <a:latin typeface="Times New Roman"/>
                <a:cs typeface="Times New Roman"/>
              </a:rPr>
              <a:t>во </a:t>
            </a:r>
            <a:r>
              <a:rPr sz="2400" dirty="0">
                <a:solidFill>
                  <a:srgbClr val="365B16"/>
                </a:solidFill>
                <a:latin typeface="Times New Roman"/>
                <a:cs typeface="Times New Roman"/>
              </a:rPr>
              <a:t>все </a:t>
            </a:r>
            <a:r>
              <a:rPr sz="2400" spc="-10" dirty="0">
                <a:solidFill>
                  <a:srgbClr val="365B16"/>
                </a:solidFill>
                <a:latin typeface="Times New Roman"/>
                <a:cs typeface="Times New Roman"/>
              </a:rPr>
              <a:t>стороны широчайшей</a:t>
            </a:r>
            <a:r>
              <a:rPr sz="2400" spc="25" dirty="0">
                <a:solidFill>
                  <a:srgbClr val="365B16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365B16"/>
                </a:solidFill>
                <a:latin typeface="Times New Roman"/>
                <a:cs typeface="Times New Roman"/>
              </a:rPr>
              <a:t>улыбкой…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18781" y="421817"/>
            <a:ext cx="68992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i="0" spc="270" dirty="0">
                <a:solidFill>
                  <a:srgbClr val="16365D"/>
                </a:solidFill>
                <a:latin typeface="Trebuchet MS"/>
                <a:cs typeface="Trebuchet MS"/>
              </a:rPr>
              <a:t>Лаконизм </a:t>
            </a:r>
            <a:r>
              <a:rPr sz="5400" b="1" i="0" spc="395" dirty="0">
                <a:solidFill>
                  <a:srgbClr val="16365D"/>
                </a:solidFill>
                <a:latin typeface="Trebuchet MS"/>
                <a:cs typeface="Trebuchet MS"/>
              </a:rPr>
              <a:t>и</a:t>
            </a:r>
            <a:r>
              <a:rPr sz="5400" b="1" i="0" spc="-905" dirty="0">
                <a:solidFill>
                  <a:srgbClr val="16365D"/>
                </a:solidFill>
                <a:latin typeface="Trebuchet MS"/>
                <a:cs typeface="Trebuchet MS"/>
              </a:rPr>
              <a:t> </a:t>
            </a:r>
            <a:r>
              <a:rPr sz="5400" b="1" i="0" spc="280" dirty="0">
                <a:solidFill>
                  <a:srgbClr val="16365D"/>
                </a:solidFill>
                <a:latin typeface="Trebuchet MS"/>
                <a:cs typeface="Trebuchet MS"/>
              </a:rPr>
              <a:t>абсурд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9955" y="1633220"/>
            <a:ext cx="8001000" cy="4801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670" marR="17780" indent="-382905">
              <a:lnSpc>
                <a:spcPct val="100000"/>
              </a:lnSpc>
              <a:spcBef>
                <a:spcPts val="100"/>
              </a:spcBef>
              <a:buClr>
                <a:srgbClr val="FD8536"/>
              </a:buClr>
              <a:buSzPct val="79166"/>
              <a:buFont typeface="Wingdings 2"/>
              <a:buChar char=""/>
              <a:tabLst>
                <a:tab pos="408305" algn="l"/>
              </a:tabLst>
            </a:pPr>
            <a:r>
              <a:rPr sz="3600" b="1" spc="120" dirty="0">
                <a:solidFill>
                  <a:srgbClr val="001F5F"/>
                </a:solidFill>
                <a:latin typeface="Trebuchet MS"/>
                <a:cs typeface="Trebuchet MS"/>
              </a:rPr>
              <a:t>Рассказ </a:t>
            </a:r>
            <a:r>
              <a:rPr sz="3600" b="1" spc="140" dirty="0">
                <a:solidFill>
                  <a:srgbClr val="001F5F"/>
                </a:solidFill>
                <a:latin typeface="Trebuchet MS"/>
                <a:cs typeface="Trebuchet MS"/>
              </a:rPr>
              <a:t>занимает </a:t>
            </a:r>
            <a:r>
              <a:rPr sz="3600" b="1" spc="135" dirty="0">
                <a:solidFill>
                  <a:srgbClr val="001F5F"/>
                </a:solidFill>
                <a:latin typeface="Trebuchet MS"/>
                <a:cs typeface="Trebuchet MS"/>
              </a:rPr>
              <a:t>всего </a:t>
            </a:r>
            <a:r>
              <a:rPr sz="3600" b="1" i="1" spc="25" dirty="0">
                <a:solidFill>
                  <a:srgbClr val="001F5F"/>
                </a:solidFill>
                <a:latin typeface="Arial Narrow"/>
                <a:cs typeface="Arial Narrow"/>
              </a:rPr>
              <a:t>2  </a:t>
            </a:r>
            <a:r>
              <a:rPr sz="3600" b="1" spc="195" dirty="0">
                <a:solidFill>
                  <a:srgbClr val="001F5F"/>
                </a:solidFill>
                <a:latin typeface="Trebuchet MS"/>
                <a:cs typeface="Trebuchet MS"/>
              </a:rPr>
              <a:t>страницы</a:t>
            </a:r>
            <a:r>
              <a:rPr sz="3600" b="1" i="1" spc="195" dirty="0">
                <a:solidFill>
                  <a:srgbClr val="001F5F"/>
                </a:solidFill>
                <a:latin typeface="Arial Narrow"/>
                <a:cs typeface="Arial Narrow"/>
              </a:rPr>
              <a:t>, </a:t>
            </a:r>
            <a:r>
              <a:rPr sz="3600" b="1" spc="190" dirty="0">
                <a:solidFill>
                  <a:srgbClr val="001F5F"/>
                </a:solidFill>
                <a:latin typeface="Trebuchet MS"/>
                <a:cs typeface="Trebuchet MS"/>
              </a:rPr>
              <a:t>а </a:t>
            </a:r>
            <a:r>
              <a:rPr sz="3600" b="1" spc="265" dirty="0">
                <a:solidFill>
                  <a:srgbClr val="001F5F"/>
                </a:solidFill>
                <a:latin typeface="Trebuchet MS"/>
                <a:cs typeface="Trebuchet MS"/>
              </a:rPr>
              <a:t>по </a:t>
            </a:r>
            <a:r>
              <a:rPr sz="3600" b="1" spc="160" dirty="0">
                <a:solidFill>
                  <a:srgbClr val="001F5F"/>
                </a:solidFill>
                <a:latin typeface="Trebuchet MS"/>
                <a:cs typeface="Trebuchet MS"/>
              </a:rPr>
              <a:t>глубине  </a:t>
            </a:r>
            <a:r>
              <a:rPr sz="3600" b="1" spc="155" dirty="0">
                <a:solidFill>
                  <a:srgbClr val="001F5F"/>
                </a:solidFill>
                <a:latin typeface="Trebuchet MS"/>
                <a:cs typeface="Trebuchet MS"/>
              </a:rPr>
              <a:t>обличения </a:t>
            </a:r>
            <a:r>
              <a:rPr sz="3600" b="1" spc="135" dirty="0">
                <a:solidFill>
                  <a:srgbClr val="001F5F"/>
                </a:solidFill>
                <a:latin typeface="Trebuchet MS"/>
                <a:cs typeface="Trebuchet MS"/>
              </a:rPr>
              <a:t>пресмыкательства  </a:t>
            </a:r>
            <a:r>
              <a:rPr sz="3600" b="1" spc="180" dirty="0">
                <a:solidFill>
                  <a:srgbClr val="001F5F"/>
                </a:solidFill>
                <a:latin typeface="Trebuchet MS"/>
                <a:cs typeface="Trebuchet MS"/>
              </a:rPr>
              <a:t>равен </a:t>
            </a:r>
            <a:r>
              <a:rPr sz="3600" b="1" spc="200" dirty="0">
                <a:solidFill>
                  <a:srgbClr val="001F5F"/>
                </a:solidFill>
                <a:latin typeface="Trebuchet MS"/>
                <a:cs typeface="Trebuchet MS"/>
              </a:rPr>
              <a:t>крупному</a:t>
            </a:r>
            <a:r>
              <a:rPr sz="3600" b="1" spc="-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3600" b="1" spc="210" dirty="0">
                <a:solidFill>
                  <a:srgbClr val="001F5F"/>
                </a:solidFill>
                <a:latin typeface="Trebuchet MS"/>
                <a:cs typeface="Trebuchet MS"/>
              </a:rPr>
              <a:t>произведению </a:t>
            </a:r>
            <a:r>
              <a:rPr sz="3600" b="1" spc="21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3600" b="1" i="1" spc="125" dirty="0">
                <a:solidFill>
                  <a:srgbClr val="BF0000"/>
                </a:solidFill>
                <a:latin typeface="Arial Narrow"/>
                <a:cs typeface="Arial Narrow"/>
              </a:rPr>
              <a:t>(</a:t>
            </a:r>
            <a:r>
              <a:rPr sz="3600" b="1" spc="125" dirty="0">
                <a:solidFill>
                  <a:srgbClr val="BF0000"/>
                </a:solidFill>
                <a:latin typeface="Trebuchet MS"/>
                <a:cs typeface="Trebuchet MS"/>
              </a:rPr>
              <a:t>лаконизм</a:t>
            </a:r>
            <a:r>
              <a:rPr sz="3600" b="1" i="1" spc="125" dirty="0">
                <a:solidFill>
                  <a:srgbClr val="BF0000"/>
                </a:solidFill>
                <a:latin typeface="Arial Narrow"/>
                <a:cs typeface="Arial Narrow"/>
              </a:rPr>
              <a:t>)</a:t>
            </a:r>
            <a:r>
              <a:rPr sz="3600" b="1" i="1" spc="125" dirty="0">
                <a:solidFill>
                  <a:srgbClr val="001F5F"/>
                </a:solidFill>
                <a:latin typeface="Arial Narrow"/>
                <a:cs typeface="Arial Narrow"/>
              </a:rPr>
              <a:t>.</a:t>
            </a:r>
            <a:endParaRPr sz="3600">
              <a:latin typeface="Arial Narrow"/>
              <a:cs typeface="Arial Narrow"/>
            </a:endParaRPr>
          </a:p>
          <a:p>
            <a:pPr marL="407670" marR="406400" indent="-382905">
              <a:lnSpc>
                <a:spcPct val="100000"/>
              </a:lnSpc>
              <a:spcBef>
                <a:spcPts val="640"/>
              </a:spcBef>
              <a:buClr>
                <a:srgbClr val="FD8536"/>
              </a:buClr>
              <a:buSzPct val="79687"/>
              <a:buFont typeface="Wingdings 2"/>
              <a:buChar char=""/>
              <a:tabLst>
                <a:tab pos="408305" algn="l"/>
              </a:tabLst>
            </a:pPr>
            <a:r>
              <a:rPr sz="3200" b="1" spc="180" dirty="0">
                <a:solidFill>
                  <a:srgbClr val="001F5F"/>
                </a:solidFill>
                <a:latin typeface="Trebuchet MS"/>
                <a:cs typeface="Trebuchet MS"/>
              </a:rPr>
              <a:t>Ситуация</a:t>
            </a:r>
            <a:r>
              <a:rPr sz="3200" b="1" spc="-1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3200" b="1" spc="160" dirty="0">
                <a:solidFill>
                  <a:srgbClr val="001F5F"/>
                </a:solidFill>
                <a:latin typeface="Trebuchet MS"/>
                <a:cs typeface="Trebuchet MS"/>
              </a:rPr>
              <a:t>доведена</a:t>
            </a:r>
            <a:r>
              <a:rPr sz="3200" b="1" spc="-17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3200" b="1" spc="105" dirty="0">
                <a:solidFill>
                  <a:srgbClr val="001F5F"/>
                </a:solidFill>
                <a:latin typeface="Trebuchet MS"/>
                <a:cs typeface="Trebuchet MS"/>
              </a:rPr>
              <a:t>писателем</a:t>
            </a:r>
            <a:r>
              <a:rPr sz="3200" b="1" spc="-1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3200" b="1" spc="235" dirty="0">
                <a:solidFill>
                  <a:srgbClr val="001F5F"/>
                </a:solidFill>
                <a:latin typeface="Trebuchet MS"/>
                <a:cs typeface="Trebuchet MS"/>
              </a:rPr>
              <a:t>до </a:t>
            </a:r>
            <a:r>
              <a:rPr sz="3200" b="1" spc="23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3200" b="1" spc="150" dirty="0">
                <a:solidFill>
                  <a:srgbClr val="BF0000"/>
                </a:solidFill>
                <a:latin typeface="Trebuchet MS"/>
                <a:cs typeface="Trebuchet MS"/>
              </a:rPr>
              <a:t>абсурда</a:t>
            </a:r>
            <a:r>
              <a:rPr sz="3200" b="1" i="1" spc="150" dirty="0">
                <a:solidFill>
                  <a:srgbClr val="001F5F"/>
                </a:solidFill>
                <a:latin typeface="Arial Narrow"/>
                <a:cs typeface="Arial Narrow"/>
              </a:rPr>
              <a:t>, </a:t>
            </a:r>
            <a:r>
              <a:rPr sz="3200" b="1" spc="165" dirty="0">
                <a:solidFill>
                  <a:srgbClr val="001F5F"/>
                </a:solidFill>
                <a:latin typeface="Trebuchet MS"/>
                <a:cs typeface="Trebuchet MS"/>
              </a:rPr>
              <a:t>именно </a:t>
            </a:r>
            <a:r>
              <a:rPr sz="3200" b="1" spc="100" dirty="0">
                <a:solidFill>
                  <a:srgbClr val="001F5F"/>
                </a:solidFill>
                <a:latin typeface="Trebuchet MS"/>
                <a:cs typeface="Trebuchet MS"/>
              </a:rPr>
              <a:t>это </a:t>
            </a:r>
            <a:r>
              <a:rPr sz="3200" b="1" spc="235" dirty="0">
                <a:solidFill>
                  <a:srgbClr val="001F5F"/>
                </a:solidFill>
                <a:latin typeface="Trebuchet MS"/>
                <a:cs typeface="Trebuchet MS"/>
              </a:rPr>
              <a:t>и </a:t>
            </a:r>
            <a:r>
              <a:rPr sz="3200" b="1" spc="120" dirty="0">
                <a:solidFill>
                  <a:srgbClr val="001F5F"/>
                </a:solidFill>
                <a:latin typeface="Trebuchet MS"/>
                <a:cs typeface="Trebuchet MS"/>
              </a:rPr>
              <a:t>позволяет  </a:t>
            </a:r>
            <a:r>
              <a:rPr sz="3200" b="1" spc="135" dirty="0">
                <a:solidFill>
                  <a:srgbClr val="001F5F"/>
                </a:solidFill>
                <a:latin typeface="Trebuchet MS"/>
                <a:cs typeface="Trebuchet MS"/>
              </a:rPr>
              <a:t>лучше увидеть </a:t>
            </a:r>
            <a:r>
              <a:rPr sz="3200" b="1" spc="110" dirty="0">
                <a:solidFill>
                  <a:srgbClr val="001F5F"/>
                </a:solidFill>
                <a:latin typeface="Trebuchet MS"/>
                <a:cs typeface="Trebuchet MS"/>
              </a:rPr>
              <a:t>нелепость </a:t>
            </a:r>
            <a:r>
              <a:rPr sz="3200" b="1" spc="155" dirty="0">
                <a:solidFill>
                  <a:srgbClr val="001F5F"/>
                </a:solidFill>
                <a:latin typeface="Trebuchet MS"/>
                <a:cs typeface="Trebuchet MS"/>
              </a:rPr>
              <a:t>самой  </a:t>
            </a:r>
            <a:r>
              <a:rPr sz="3200" b="1" spc="135" dirty="0">
                <a:solidFill>
                  <a:srgbClr val="001F5F"/>
                </a:solidFill>
                <a:latin typeface="Trebuchet MS"/>
                <a:cs typeface="Trebuchet MS"/>
              </a:rPr>
              <a:t>жизни</a:t>
            </a:r>
            <a:r>
              <a:rPr sz="3200" b="1" i="1" spc="135" dirty="0">
                <a:solidFill>
                  <a:srgbClr val="001F5F"/>
                </a:solidFill>
                <a:latin typeface="Arial Narrow"/>
                <a:cs typeface="Arial Narrow"/>
              </a:rPr>
              <a:t>, </a:t>
            </a:r>
            <a:r>
              <a:rPr sz="3200" b="1" spc="155" dirty="0">
                <a:solidFill>
                  <a:srgbClr val="001F5F"/>
                </a:solidFill>
                <a:latin typeface="Trebuchet MS"/>
                <a:cs typeface="Trebuchet MS"/>
              </a:rPr>
              <a:t>в </a:t>
            </a:r>
            <a:r>
              <a:rPr sz="3200" b="1" spc="195" dirty="0">
                <a:solidFill>
                  <a:srgbClr val="001F5F"/>
                </a:solidFill>
                <a:latin typeface="Trebuchet MS"/>
                <a:cs typeface="Trebuchet MS"/>
              </a:rPr>
              <a:t>которой</a:t>
            </a:r>
            <a:r>
              <a:rPr sz="3200" b="1" spc="-56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3200" b="1" spc="160" dirty="0">
                <a:solidFill>
                  <a:srgbClr val="001F5F"/>
                </a:solidFill>
                <a:latin typeface="Trebuchet MS"/>
                <a:cs typeface="Trebuchet MS"/>
              </a:rPr>
              <a:t>царят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4976" y="6371539"/>
            <a:ext cx="40544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254" baseline="-5208" dirty="0">
                <a:solidFill>
                  <a:srgbClr val="001F5F"/>
                </a:solidFill>
                <a:latin typeface="Trebuchet MS"/>
                <a:cs typeface="Trebuchet MS"/>
              </a:rPr>
              <a:t>низ</a:t>
            </a:r>
            <a:r>
              <a:rPr sz="4800" b="1" spc="247" baseline="-5208" dirty="0">
                <a:solidFill>
                  <a:srgbClr val="001F5F"/>
                </a:solidFill>
                <a:latin typeface="Trebuchet MS"/>
                <a:cs typeface="Trebuchet MS"/>
              </a:rPr>
              <a:t>к</a:t>
            </a:r>
            <a:r>
              <a:rPr sz="4800" b="1" spc="345" baseline="-5208" dirty="0">
                <a:solidFill>
                  <a:srgbClr val="001F5F"/>
                </a:solidFill>
                <a:latin typeface="Trebuchet MS"/>
                <a:cs typeface="Trebuchet MS"/>
              </a:rPr>
              <a:t>опо</a:t>
            </a:r>
            <a:r>
              <a:rPr sz="4800" b="1" spc="254" baseline="-5208" dirty="0">
                <a:solidFill>
                  <a:srgbClr val="001F5F"/>
                </a:solidFill>
                <a:latin typeface="Trebuchet MS"/>
                <a:cs typeface="Trebuchet MS"/>
              </a:rPr>
              <a:t>к</a:t>
            </a:r>
            <a:r>
              <a:rPr sz="4800" b="1" spc="127" baseline="-5208" dirty="0">
                <a:solidFill>
                  <a:srgbClr val="001F5F"/>
                </a:solidFill>
                <a:latin typeface="Trebuchet MS"/>
                <a:cs typeface="Trebuchet MS"/>
              </a:rPr>
              <a:t>л</a:t>
            </a:r>
            <a:r>
              <a:rPr sz="4800" b="1" spc="330" baseline="-5208" dirty="0">
                <a:solidFill>
                  <a:srgbClr val="001F5F"/>
                </a:solidFill>
                <a:latin typeface="Trebuchet MS"/>
                <a:cs typeface="Trebuchet MS"/>
              </a:rPr>
              <a:t>о</a:t>
            </a:r>
            <a:r>
              <a:rPr sz="4800" b="1" spc="322" baseline="-5208" dirty="0">
                <a:solidFill>
                  <a:srgbClr val="001F5F"/>
                </a:solidFill>
                <a:latin typeface="Trebuchet MS"/>
                <a:cs typeface="Trebuchet MS"/>
              </a:rPr>
              <a:t>н</a:t>
            </a:r>
            <a:r>
              <a:rPr sz="4800" b="1" spc="-480" baseline="-5208" dirty="0">
                <a:solidFill>
                  <a:srgbClr val="001F5F"/>
                </a:solidFill>
                <a:latin typeface="Trebuchet MS"/>
                <a:cs typeface="Trebuchet MS"/>
              </a:rPr>
              <a:t>с</a:t>
            </a:r>
            <a:r>
              <a:rPr sz="800" spc="-125" dirty="0">
                <a:solidFill>
                  <a:srgbClr val="BEBEBE"/>
                </a:solidFill>
                <a:latin typeface="Arial"/>
                <a:cs typeface="Arial"/>
              </a:rPr>
              <a:t>F</a:t>
            </a:r>
            <a:r>
              <a:rPr sz="4800" b="1" spc="-2160" baseline="-5208" dirty="0">
                <a:solidFill>
                  <a:srgbClr val="001F5F"/>
                </a:solidFill>
                <a:latin typeface="Trebuchet MS"/>
                <a:cs typeface="Trebuchet MS"/>
              </a:rPr>
              <a:t>т</a:t>
            </a:r>
            <a:r>
              <a:rPr sz="800" dirty="0">
                <a:solidFill>
                  <a:srgbClr val="BEBEBE"/>
                </a:solidFill>
                <a:latin typeface="Arial"/>
                <a:cs typeface="Arial"/>
              </a:rPr>
              <a:t>ok</a:t>
            </a:r>
            <a:r>
              <a:rPr sz="800" spc="10" dirty="0">
                <a:solidFill>
                  <a:srgbClr val="BEBEBE"/>
                </a:solidFill>
                <a:latin typeface="Arial"/>
                <a:cs typeface="Arial"/>
              </a:rPr>
              <a:t>i</a:t>
            </a:r>
            <a:r>
              <a:rPr sz="800" spc="-10" dirty="0">
                <a:solidFill>
                  <a:srgbClr val="BEBEBE"/>
                </a:solidFill>
                <a:latin typeface="Arial"/>
                <a:cs typeface="Arial"/>
              </a:rPr>
              <a:t>n</a:t>
            </a:r>
            <a:r>
              <a:rPr sz="4800" b="1" spc="-2625" baseline="-5208" dirty="0">
                <a:solidFill>
                  <a:srgbClr val="001F5F"/>
                </a:solidFill>
                <a:latin typeface="Trebuchet MS"/>
                <a:cs typeface="Trebuchet MS"/>
              </a:rPr>
              <a:t>в</a:t>
            </a:r>
            <a:r>
              <a:rPr sz="800" spc="-5" dirty="0">
                <a:solidFill>
                  <a:srgbClr val="BEBEBE"/>
                </a:solidFill>
                <a:latin typeface="Arial"/>
                <a:cs typeface="Arial"/>
              </a:rPr>
              <a:t>a</a:t>
            </a:r>
            <a:r>
              <a:rPr sz="800" dirty="0">
                <a:solidFill>
                  <a:srgbClr val="BEBEBE"/>
                </a:solidFill>
                <a:latin typeface="Arial"/>
                <a:cs typeface="Arial"/>
              </a:rPr>
              <a:t>Li</a:t>
            </a:r>
            <a:r>
              <a:rPr sz="800" spc="-5" dirty="0">
                <a:solidFill>
                  <a:srgbClr val="BEBEBE"/>
                </a:solidFill>
                <a:latin typeface="Arial"/>
                <a:cs typeface="Arial"/>
              </a:rPr>
              <a:t>d</a:t>
            </a:r>
            <a:r>
              <a:rPr sz="800" spc="-45" dirty="0">
                <a:solidFill>
                  <a:srgbClr val="BEBEBE"/>
                </a:solidFill>
                <a:latin typeface="Arial"/>
                <a:cs typeface="Arial"/>
              </a:rPr>
              <a:t>a</a:t>
            </a:r>
            <a:r>
              <a:rPr sz="4800" b="1" spc="-2677" baseline="-5208" dirty="0">
                <a:solidFill>
                  <a:srgbClr val="001F5F"/>
                </a:solidFill>
                <a:latin typeface="Trebuchet MS"/>
                <a:cs typeface="Trebuchet MS"/>
              </a:rPr>
              <a:t>о</a:t>
            </a:r>
            <a:r>
              <a:rPr sz="800" spc="5" dirty="0">
                <a:solidFill>
                  <a:srgbClr val="BEBEBE"/>
                </a:solidFill>
                <a:latin typeface="Arial"/>
                <a:cs typeface="Arial"/>
              </a:rPr>
              <a:t>.</a:t>
            </a:r>
            <a:r>
              <a:rPr sz="800" dirty="0">
                <a:solidFill>
                  <a:srgbClr val="BEBEBE"/>
                </a:solidFill>
                <a:latin typeface="Arial"/>
                <a:cs typeface="Arial"/>
              </a:rPr>
              <a:t>7</a:t>
            </a:r>
            <a:r>
              <a:rPr sz="800" spc="-5" dirty="0">
                <a:solidFill>
                  <a:srgbClr val="BEBEBE"/>
                </a:solidFill>
                <a:latin typeface="Arial"/>
                <a:cs typeface="Arial"/>
              </a:rPr>
              <a:t>5</a:t>
            </a:r>
            <a:r>
              <a:rPr sz="800" spc="5" dirty="0">
                <a:solidFill>
                  <a:srgbClr val="BEBEBE"/>
                </a:solidFill>
                <a:latin typeface="Arial"/>
                <a:cs typeface="Arial"/>
              </a:rPr>
              <a:t>@</a:t>
            </a:r>
            <a:r>
              <a:rPr sz="800" spc="-570" dirty="0">
                <a:solidFill>
                  <a:srgbClr val="BEBEBE"/>
                </a:solidFill>
                <a:latin typeface="Arial"/>
                <a:cs typeface="Arial"/>
              </a:rPr>
              <a:t>m</a:t>
            </a:r>
            <a:r>
              <a:rPr sz="4800" b="1" i="1" spc="-247" baseline="-5208" dirty="0">
                <a:solidFill>
                  <a:srgbClr val="001F5F"/>
                </a:solidFill>
                <a:latin typeface="Arial Narrow"/>
                <a:cs typeface="Arial Narrow"/>
              </a:rPr>
              <a:t>,</a:t>
            </a:r>
            <a:r>
              <a:rPr sz="800" spc="-5" dirty="0">
                <a:solidFill>
                  <a:srgbClr val="BEBEBE"/>
                </a:solidFill>
                <a:latin typeface="Arial"/>
                <a:cs typeface="Arial"/>
              </a:rPr>
              <a:t>a</a:t>
            </a:r>
            <a:r>
              <a:rPr sz="800" dirty="0">
                <a:solidFill>
                  <a:srgbClr val="BEBEBE"/>
                </a:solidFill>
                <a:latin typeface="Arial"/>
                <a:cs typeface="Arial"/>
              </a:rPr>
              <a:t>il</a:t>
            </a:r>
            <a:r>
              <a:rPr sz="800" spc="-40" dirty="0">
                <a:solidFill>
                  <a:srgbClr val="BEBEBE"/>
                </a:solidFill>
                <a:latin typeface="Arial"/>
                <a:cs typeface="Arial"/>
              </a:rPr>
              <a:t>.</a:t>
            </a:r>
            <a:r>
              <a:rPr sz="4800" b="1" spc="-2654" baseline="-5208" dirty="0">
                <a:solidFill>
                  <a:srgbClr val="001F5F"/>
                </a:solidFill>
                <a:latin typeface="Trebuchet MS"/>
                <a:cs typeface="Trebuchet MS"/>
              </a:rPr>
              <a:t>ч</a:t>
            </a:r>
            <a:r>
              <a:rPr sz="800" spc="-10" dirty="0">
                <a:solidFill>
                  <a:srgbClr val="BEBEBE"/>
                </a:solidFill>
                <a:latin typeface="Arial"/>
                <a:cs typeface="Arial"/>
              </a:rPr>
              <a:t>r</a:t>
            </a:r>
            <a:r>
              <a:rPr sz="800" dirty="0">
                <a:solidFill>
                  <a:srgbClr val="BEBEBE"/>
                </a:solidFill>
                <a:latin typeface="Arial"/>
                <a:cs typeface="Arial"/>
              </a:rPr>
              <a:t>u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27008" y="6407187"/>
            <a:ext cx="31991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65" dirty="0">
                <a:solidFill>
                  <a:srgbClr val="001F5F"/>
                </a:solidFill>
                <a:latin typeface="Trebuchet MS"/>
                <a:cs typeface="Trebuchet MS"/>
              </a:rPr>
              <a:t>инопочитание</a:t>
            </a:r>
            <a:r>
              <a:rPr sz="3200" b="1" i="1" spc="165" dirty="0">
                <a:solidFill>
                  <a:srgbClr val="001F5F"/>
                </a:solidFill>
                <a:latin typeface="Arial Narrow"/>
                <a:cs typeface="Arial Narrow"/>
              </a:rPr>
              <a:t>,</a:t>
            </a:r>
            <a:endParaRPr sz="3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5780" y="6676453"/>
            <a:ext cx="10737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2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45298" y="1633220"/>
            <a:ext cx="6252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10" dirty="0">
                <a:solidFill>
                  <a:srgbClr val="000000"/>
                </a:solidFill>
                <a:latin typeface="Calibri"/>
                <a:cs typeface="Calibri"/>
              </a:rPr>
              <a:t>Ирония (от </a:t>
            </a:r>
            <a:r>
              <a:rPr sz="3600" i="0" spc="-25" dirty="0">
                <a:solidFill>
                  <a:srgbClr val="000000"/>
                </a:solidFill>
                <a:latin typeface="Calibri"/>
                <a:cs typeface="Calibri"/>
              </a:rPr>
              <a:t>др.-греч. </a:t>
            </a:r>
            <a:r>
              <a:rPr sz="3600" i="0" spc="-10" dirty="0">
                <a:solidFill>
                  <a:srgbClr val="000000"/>
                </a:solidFill>
                <a:latin typeface="Calibri"/>
                <a:cs typeface="Calibri"/>
              </a:rPr>
              <a:t>εἰρωνεία</a:t>
            </a:r>
            <a:r>
              <a:rPr sz="3600" i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0" dirty="0">
                <a:solidFill>
                  <a:srgbClr val="000000"/>
                </a:solidFill>
                <a:latin typeface="Calibri"/>
                <a:cs typeface="Calibri"/>
              </a:rPr>
              <a:t>—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marR="5080" indent="3810" algn="ctr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«притворство») </a:t>
            </a:r>
            <a:r>
              <a:rPr dirty="0">
                <a:solidFill>
                  <a:srgbClr val="000000"/>
                </a:solidFill>
              </a:rPr>
              <a:t>— </a:t>
            </a:r>
            <a:r>
              <a:rPr spc="-5" dirty="0">
                <a:solidFill>
                  <a:srgbClr val="000000"/>
                </a:solidFill>
              </a:rPr>
              <a:t>троп, </a:t>
            </a:r>
            <a:r>
              <a:rPr dirty="0"/>
              <a:t>в </a:t>
            </a:r>
            <a:r>
              <a:rPr spc="-20" dirty="0"/>
              <a:t>котором  </a:t>
            </a:r>
            <a:r>
              <a:rPr spc="-5" dirty="0"/>
              <a:t>истинный смысл скрыт </a:t>
            </a:r>
            <a:r>
              <a:rPr spc="-10" dirty="0"/>
              <a:t>или  противоречит (противопоставляется)  </a:t>
            </a:r>
            <a:r>
              <a:rPr spc="-5" dirty="0"/>
              <a:t>смыслу </a:t>
            </a:r>
            <a:r>
              <a:rPr spc="-25" dirty="0"/>
              <a:t>явному. </a:t>
            </a:r>
            <a:r>
              <a:rPr spc="-10" dirty="0"/>
              <a:t>Ирония создаёт  </a:t>
            </a:r>
            <a:r>
              <a:rPr spc="-15" dirty="0"/>
              <a:t>ощущение, что предмет </a:t>
            </a:r>
            <a:r>
              <a:rPr spc="-10" dirty="0"/>
              <a:t>обсуждения </a:t>
            </a:r>
            <a:r>
              <a:rPr spc="-5" dirty="0"/>
              <a:t>не  </a:t>
            </a:r>
            <a:r>
              <a:rPr spc="-15" dirty="0"/>
              <a:t>таков, каким </a:t>
            </a:r>
            <a:r>
              <a:rPr spc="-5" dirty="0"/>
              <a:t>он</a:t>
            </a:r>
            <a:r>
              <a:rPr spc="5" dirty="0"/>
              <a:t> </a:t>
            </a:r>
            <a:r>
              <a:rPr spc="-25" dirty="0"/>
              <a:t>кажется.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8480" y="6698770"/>
            <a:ext cx="742315" cy="113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5"/>
              </a:lnSpc>
            </a:pPr>
            <a:r>
              <a:rPr sz="800" dirty="0">
                <a:solidFill>
                  <a:srgbClr val="BEBEBE"/>
                </a:solidFill>
                <a:latin typeface="Arial"/>
                <a:cs typeface="Arial"/>
              </a:rPr>
              <a:t>Fok</a:t>
            </a:r>
            <a:r>
              <a:rPr sz="800" spc="10" dirty="0">
                <a:solidFill>
                  <a:srgbClr val="BEBEBE"/>
                </a:solidFill>
                <a:latin typeface="Arial"/>
                <a:cs typeface="Arial"/>
              </a:rPr>
              <a:t>i</a:t>
            </a:r>
            <a:r>
              <a:rPr sz="800" spc="-5" dirty="0">
                <a:solidFill>
                  <a:srgbClr val="BEBEBE"/>
                </a:solidFill>
                <a:latin typeface="Arial"/>
                <a:cs typeface="Arial"/>
              </a:rPr>
              <a:t>na</a:t>
            </a:r>
            <a:r>
              <a:rPr sz="800" dirty="0">
                <a:solidFill>
                  <a:srgbClr val="BEBEBE"/>
                </a:solidFill>
                <a:latin typeface="Arial"/>
                <a:cs typeface="Arial"/>
              </a:rPr>
              <a:t>Li</a:t>
            </a:r>
            <a:r>
              <a:rPr sz="800" spc="-5" dirty="0">
                <a:solidFill>
                  <a:srgbClr val="BEBEBE"/>
                </a:solidFill>
                <a:latin typeface="Arial"/>
                <a:cs typeface="Arial"/>
              </a:rPr>
              <a:t>da</a:t>
            </a:r>
            <a:r>
              <a:rPr sz="800" spc="5" dirty="0">
                <a:solidFill>
                  <a:srgbClr val="BEBEBE"/>
                </a:solidFill>
                <a:latin typeface="Arial"/>
                <a:cs typeface="Arial"/>
              </a:rPr>
              <a:t>.</a:t>
            </a:r>
            <a:r>
              <a:rPr sz="800" dirty="0">
                <a:solidFill>
                  <a:srgbClr val="BEBEBE"/>
                </a:solidFill>
                <a:latin typeface="Arial"/>
                <a:cs typeface="Arial"/>
              </a:rPr>
              <a:t>7</a:t>
            </a:r>
            <a:r>
              <a:rPr sz="800" spc="-5" dirty="0">
                <a:solidFill>
                  <a:srgbClr val="BEBEBE"/>
                </a:solidFill>
                <a:latin typeface="Arial"/>
                <a:cs typeface="Arial"/>
              </a:rPr>
              <a:t>5</a:t>
            </a:r>
            <a:r>
              <a:rPr sz="800" dirty="0">
                <a:solidFill>
                  <a:srgbClr val="BEBEBE"/>
                </a:solidFill>
                <a:latin typeface="Arial"/>
                <a:cs typeface="Arial"/>
              </a:rPr>
              <a:t>@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78951" y="6676453"/>
            <a:ext cx="3308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</a:rPr>
              <a:t>mail.ru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92297" y="497776"/>
            <a:ext cx="29559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15" dirty="0">
                <a:solidFill>
                  <a:srgbClr val="000000"/>
                </a:solidFill>
                <a:latin typeface="Calibri"/>
                <a:cs typeface="Calibri"/>
              </a:rPr>
              <a:t>«Хамелеон»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6023" y="1229309"/>
            <a:ext cx="8068309" cy="2708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indent="928369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Смешное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0" dirty="0">
                <a:latin typeface="Calibri"/>
                <a:cs typeface="Calibri"/>
              </a:rPr>
              <a:t>рассказе </a:t>
            </a:r>
            <a:r>
              <a:rPr sz="2400" spc="-5" dirty="0">
                <a:latin typeface="Calibri"/>
                <a:cs typeface="Calibri"/>
              </a:rPr>
              <a:t>начинается </a:t>
            </a:r>
            <a:r>
              <a:rPr sz="2400" dirty="0">
                <a:latin typeface="Calibri"/>
                <a:cs typeface="Calibri"/>
              </a:rPr>
              <a:t>сразу с </a:t>
            </a:r>
            <a:r>
              <a:rPr sz="2400" spc="-10" dirty="0">
                <a:latin typeface="Calibri"/>
                <a:cs typeface="Calibri"/>
              </a:rPr>
              <a:t>говорящих  </a:t>
            </a:r>
            <a:r>
              <a:rPr sz="2400" spc="-5" dirty="0">
                <a:latin typeface="Calibri"/>
                <a:cs typeface="Calibri"/>
              </a:rPr>
              <a:t>фамилий: </a:t>
            </a:r>
            <a:r>
              <a:rPr sz="2400" spc="-15" dirty="0">
                <a:latin typeface="Calibri"/>
                <a:cs typeface="Calibri"/>
              </a:rPr>
              <a:t>Очумелов( </a:t>
            </a:r>
            <a:r>
              <a:rPr sz="2400" spc="-10" dirty="0">
                <a:latin typeface="Calibri"/>
                <a:cs typeface="Calibri"/>
              </a:rPr>
              <a:t>чумной, одуревший), </a:t>
            </a:r>
            <a:r>
              <a:rPr sz="2400" spc="-5" dirty="0">
                <a:latin typeface="Calibri"/>
                <a:cs typeface="Calibri"/>
              </a:rPr>
              <a:t>Хрюкин(свинья,  </a:t>
            </a:r>
            <a:r>
              <a:rPr sz="2400" dirty="0">
                <a:latin typeface="Calibri"/>
                <a:cs typeface="Calibri"/>
              </a:rPr>
              <a:t>хам,</a:t>
            </a:r>
            <a:r>
              <a:rPr sz="2400" spc="-10" dirty="0">
                <a:latin typeface="Calibri"/>
                <a:cs typeface="Calibri"/>
              </a:rPr>
              <a:t> невежа)</a:t>
            </a:r>
            <a:endParaRPr sz="2400">
              <a:latin typeface="Calibri"/>
              <a:cs typeface="Calibri"/>
            </a:endParaRPr>
          </a:p>
          <a:p>
            <a:pPr marL="12700" marR="5080" indent="663575" algn="just">
              <a:lnSpc>
                <a:spcPct val="100000"/>
              </a:lnSpc>
              <a:spcBef>
                <a:spcPts val="480"/>
              </a:spcBef>
            </a:pPr>
            <a:r>
              <a:rPr sz="2400" spc="-15" dirty="0">
                <a:latin typeface="Calibri"/>
                <a:cs typeface="Calibri"/>
              </a:rPr>
              <a:t>Сюжет </a:t>
            </a:r>
            <a:r>
              <a:rPr sz="2400" spc="-10" dirty="0">
                <a:latin typeface="Calibri"/>
                <a:cs typeface="Calibri"/>
              </a:rPr>
              <a:t>рассказа </a:t>
            </a:r>
            <a:r>
              <a:rPr sz="2400" spc="-25" dirty="0">
                <a:latin typeface="Calibri"/>
                <a:cs typeface="Calibri"/>
              </a:rPr>
              <a:t>тоже </a:t>
            </a:r>
            <a:r>
              <a:rPr sz="2400" spc="-5" dirty="0">
                <a:latin typeface="Calibri"/>
                <a:cs typeface="Calibri"/>
              </a:rPr>
              <a:t>сатиричен: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зависимости </a:t>
            </a:r>
            <a:r>
              <a:rPr sz="2400" spc="-10" dirty="0">
                <a:latin typeface="Calibri"/>
                <a:cs typeface="Calibri"/>
              </a:rPr>
              <a:t>от </a:t>
            </a:r>
            <a:r>
              <a:rPr sz="2400" spc="-20" dirty="0">
                <a:latin typeface="Calibri"/>
                <a:cs typeface="Calibri"/>
              </a:rPr>
              <a:t>того,  </a:t>
            </a:r>
            <a:r>
              <a:rPr sz="2400" spc="-10" dirty="0">
                <a:latin typeface="Calibri"/>
                <a:cs typeface="Calibri"/>
              </a:rPr>
              <a:t>генеральская собака </a:t>
            </a:r>
            <a:r>
              <a:rPr sz="2400" spc="-5" dirty="0">
                <a:latin typeface="Calibri"/>
                <a:cs typeface="Calibri"/>
              </a:rPr>
              <a:t>или </a:t>
            </a:r>
            <a:r>
              <a:rPr sz="2400" spc="-30" dirty="0">
                <a:latin typeface="Calibri"/>
                <a:cs typeface="Calibri"/>
              </a:rPr>
              <a:t>нет, </a:t>
            </a:r>
            <a:r>
              <a:rPr sz="2400" spc="-5" dirty="0">
                <a:latin typeface="Calibri"/>
                <a:cs typeface="Calibri"/>
              </a:rPr>
              <a:t>меняется </a:t>
            </a:r>
            <a:r>
              <a:rPr sz="2400" spc="-20" dirty="0">
                <a:latin typeface="Calibri"/>
                <a:cs typeface="Calibri"/>
              </a:rPr>
              <a:t>взгляд </a:t>
            </a:r>
            <a:r>
              <a:rPr sz="2400" spc="-15" dirty="0">
                <a:latin typeface="Calibri"/>
                <a:cs typeface="Calibri"/>
              </a:rPr>
              <a:t>полицейского  </a:t>
            </a:r>
            <a:r>
              <a:rPr sz="2400" spc="-10" dirty="0">
                <a:latin typeface="Calibri"/>
                <a:cs typeface="Calibri"/>
              </a:rPr>
              <a:t>надзирателя </a:t>
            </a:r>
            <a:r>
              <a:rPr sz="2400" spc="-15" dirty="0">
                <a:latin typeface="Calibri"/>
                <a:cs typeface="Calibri"/>
              </a:rPr>
              <a:t>Очумелова </a:t>
            </a:r>
            <a:r>
              <a:rPr sz="2400" spc="-5" dirty="0">
                <a:latin typeface="Calibri"/>
                <a:cs typeface="Calibri"/>
              </a:rPr>
              <a:t>на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происходящее</a:t>
            </a:r>
            <a:endParaRPr sz="2400">
              <a:latin typeface="Calibri"/>
              <a:cs typeface="Calibri"/>
            </a:endParaRPr>
          </a:p>
          <a:p>
            <a:pPr marL="1111250" algn="just">
              <a:lnSpc>
                <a:spcPct val="100000"/>
              </a:lnSpc>
              <a:spcBef>
                <a:spcPts val="480"/>
              </a:spcBef>
            </a:pPr>
            <a:r>
              <a:rPr sz="2400" spc="-20" dirty="0">
                <a:latin typeface="Calibri"/>
                <a:cs typeface="Calibri"/>
              </a:rPr>
              <a:t>Если </a:t>
            </a:r>
            <a:r>
              <a:rPr sz="2400" spc="-10" dirty="0">
                <a:latin typeface="Calibri"/>
                <a:cs typeface="Calibri"/>
              </a:rPr>
              <a:t>щенок </a:t>
            </a:r>
            <a:r>
              <a:rPr sz="2400" spc="-5" dirty="0">
                <a:latin typeface="Calibri"/>
                <a:cs typeface="Calibri"/>
              </a:rPr>
              <a:t>неизвестный </a:t>
            </a:r>
            <a:r>
              <a:rPr sz="2400" spc="-15" dirty="0">
                <a:latin typeface="Calibri"/>
                <a:cs typeface="Calibri"/>
              </a:rPr>
              <a:t>,то </a:t>
            </a:r>
            <a:r>
              <a:rPr sz="2400" spc="-5" dirty="0">
                <a:latin typeface="Calibri"/>
                <a:cs typeface="Calibri"/>
              </a:rPr>
              <a:t>он </a:t>
            </a:r>
            <a:r>
              <a:rPr sz="2400" dirty="0">
                <a:latin typeface="Calibri"/>
                <a:cs typeface="Calibri"/>
              </a:rPr>
              <a:t>- бешеная</a:t>
            </a:r>
            <a:r>
              <a:rPr sz="2400" spc="5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собака,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76256" y="3911663"/>
            <a:ext cx="50266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7280" algn="l"/>
                <a:tab pos="2750185" algn="l"/>
                <a:tab pos="3925570" algn="l"/>
              </a:tabLst>
            </a:pPr>
            <a:r>
              <a:rPr sz="2400" spc="-15" dirty="0">
                <a:latin typeface="Calibri"/>
                <a:cs typeface="Calibri"/>
              </a:rPr>
              <a:t>скот»,	«подлость	одна»,	</a:t>
            </a:r>
            <a:r>
              <a:rPr sz="2400" spc="-20" dirty="0">
                <a:latin typeface="Calibri"/>
                <a:cs typeface="Calibri"/>
              </a:rPr>
              <a:t>которую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79823" y="4277423"/>
            <a:ext cx="48634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2740" algn="l"/>
                <a:tab pos="4026535" algn="l"/>
              </a:tabLst>
            </a:pPr>
            <a:r>
              <a:rPr sz="2400" dirty="0">
                <a:latin typeface="Calibri"/>
                <a:cs typeface="Calibri"/>
              </a:rPr>
              <a:t>ис</a:t>
            </a:r>
            <a:r>
              <a:rPr sz="2400" spc="-15" dirty="0">
                <a:latin typeface="Calibri"/>
                <a:cs typeface="Calibri"/>
              </a:rPr>
              <a:t>т</a:t>
            </a:r>
            <a:r>
              <a:rPr sz="2400" spc="-5" dirty="0">
                <a:latin typeface="Calibri"/>
                <a:cs typeface="Calibri"/>
              </a:rPr>
              <a:t>р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10" dirty="0">
                <a:latin typeface="Calibri"/>
                <a:cs typeface="Calibri"/>
              </a:rPr>
              <a:t>б</a:t>
            </a:r>
            <a:r>
              <a:rPr sz="2400" spc="-10" dirty="0">
                <a:latin typeface="Calibri"/>
                <a:cs typeface="Calibri"/>
              </a:rPr>
              <a:t>и</a:t>
            </a:r>
            <a:r>
              <a:rPr sz="2400" spc="-5" dirty="0">
                <a:latin typeface="Calibri"/>
                <a:cs typeface="Calibri"/>
              </a:rPr>
              <a:t>т</a:t>
            </a:r>
            <a:r>
              <a:rPr sz="2400" spc="-10" dirty="0">
                <a:latin typeface="Calibri"/>
                <a:cs typeface="Calibri"/>
              </a:rPr>
              <a:t>ь</a:t>
            </a:r>
            <a:r>
              <a:rPr sz="2400" dirty="0">
                <a:latin typeface="Calibri"/>
                <a:cs typeface="Calibri"/>
              </a:rPr>
              <a:t>.	</a:t>
            </a:r>
            <a:r>
              <a:rPr sz="2400" spc="-5" dirty="0">
                <a:latin typeface="Calibri"/>
                <a:cs typeface="Calibri"/>
              </a:rPr>
              <a:t>Пр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5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а</a:t>
            </a:r>
            <a:r>
              <a:rPr sz="2400" spc="5" dirty="0">
                <a:latin typeface="Calibri"/>
                <a:cs typeface="Calibri"/>
              </a:rPr>
              <a:t>д</a:t>
            </a:r>
            <a:r>
              <a:rPr sz="2400" spc="-10" dirty="0">
                <a:latin typeface="Calibri"/>
                <a:cs typeface="Calibri"/>
              </a:rPr>
              <a:t>л</a:t>
            </a:r>
            <a:r>
              <a:rPr sz="2400" spc="-25" dirty="0">
                <a:latin typeface="Calibri"/>
                <a:cs typeface="Calibri"/>
              </a:rPr>
              <a:t>е</a:t>
            </a:r>
            <a:r>
              <a:rPr sz="2400" spc="-5" dirty="0">
                <a:latin typeface="Calibri"/>
                <a:cs typeface="Calibri"/>
              </a:rPr>
              <a:t>ж</a:t>
            </a:r>
            <a:r>
              <a:rPr sz="2400" spc="5" dirty="0">
                <a:latin typeface="Calibri"/>
                <a:cs typeface="Calibri"/>
              </a:rPr>
              <a:t>н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15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ь	</a:t>
            </a:r>
            <a:r>
              <a:rPr sz="2400" spc="-30" dirty="0">
                <a:latin typeface="Calibri"/>
                <a:cs typeface="Calibri"/>
              </a:rPr>
              <a:t>щ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5" dirty="0">
                <a:latin typeface="Calibri"/>
                <a:cs typeface="Calibri"/>
              </a:rPr>
              <a:t>н</a:t>
            </a:r>
            <a:r>
              <a:rPr sz="2400" spc="-35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6023" y="3911663"/>
            <a:ext cx="16573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«бродячий  </a:t>
            </a:r>
            <a:r>
              <a:rPr sz="2400" spc="5" dirty="0">
                <a:latin typeface="Calibri"/>
                <a:cs typeface="Calibri"/>
              </a:rPr>
              <a:t>н</a:t>
            </a:r>
            <a:r>
              <a:rPr sz="2400" spc="-25" dirty="0">
                <a:latin typeface="Calibri"/>
                <a:cs typeface="Calibri"/>
              </a:rPr>
              <a:t>е</a:t>
            </a:r>
            <a:r>
              <a:rPr sz="2400" spc="-5" dirty="0">
                <a:latin typeface="Calibri"/>
                <a:cs typeface="Calibri"/>
              </a:rPr>
              <a:t>м</a:t>
            </a:r>
            <a:r>
              <a:rPr sz="2400" spc="-25" dirty="0">
                <a:latin typeface="Calibri"/>
                <a:cs typeface="Calibri"/>
              </a:rPr>
              <a:t>е</a:t>
            </a:r>
            <a:r>
              <a:rPr sz="2400" spc="-5" dirty="0">
                <a:latin typeface="Calibri"/>
                <a:cs typeface="Calibri"/>
              </a:rPr>
              <a:t>д</a:t>
            </a:r>
            <a:r>
              <a:rPr sz="2400" spc="-10" dirty="0">
                <a:latin typeface="Calibri"/>
                <a:cs typeface="Calibri"/>
              </a:rPr>
              <a:t>л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5" dirty="0">
                <a:latin typeface="Calibri"/>
                <a:cs typeface="Calibri"/>
              </a:rPr>
              <a:t>н</a:t>
            </a:r>
            <a:r>
              <a:rPr sz="2400" spc="-5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о  </a:t>
            </a:r>
            <a:r>
              <a:rPr sz="2400" spc="-5" dirty="0">
                <a:latin typeface="Calibri"/>
                <a:cs typeface="Calibri"/>
              </a:rPr>
              <a:t>превращает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58475" y="4643183"/>
            <a:ext cx="48209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3100" algn="l"/>
                <a:tab pos="1066165" algn="l"/>
                <a:tab pos="2509520" algn="l"/>
                <a:tab pos="3700779" algn="l"/>
              </a:tabLst>
            </a:pPr>
            <a:r>
              <a:rPr sz="2400" spc="-10" dirty="0">
                <a:latin typeface="Calibri"/>
                <a:cs typeface="Calibri"/>
              </a:rPr>
              <a:t>его	</a:t>
            </a:r>
            <a:r>
              <a:rPr sz="2400" dirty="0">
                <a:latin typeface="Calibri"/>
                <a:cs typeface="Calibri"/>
              </a:rPr>
              <a:t>в	</a:t>
            </a:r>
            <a:r>
              <a:rPr sz="2400" spc="-10" dirty="0">
                <a:latin typeface="Calibri"/>
                <a:cs typeface="Calibri"/>
              </a:rPr>
              <a:t>«нежную	</a:t>
            </a:r>
            <a:r>
              <a:rPr sz="2400" spc="-5" dirty="0">
                <a:latin typeface="Calibri"/>
                <a:cs typeface="Calibri"/>
              </a:rPr>
              <a:t>тварь»,	</a:t>
            </a:r>
            <a:r>
              <a:rPr sz="2400" spc="-15" dirty="0">
                <a:latin typeface="Calibri"/>
                <a:cs typeface="Calibri"/>
              </a:rPr>
              <a:t>«цуцыка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99966" y="3911663"/>
            <a:ext cx="12166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7325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с</a:t>
            </a:r>
            <a:r>
              <a:rPr sz="2400" spc="-10" dirty="0">
                <a:latin typeface="Calibri"/>
                <a:cs typeface="Calibri"/>
              </a:rPr>
              <a:t>л</a:t>
            </a:r>
            <a:r>
              <a:rPr sz="2400" spc="-35" dirty="0">
                <a:latin typeface="Calibri"/>
                <a:cs typeface="Calibri"/>
              </a:rPr>
              <a:t>е</a:t>
            </a:r>
            <a:r>
              <a:rPr sz="2400" spc="-20" dirty="0">
                <a:latin typeface="Calibri"/>
                <a:cs typeface="Calibri"/>
              </a:rPr>
              <a:t>д</a:t>
            </a:r>
            <a:r>
              <a:rPr sz="2400" spc="-30" dirty="0">
                <a:latin typeface="Calibri"/>
                <a:cs typeface="Calibri"/>
              </a:rPr>
              <a:t>у</a:t>
            </a:r>
            <a:r>
              <a:rPr sz="2400" spc="-5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т  </a:t>
            </a:r>
            <a:r>
              <a:rPr sz="2400" spc="-5" dirty="0">
                <a:latin typeface="Calibri"/>
                <a:cs typeface="Calibri"/>
              </a:rPr>
              <a:t>генералу  </a:t>
            </a:r>
            <a:r>
              <a:rPr sz="2400" spc="-15" dirty="0">
                <a:latin typeface="Calibri"/>
                <a:cs typeface="Calibri"/>
              </a:rPr>
              <a:t>эт</a:t>
            </a:r>
            <a:r>
              <a:rPr sz="2400" dirty="0">
                <a:latin typeface="Calibri"/>
                <a:cs typeface="Calibri"/>
              </a:rPr>
              <a:t>а</a:t>
            </a:r>
            <a:r>
              <a:rPr sz="2400" spc="-35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о</a:t>
            </a:r>
            <a:r>
              <a:rPr sz="2400" spc="-35" dirty="0">
                <a:latin typeface="Calibri"/>
                <a:cs typeface="Calibri"/>
              </a:rPr>
              <a:t>г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spc="-15" dirty="0">
                <a:latin typeface="Calibri"/>
                <a:cs typeface="Calibri"/>
              </a:rPr>
              <a:t>»</a:t>
            </a:r>
            <a:r>
              <a:rPr sz="240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6023" y="5008943"/>
            <a:ext cx="29502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«шуструю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собачонку».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64004" y="5201272"/>
            <a:ext cx="1079627" cy="16560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5426633"/>
            <a:ext cx="2051278" cy="14306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38245" y="5352478"/>
            <a:ext cx="1009434" cy="14961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24004" y="5178590"/>
            <a:ext cx="1386001" cy="16610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88542" y="405256"/>
            <a:ext cx="4552950" cy="177673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 indent="1152525" algn="just">
              <a:lnSpc>
                <a:spcPct val="79900"/>
              </a:lnSpc>
              <a:spcBef>
                <a:spcPts val="650"/>
              </a:spcBef>
              <a:tabLst>
                <a:tab pos="2533015" algn="l"/>
              </a:tabLst>
            </a:pPr>
            <a:r>
              <a:rPr sz="2300" b="1" i="1" spc="-30" dirty="0">
                <a:solidFill>
                  <a:srgbClr val="660000"/>
                </a:solidFill>
                <a:latin typeface="Times New Roman"/>
                <a:cs typeface="Times New Roman"/>
              </a:rPr>
              <a:t>Точно 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так </a:t>
            </a:r>
            <a:r>
              <a:rPr sz="2300" b="1" i="1" spc="-20" dirty="0">
                <a:solidFill>
                  <a:srgbClr val="660000"/>
                </a:solidFill>
                <a:latin typeface="Times New Roman"/>
                <a:cs typeface="Times New Roman"/>
              </a:rPr>
              <a:t>же </a:t>
            </a:r>
            <a:r>
              <a:rPr sz="2300" b="1" i="1" spc="-10" dirty="0">
                <a:solidFill>
                  <a:srgbClr val="660000"/>
                </a:solidFill>
                <a:latin typeface="Times New Roman"/>
                <a:cs typeface="Times New Roman"/>
              </a:rPr>
              <a:t>меняется  п</a:t>
            </a:r>
            <a:r>
              <a:rPr sz="2300" b="1" i="1" spc="-70" dirty="0">
                <a:solidFill>
                  <a:srgbClr val="660000"/>
                </a:solidFill>
                <a:latin typeface="Times New Roman"/>
                <a:cs typeface="Times New Roman"/>
              </a:rPr>
              <a:t>о</a:t>
            </a:r>
            <a:r>
              <a:rPr sz="2300" b="1" i="1" dirty="0">
                <a:solidFill>
                  <a:srgbClr val="660000"/>
                </a:solidFill>
                <a:latin typeface="Times New Roman"/>
                <a:cs typeface="Times New Roman"/>
              </a:rPr>
              <a:t>л</a:t>
            </a:r>
            <a:r>
              <a:rPr sz="2300" b="1" i="1" spc="-60" dirty="0">
                <a:solidFill>
                  <a:srgbClr val="660000"/>
                </a:solidFill>
                <a:latin typeface="Times New Roman"/>
                <a:cs typeface="Times New Roman"/>
              </a:rPr>
              <a:t>о</a:t>
            </a:r>
            <a:r>
              <a:rPr sz="2300" b="1" i="1" spc="-40" dirty="0">
                <a:solidFill>
                  <a:srgbClr val="660000"/>
                </a:solidFill>
                <a:latin typeface="Times New Roman"/>
                <a:cs typeface="Times New Roman"/>
              </a:rPr>
              <a:t>ж</a:t>
            </a:r>
            <a:r>
              <a:rPr sz="2300" b="1" i="1" spc="-20" dirty="0">
                <a:solidFill>
                  <a:srgbClr val="660000"/>
                </a:solidFill>
                <a:latin typeface="Times New Roman"/>
                <a:cs typeface="Times New Roman"/>
              </a:rPr>
              <a:t>е</a:t>
            </a:r>
            <a:r>
              <a:rPr sz="2300" b="1" i="1" spc="5" dirty="0">
                <a:solidFill>
                  <a:srgbClr val="660000"/>
                </a:solidFill>
                <a:latin typeface="Times New Roman"/>
                <a:cs typeface="Times New Roman"/>
              </a:rPr>
              <a:t>н</a:t>
            </a:r>
            <a:r>
              <a:rPr sz="2300" b="1" i="1" spc="-10" dirty="0">
                <a:solidFill>
                  <a:srgbClr val="660000"/>
                </a:solidFill>
                <a:latin typeface="Times New Roman"/>
                <a:cs typeface="Times New Roman"/>
              </a:rPr>
              <a:t>и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е</a:t>
            </a:r>
            <a:r>
              <a:rPr sz="2300" b="1" i="1" dirty="0">
                <a:solidFill>
                  <a:srgbClr val="660000"/>
                </a:solidFill>
                <a:latin typeface="Times New Roman"/>
                <a:cs typeface="Times New Roman"/>
              </a:rPr>
              <a:t>	</a:t>
            </a:r>
            <a:r>
              <a:rPr sz="2300" b="1" i="1" spc="-10" dirty="0">
                <a:solidFill>
                  <a:srgbClr val="660000"/>
                </a:solidFill>
                <a:latin typeface="Times New Roman"/>
                <a:cs typeface="Times New Roman"/>
              </a:rPr>
              <a:t>постр</a:t>
            </a:r>
            <a:r>
              <a:rPr sz="2300" b="1" i="1" dirty="0">
                <a:solidFill>
                  <a:srgbClr val="660000"/>
                </a:solidFill>
                <a:latin typeface="Times New Roman"/>
                <a:cs typeface="Times New Roman"/>
              </a:rPr>
              <a:t>а</a:t>
            </a:r>
            <a:r>
              <a:rPr sz="2300" b="1" i="1" spc="-20" dirty="0">
                <a:solidFill>
                  <a:srgbClr val="660000"/>
                </a:solidFill>
                <a:latin typeface="Times New Roman"/>
                <a:cs typeface="Times New Roman"/>
              </a:rPr>
              <a:t>д</a:t>
            </a:r>
            <a:r>
              <a:rPr sz="2300" b="1" i="1" dirty="0">
                <a:solidFill>
                  <a:srgbClr val="660000"/>
                </a:solidFill>
                <a:latin typeface="Times New Roman"/>
                <a:cs typeface="Times New Roman"/>
              </a:rPr>
              <a:t>а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вш</a:t>
            </a:r>
            <a:r>
              <a:rPr sz="2300" b="1" i="1" spc="-10" dirty="0">
                <a:solidFill>
                  <a:srgbClr val="660000"/>
                </a:solidFill>
                <a:latin typeface="Times New Roman"/>
                <a:cs typeface="Times New Roman"/>
              </a:rPr>
              <a:t>его  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Хрюкина: </a:t>
            </a:r>
            <a:r>
              <a:rPr sz="2300" b="1" i="1" spc="-15" dirty="0">
                <a:solidFill>
                  <a:srgbClr val="660000"/>
                </a:solidFill>
                <a:latin typeface="Times New Roman"/>
                <a:cs typeface="Times New Roman"/>
              </a:rPr>
              <a:t>то 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он </a:t>
            </a:r>
            <a:r>
              <a:rPr sz="2300" b="1" i="1" spc="-20" dirty="0">
                <a:solidFill>
                  <a:srgbClr val="660000"/>
                </a:solidFill>
                <a:latin typeface="Times New Roman"/>
                <a:cs typeface="Times New Roman"/>
              </a:rPr>
              <a:t>незаслуженно  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обиженный, </a:t>
            </a:r>
            <a:r>
              <a:rPr sz="2300" b="1" i="1" spc="-25" dirty="0">
                <a:solidFill>
                  <a:srgbClr val="660000"/>
                </a:solidFill>
                <a:latin typeface="Times New Roman"/>
                <a:cs typeface="Times New Roman"/>
              </a:rPr>
              <a:t>которому </a:t>
            </a:r>
            <a:r>
              <a:rPr sz="2300" b="1" i="1" spc="-20" dirty="0">
                <a:solidFill>
                  <a:srgbClr val="660000"/>
                </a:solidFill>
                <a:latin typeface="Times New Roman"/>
                <a:cs typeface="Times New Roman"/>
              </a:rPr>
              <a:t>Очумелов  </a:t>
            </a:r>
            <a:r>
              <a:rPr sz="2300" b="1" i="1" spc="-30" dirty="0">
                <a:solidFill>
                  <a:srgbClr val="660000"/>
                </a:solidFill>
                <a:latin typeface="Times New Roman"/>
                <a:cs typeface="Times New Roman"/>
              </a:rPr>
              <a:t>советует </a:t>
            </a:r>
            <a:r>
              <a:rPr sz="2300" b="1" i="1" spc="-15" dirty="0">
                <a:solidFill>
                  <a:srgbClr val="660000"/>
                </a:solidFill>
                <a:latin typeface="Times New Roman"/>
                <a:cs typeface="Times New Roman"/>
              </a:rPr>
              <a:t>«дела  этого</a:t>
            </a:r>
            <a:r>
              <a:rPr sz="2300" b="1" i="1" spc="545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так </a:t>
            </a:r>
            <a:r>
              <a:rPr sz="2300" b="1" i="1" dirty="0">
                <a:solidFill>
                  <a:srgbClr val="660000"/>
                </a:solidFill>
                <a:latin typeface="Times New Roman"/>
                <a:cs typeface="Times New Roman"/>
              </a:rPr>
              <a:t>не  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оставлять», </a:t>
            </a:r>
            <a:r>
              <a:rPr sz="2300" b="1" i="1" spc="-20" dirty="0">
                <a:solidFill>
                  <a:srgbClr val="660000"/>
                </a:solidFill>
                <a:latin typeface="Times New Roman"/>
                <a:cs typeface="Times New Roman"/>
              </a:rPr>
              <a:t>то 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превращается</a:t>
            </a:r>
            <a:r>
              <a:rPr sz="2300" b="1" i="1" spc="345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в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8542" y="2085377"/>
            <a:ext cx="3184525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85825" algn="l"/>
                <a:tab pos="2003425" algn="l"/>
              </a:tabLst>
            </a:pP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«</a:t>
            </a:r>
            <a:r>
              <a:rPr sz="2300" b="1" i="1" spc="-35" dirty="0">
                <a:solidFill>
                  <a:srgbClr val="660000"/>
                </a:solidFill>
                <a:latin typeface="Times New Roman"/>
                <a:cs typeface="Times New Roman"/>
              </a:rPr>
              <a:t>в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он</a:t>
            </a:r>
            <a:r>
              <a:rPr sz="2300" b="1" i="1" dirty="0">
                <a:solidFill>
                  <a:srgbClr val="660000"/>
                </a:solidFill>
                <a:latin typeface="Times New Roman"/>
                <a:cs typeface="Times New Roman"/>
              </a:rPr>
              <a:t>	</a:t>
            </a:r>
            <a:r>
              <a:rPr sz="2300" b="1" i="1" spc="-55" dirty="0">
                <a:solidFill>
                  <a:srgbClr val="660000"/>
                </a:solidFill>
                <a:latin typeface="Times New Roman"/>
                <a:cs typeface="Times New Roman"/>
              </a:rPr>
              <a:t>к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а</a:t>
            </a:r>
            <a:r>
              <a:rPr sz="2300" b="1" i="1" spc="-90" dirty="0">
                <a:solidFill>
                  <a:srgbClr val="660000"/>
                </a:solidFill>
                <a:latin typeface="Times New Roman"/>
                <a:cs typeface="Times New Roman"/>
              </a:rPr>
              <a:t>к</a:t>
            </a:r>
            <a:r>
              <a:rPr sz="2300" b="1" i="1" dirty="0">
                <a:solidFill>
                  <a:srgbClr val="660000"/>
                </a:solidFill>
                <a:latin typeface="Times New Roman"/>
                <a:cs typeface="Times New Roman"/>
              </a:rPr>
              <a:t>о</a:t>
            </a:r>
            <a:r>
              <a:rPr sz="2300" b="1" i="1" spc="-10" dirty="0">
                <a:solidFill>
                  <a:srgbClr val="660000"/>
                </a:solidFill>
                <a:latin typeface="Times New Roman"/>
                <a:cs typeface="Times New Roman"/>
              </a:rPr>
              <a:t>г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о</a:t>
            </a:r>
            <a:r>
              <a:rPr sz="2300" b="1" i="1" dirty="0">
                <a:solidFill>
                  <a:srgbClr val="660000"/>
                </a:solidFill>
                <a:latin typeface="Times New Roman"/>
                <a:cs typeface="Times New Roman"/>
              </a:rPr>
              <a:t>	</a:t>
            </a:r>
            <a:r>
              <a:rPr sz="2300" b="1" i="1" spc="-45" dirty="0">
                <a:solidFill>
                  <a:srgbClr val="660000"/>
                </a:solidFill>
                <a:latin typeface="Times New Roman"/>
                <a:cs typeface="Times New Roman"/>
              </a:rPr>
              <a:t>в</a:t>
            </a:r>
            <a:r>
              <a:rPr sz="2300" b="1" i="1" spc="-10" dirty="0">
                <a:solidFill>
                  <a:srgbClr val="660000"/>
                </a:solidFill>
                <a:latin typeface="Times New Roman"/>
                <a:cs typeface="Times New Roman"/>
              </a:rPr>
              <a:t>е</a:t>
            </a:r>
            <a:r>
              <a:rPr sz="2300" b="1" i="1" spc="-40" dirty="0">
                <a:solidFill>
                  <a:srgbClr val="660000"/>
                </a:solidFill>
                <a:latin typeface="Times New Roman"/>
                <a:cs typeface="Times New Roman"/>
              </a:rPr>
              <a:t>р</a:t>
            </a:r>
            <a:r>
              <a:rPr sz="2300" b="1" i="1" spc="-10" dirty="0">
                <a:solidFill>
                  <a:srgbClr val="660000"/>
                </a:solidFill>
                <a:latin typeface="Times New Roman"/>
                <a:cs typeface="Times New Roman"/>
              </a:rPr>
              <a:t>зи</a:t>
            </a:r>
            <a:r>
              <a:rPr sz="2300" b="1" i="1" spc="-30" dirty="0">
                <a:solidFill>
                  <a:srgbClr val="660000"/>
                </a:solidFill>
                <a:latin typeface="Times New Roman"/>
                <a:cs typeface="Times New Roman"/>
              </a:rPr>
              <a:t>л</a:t>
            </a:r>
            <a:r>
              <a:rPr sz="2300" b="1" i="1" spc="-10" dirty="0">
                <a:solidFill>
                  <a:srgbClr val="660000"/>
                </a:solidFill>
                <a:latin typeface="Times New Roman"/>
                <a:cs typeface="Times New Roman"/>
              </a:rPr>
              <a:t>у»,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8542" y="2085377"/>
            <a:ext cx="4551680" cy="656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2485"/>
              </a:lnSpc>
              <a:spcBef>
                <a:spcPts val="95"/>
              </a:spcBef>
            </a:pPr>
            <a:r>
              <a:rPr sz="2300" b="1" i="1" dirty="0">
                <a:solidFill>
                  <a:srgbClr val="660000"/>
                </a:solidFill>
                <a:latin typeface="Times New Roman"/>
                <a:cs typeface="Times New Roman"/>
              </a:rPr>
              <a:t>в</a:t>
            </a:r>
            <a:r>
              <a:rPr sz="2300" b="1" i="1" spc="-45" dirty="0">
                <a:solidFill>
                  <a:srgbClr val="660000"/>
                </a:solidFill>
                <a:latin typeface="Times New Roman"/>
                <a:cs typeface="Times New Roman"/>
              </a:rPr>
              <a:t>р</a:t>
            </a:r>
            <a:r>
              <a:rPr sz="2300" b="1" i="1" spc="-10" dirty="0">
                <a:solidFill>
                  <a:srgbClr val="660000"/>
                </a:solidFill>
                <a:latin typeface="Times New Roman"/>
                <a:cs typeface="Times New Roman"/>
              </a:rPr>
              <a:t>у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н</a:t>
            </a:r>
            <a:r>
              <a:rPr sz="2300" b="1" i="1" dirty="0">
                <a:solidFill>
                  <a:srgbClr val="660000"/>
                </a:solidFill>
                <a:latin typeface="Times New Roman"/>
                <a:cs typeface="Times New Roman"/>
              </a:rPr>
              <a:t>а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,</a:t>
            </a:r>
            <a:endParaRPr sz="2300">
              <a:latin typeface="Times New Roman"/>
              <a:cs typeface="Times New Roman"/>
            </a:endParaRPr>
          </a:p>
          <a:p>
            <a:pPr marR="5080" algn="r">
              <a:lnSpc>
                <a:spcPts val="2485"/>
              </a:lnSpc>
              <a:tabLst>
                <a:tab pos="1749425" algn="l"/>
                <a:tab pos="3288665" algn="l"/>
              </a:tabLst>
            </a:pP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«св</a:t>
            </a:r>
            <a:r>
              <a:rPr sz="2300" b="1" i="1" dirty="0">
                <a:solidFill>
                  <a:srgbClr val="660000"/>
                </a:solidFill>
                <a:latin typeface="Times New Roman"/>
                <a:cs typeface="Times New Roman"/>
              </a:rPr>
              <a:t>и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н</a:t>
            </a:r>
            <a:r>
              <a:rPr sz="2300" b="1" i="1" dirty="0">
                <a:solidFill>
                  <a:srgbClr val="660000"/>
                </a:solidFill>
                <a:latin typeface="Times New Roman"/>
                <a:cs typeface="Times New Roman"/>
              </a:rPr>
              <a:t>ь</a:t>
            </a:r>
            <a:r>
              <a:rPr sz="2300" b="1" i="1" spc="-10" dirty="0">
                <a:solidFill>
                  <a:srgbClr val="660000"/>
                </a:solidFill>
                <a:latin typeface="Times New Roman"/>
                <a:cs typeface="Times New Roman"/>
              </a:rPr>
              <a:t>ю»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,</a:t>
            </a:r>
            <a:r>
              <a:rPr sz="2300" b="1" i="1" dirty="0">
                <a:solidFill>
                  <a:srgbClr val="660000"/>
                </a:solidFill>
                <a:latin typeface="Times New Roman"/>
                <a:cs typeface="Times New Roman"/>
              </a:rPr>
              <a:t>	</a:t>
            </a:r>
            <a:r>
              <a:rPr sz="2300" b="1" i="1" spc="-45" dirty="0">
                <a:solidFill>
                  <a:srgbClr val="660000"/>
                </a:solidFill>
                <a:latin typeface="Times New Roman"/>
                <a:cs typeface="Times New Roman"/>
              </a:rPr>
              <a:t>б</a:t>
            </a:r>
            <a:r>
              <a:rPr sz="2300" b="1" i="1" spc="-60" dirty="0">
                <a:solidFill>
                  <a:srgbClr val="660000"/>
                </a:solidFill>
                <a:latin typeface="Times New Roman"/>
                <a:cs typeface="Times New Roman"/>
              </a:rPr>
              <a:t>о</a:t>
            </a:r>
            <a:r>
              <a:rPr sz="2300" b="1" i="1" spc="-10" dirty="0">
                <a:solidFill>
                  <a:srgbClr val="660000"/>
                </a:solidFill>
                <a:latin typeface="Times New Roman"/>
                <a:cs typeface="Times New Roman"/>
              </a:rPr>
              <a:t>л</a:t>
            </a:r>
            <a:r>
              <a:rPr sz="2300" b="1" i="1" spc="-25" dirty="0">
                <a:solidFill>
                  <a:srgbClr val="660000"/>
                </a:solidFill>
                <a:latin typeface="Times New Roman"/>
                <a:cs typeface="Times New Roman"/>
              </a:rPr>
              <a:t>в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а</a:t>
            </a:r>
            <a:r>
              <a:rPr sz="2300" b="1" i="1" spc="5" dirty="0">
                <a:solidFill>
                  <a:srgbClr val="660000"/>
                </a:solidFill>
                <a:latin typeface="Times New Roman"/>
                <a:cs typeface="Times New Roman"/>
              </a:rPr>
              <a:t>н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а.</a:t>
            </a:r>
            <a:r>
              <a:rPr sz="2300" b="1" i="1" dirty="0">
                <a:solidFill>
                  <a:srgbClr val="660000"/>
                </a:solidFill>
                <a:latin typeface="Times New Roman"/>
                <a:cs typeface="Times New Roman"/>
              </a:rPr>
              <a:t>	</a:t>
            </a:r>
            <a:r>
              <a:rPr sz="2300" b="1" i="1" spc="-10" dirty="0">
                <a:solidFill>
                  <a:srgbClr val="660000"/>
                </a:solidFill>
                <a:latin typeface="Times New Roman"/>
                <a:cs typeface="Times New Roman"/>
              </a:rPr>
              <a:t>О</a:t>
            </a:r>
            <a:r>
              <a:rPr sz="2300" b="1" i="1" spc="5" dirty="0">
                <a:solidFill>
                  <a:srgbClr val="660000"/>
                </a:solidFill>
                <a:latin typeface="Times New Roman"/>
                <a:cs typeface="Times New Roman"/>
              </a:rPr>
              <a:t>ч</a:t>
            </a:r>
            <a:r>
              <a:rPr sz="2300" b="1" i="1" spc="-70" dirty="0">
                <a:solidFill>
                  <a:srgbClr val="660000"/>
                </a:solidFill>
                <a:latin typeface="Times New Roman"/>
                <a:cs typeface="Times New Roman"/>
              </a:rPr>
              <a:t>у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м</a:t>
            </a:r>
            <a:r>
              <a:rPr sz="2300" b="1" i="1" spc="-70" dirty="0">
                <a:solidFill>
                  <a:srgbClr val="660000"/>
                </a:solidFill>
                <a:latin typeface="Times New Roman"/>
                <a:cs typeface="Times New Roman"/>
              </a:rPr>
              <a:t>е</a:t>
            </a:r>
            <a:r>
              <a:rPr sz="2300" b="1" i="1" dirty="0">
                <a:solidFill>
                  <a:srgbClr val="660000"/>
                </a:solidFill>
                <a:latin typeface="Times New Roman"/>
                <a:cs typeface="Times New Roman"/>
              </a:rPr>
              <a:t>л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ов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8542" y="2646984"/>
            <a:ext cx="4551045" cy="93599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 algn="just">
              <a:lnSpc>
                <a:spcPct val="79900"/>
              </a:lnSpc>
              <a:spcBef>
                <a:spcPts val="650"/>
              </a:spcBef>
            </a:pPr>
            <a:r>
              <a:rPr sz="2300" b="1" i="1" spc="-10" dirty="0">
                <a:solidFill>
                  <a:srgbClr val="660000"/>
                </a:solidFill>
                <a:latin typeface="Times New Roman"/>
                <a:cs typeface="Times New Roman"/>
              </a:rPr>
              <a:t>боится «промазать» </a:t>
            </a:r>
            <a:r>
              <a:rPr sz="2300" b="1" i="1" spc="-35" dirty="0">
                <a:solidFill>
                  <a:srgbClr val="660000"/>
                </a:solidFill>
                <a:latin typeface="Times New Roman"/>
                <a:cs typeface="Times New Roman"/>
              </a:rPr>
              <a:t>со </a:t>
            </a:r>
            <a:r>
              <a:rPr sz="2300" b="1" i="1" spc="-15" dirty="0">
                <a:solidFill>
                  <a:srgbClr val="660000"/>
                </a:solidFill>
                <a:latin typeface="Times New Roman"/>
                <a:cs typeface="Times New Roman"/>
              </a:rPr>
              <a:t>своим  </a:t>
            </a:r>
            <a:r>
              <a:rPr sz="2300" b="1" i="1" spc="-10" dirty="0">
                <a:solidFill>
                  <a:srgbClr val="660000"/>
                </a:solidFill>
                <a:latin typeface="Times New Roman"/>
                <a:cs typeface="Times New Roman"/>
              </a:rPr>
              <a:t>решением, </a:t>
            </a:r>
            <a:r>
              <a:rPr sz="2300" b="1" i="1" spc="-15" dirty="0">
                <a:solidFill>
                  <a:srgbClr val="660000"/>
                </a:solidFill>
                <a:latin typeface="Times New Roman"/>
                <a:cs typeface="Times New Roman"/>
              </a:rPr>
              <a:t>что</a:t>
            </a:r>
            <a:r>
              <a:rPr sz="2300" b="1" i="1" spc="545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от </a:t>
            </a:r>
            <a:r>
              <a:rPr sz="2300" b="1" i="1" spc="-10" dirty="0">
                <a:solidFill>
                  <a:srgbClr val="660000"/>
                </a:solidFill>
                <a:latin typeface="Times New Roman"/>
                <a:cs typeface="Times New Roman"/>
              </a:rPr>
              <a:t>напряжения  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его </a:t>
            </a:r>
            <a:r>
              <a:rPr sz="2300" b="1" i="1" spc="-10" dirty="0">
                <a:solidFill>
                  <a:srgbClr val="660000"/>
                </a:solidFill>
                <a:latin typeface="Times New Roman"/>
                <a:cs typeface="Times New Roman"/>
              </a:rPr>
              <a:t>кидает </a:t>
            </a:r>
            <a:r>
              <a:rPr sz="2300" b="1" i="1" spc="-20" dirty="0">
                <a:solidFill>
                  <a:srgbClr val="660000"/>
                </a:solidFill>
                <a:latin typeface="Times New Roman"/>
                <a:cs typeface="Times New Roman"/>
              </a:rPr>
              <a:t>то 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в </a:t>
            </a:r>
            <a:r>
              <a:rPr sz="2300" b="1" i="1" spc="-10" dirty="0">
                <a:solidFill>
                  <a:srgbClr val="660000"/>
                </a:solidFill>
                <a:latin typeface="Times New Roman"/>
                <a:cs typeface="Times New Roman"/>
              </a:rPr>
              <a:t>жар, </a:t>
            </a:r>
            <a:r>
              <a:rPr sz="2300" b="1" i="1" spc="-20" dirty="0">
                <a:solidFill>
                  <a:srgbClr val="660000"/>
                </a:solidFill>
                <a:latin typeface="Times New Roman"/>
                <a:cs typeface="Times New Roman"/>
              </a:rPr>
              <a:t>то 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в</a:t>
            </a:r>
            <a:r>
              <a:rPr sz="2300" b="1" i="1" spc="31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300" b="1" i="1" spc="-30" dirty="0">
                <a:solidFill>
                  <a:srgbClr val="660000"/>
                </a:solidFill>
                <a:latin typeface="Times New Roman"/>
                <a:cs typeface="Times New Roman"/>
              </a:rPr>
              <a:t>холод.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8542" y="3486137"/>
            <a:ext cx="2510155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61110" algn="l"/>
                <a:tab pos="1656714" algn="l"/>
              </a:tabLst>
            </a:pPr>
            <a:r>
              <a:rPr sz="2300" b="1" i="1" spc="-10" dirty="0">
                <a:solidFill>
                  <a:srgbClr val="660000"/>
                </a:solidFill>
                <a:latin typeface="Times New Roman"/>
                <a:cs typeface="Times New Roman"/>
              </a:rPr>
              <a:t>С</a:t>
            </a:r>
            <a:r>
              <a:rPr sz="2300" b="1" i="1" spc="5" dirty="0">
                <a:solidFill>
                  <a:srgbClr val="660000"/>
                </a:solidFill>
                <a:latin typeface="Times New Roman"/>
                <a:cs typeface="Times New Roman"/>
              </a:rPr>
              <a:t>н</a:t>
            </a:r>
            <a:r>
              <a:rPr sz="2300" b="1" i="1" spc="-10" dirty="0">
                <a:solidFill>
                  <a:srgbClr val="660000"/>
                </a:solidFill>
                <a:latin typeface="Times New Roman"/>
                <a:cs typeface="Times New Roman"/>
              </a:rPr>
              <a:t>и</a:t>
            </a:r>
            <a:r>
              <a:rPr sz="2300" b="1" i="1" spc="5" dirty="0">
                <a:solidFill>
                  <a:srgbClr val="660000"/>
                </a:solidFill>
                <a:latin typeface="Times New Roman"/>
                <a:cs typeface="Times New Roman"/>
              </a:rPr>
              <a:t>м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ая</a:t>
            </a:r>
            <a:r>
              <a:rPr sz="2300" b="1" i="1" dirty="0">
                <a:solidFill>
                  <a:srgbClr val="660000"/>
                </a:solidFill>
                <a:latin typeface="Times New Roman"/>
                <a:cs typeface="Times New Roman"/>
              </a:rPr>
              <a:t>	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и</a:t>
            </a:r>
            <a:r>
              <a:rPr sz="2300" b="1" i="1" dirty="0">
                <a:solidFill>
                  <a:srgbClr val="660000"/>
                </a:solidFill>
                <a:latin typeface="Times New Roman"/>
                <a:cs typeface="Times New Roman"/>
              </a:rPr>
              <a:t>	</a:t>
            </a:r>
            <a:r>
              <a:rPr sz="2300" b="1" i="1" spc="-45" dirty="0">
                <a:solidFill>
                  <a:srgbClr val="660000"/>
                </a:solidFill>
                <a:latin typeface="Times New Roman"/>
                <a:cs typeface="Times New Roman"/>
              </a:rPr>
              <a:t>о</a:t>
            </a:r>
            <a:r>
              <a:rPr sz="2300" b="1" i="1" spc="-10" dirty="0">
                <a:solidFill>
                  <a:srgbClr val="660000"/>
                </a:solidFill>
                <a:latin typeface="Times New Roman"/>
                <a:cs typeface="Times New Roman"/>
              </a:rPr>
              <a:t>де</a:t>
            </a:r>
            <a:r>
              <a:rPr sz="2300" b="1" i="1" spc="-25" dirty="0">
                <a:solidFill>
                  <a:srgbClr val="660000"/>
                </a:solidFill>
                <a:latin typeface="Times New Roman"/>
                <a:cs typeface="Times New Roman"/>
              </a:rPr>
              <a:t>в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ая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37521" y="3486137"/>
            <a:ext cx="1602105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80795" algn="l"/>
              </a:tabLst>
            </a:pPr>
            <a:r>
              <a:rPr sz="2300" b="1" i="1" dirty="0">
                <a:solidFill>
                  <a:srgbClr val="660000"/>
                </a:solidFill>
                <a:latin typeface="Times New Roman"/>
                <a:cs typeface="Times New Roman"/>
              </a:rPr>
              <a:t>п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ал</a:t>
            </a:r>
            <a:r>
              <a:rPr sz="2300" b="1" i="1" dirty="0">
                <a:solidFill>
                  <a:srgbClr val="660000"/>
                </a:solidFill>
                <a:latin typeface="Times New Roman"/>
                <a:cs typeface="Times New Roman"/>
              </a:rPr>
              <a:t>ь</a:t>
            </a:r>
            <a:r>
              <a:rPr sz="2300" b="1" i="1" spc="-35" dirty="0">
                <a:solidFill>
                  <a:srgbClr val="660000"/>
                </a:solidFill>
                <a:latin typeface="Times New Roman"/>
                <a:cs typeface="Times New Roman"/>
              </a:rPr>
              <a:t>т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о,</a:t>
            </a:r>
            <a:r>
              <a:rPr sz="2300" b="1" i="1" dirty="0">
                <a:solidFill>
                  <a:srgbClr val="660000"/>
                </a:solidFill>
                <a:latin typeface="Times New Roman"/>
                <a:cs typeface="Times New Roman"/>
              </a:rPr>
              <a:t>	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он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8542" y="3766934"/>
            <a:ext cx="4552950" cy="233553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 algn="just">
              <a:lnSpc>
                <a:spcPct val="79900"/>
              </a:lnSpc>
              <a:spcBef>
                <a:spcPts val="650"/>
              </a:spcBef>
              <a:tabLst>
                <a:tab pos="1774825" algn="l"/>
                <a:tab pos="3403600" algn="l"/>
              </a:tabLst>
            </a:pPr>
            <a:r>
              <a:rPr sz="2300" b="1" i="1" spc="-15" dirty="0">
                <a:solidFill>
                  <a:srgbClr val="660000"/>
                </a:solidFill>
                <a:latin typeface="Times New Roman"/>
                <a:cs typeface="Times New Roman"/>
              </a:rPr>
              <a:t>предстаёт </a:t>
            </a:r>
            <a:r>
              <a:rPr sz="2300" b="1" i="1" spc="-20" dirty="0">
                <a:solidFill>
                  <a:srgbClr val="660000"/>
                </a:solidFill>
                <a:latin typeface="Times New Roman"/>
                <a:cs typeface="Times New Roman"/>
              </a:rPr>
              <a:t>перед </a:t>
            </a:r>
            <a:r>
              <a:rPr sz="2300" b="1" i="1" dirty="0">
                <a:solidFill>
                  <a:srgbClr val="660000"/>
                </a:solidFill>
                <a:latin typeface="Times New Roman"/>
                <a:cs typeface="Times New Roman"/>
              </a:rPr>
              <a:t>нами 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в  </a:t>
            </a:r>
            <a:r>
              <a:rPr sz="2300" b="1" i="1" spc="-40" dirty="0">
                <a:solidFill>
                  <a:srgbClr val="660000"/>
                </a:solidFill>
                <a:latin typeface="Times New Roman"/>
                <a:cs typeface="Times New Roman"/>
              </a:rPr>
              <a:t>комическом 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виде( 6 раз </a:t>
            </a:r>
            <a:r>
              <a:rPr sz="2300" b="1" i="1" spc="-20" dirty="0">
                <a:solidFill>
                  <a:srgbClr val="660000"/>
                </a:solidFill>
                <a:latin typeface="Times New Roman"/>
                <a:cs typeface="Times New Roman"/>
              </a:rPr>
              <a:t>Очумелов  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менял </a:t>
            </a:r>
            <a:r>
              <a:rPr sz="2300" b="1" i="1" spc="-15" dirty="0">
                <a:solidFill>
                  <a:srgbClr val="660000"/>
                </a:solidFill>
                <a:latin typeface="Times New Roman"/>
                <a:cs typeface="Times New Roman"/>
              </a:rPr>
              <a:t>своё 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мнение). </a:t>
            </a:r>
            <a:r>
              <a:rPr sz="2300" b="1" i="1" dirty="0">
                <a:solidFill>
                  <a:srgbClr val="660000"/>
                </a:solidFill>
                <a:latin typeface="Times New Roman"/>
                <a:cs typeface="Times New Roman"/>
              </a:rPr>
              <a:t>Смешное 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и  </a:t>
            </a:r>
            <a:r>
              <a:rPr sz="2300" b="1" i="1" spc="-10" dirty="0">
                <a:solidFill>
                  <a:srgbClr val="660000"/>
                </a:solidFill>
                <a:latin typeface="Times New Roman"/>
                <a:cs typeface="Times New Roman"/>
              </a:rPr>
              <a:t>грустное 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живут </a:t>
            </a:r>
            <a:r>
              <a:rPr sz="2300" b="1" i="1" spc="-25" dirty="0">
                <a:solidFill>
                  <a:srgbClr val="660000"/>
                </a:solidFill>
                <a:latin typeface="Times New Roman"/>
                <a:cs typeface="Times New Roman"/>
              </a:rPr>
              <a:t>рядом: 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льстецы  и</a:t>
            </a:r>
            <a:r>
              <a:rPr sz="2300" b="1" i="1" spc="565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300" b="1" i="1" spc="-10" dirty="0">
                <a:solidFill>
                  <a:srgbClr val="660000"/>
                </a:solidFill>
                <a:latin typeface="Times New Roman"/>
                <a:cs typeface="Times New Roman"/>
              </a:rPr>
              <a:t>чиноугодники </a:t>
            </a:r>
            <a:r>
              <a:rPr sz="2300" b="1" i="1" spc="-15" dirty="0">
                <a:solidFill>
                  <a:srgbClr val="660000"/>
                </a:solidFill>
                <a:latin typeface="Times New Roman"/>
                <a:cs typeface="Times New Roman"/>
              </a:rPr>
              <a:t>стремятся  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решать важные вопросы. Им не  </a:t>
            </a:r>
            <a:r>
              <a:rPr sz="2300" b="1" i="1" spc="-45" dirty="0">
                <a:solidFill>
                  <a:srgbClr val="660000"/>
                </a:solidFill>
                <a:latin typeface="Times New Roman"/>
                <a:cs typeface="Times New Roman"/>
              </a:rPr>
              <a:t>в</a:t>
            </a:r>
            <a:r>
              <a:rPr sz="2300" b="1" i="1" spc="-70" dirty="0">
                <a:solidFill>
                  <a:srgbClr val="660000"/>
                </a:solidFill>
                <a:latin typeface="Times New Roman"/>
                <a:cs typeface="Times New Roman"/>
              </a:rPr>
              <a:t>е</a:t>
            </a:r>
            <a:r>
              <a:rPr sz="2300" b="1" i="1" spc="-10" dirty="0">
                <a:solidFill>
                  <a:srgbClr val="660000"/>
                </a:solidFill>
                <a:latin typeface="Times New Roman"/>
                <a:cs typeface="Times New Roman"/>
              </a:rPr>
              <a:t>д</a:t>
            </a:r>
            <a:r>
              <a:rPr sz="2300" b="1" i="1" spc="-90" dirty="0">
                <a:solidFill>
                  <a:srgbClr val="660000"/>
                </a:solidFill>
                <a:latin typeface="Times New Roman"/>
                <a:cs typeface="Times New Roman"/>
              </a:rPr>
              <a:t>о</a:t>
            </a:r>
            <a:r>
              <a:rPr sz="2300" b="1" i="1" spc="5" dirty="0">
                <a:solidFill>
                  <a:srgbClr val="660000"/>
                </a:solidFill>
                <a:latin typeface="Times New Roman"/>
                <a:cs typeface="Times New Roman"/>
              </a:rPr>
              <a:t>м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ы</a:t>
            </a:r>
            <a:r>
              <a:rPr sz="2300" b="1" i="1" dirty="0">
                <a:solidFill>
                  <a:srgbClr val="660000"/>
                </a:solidFill>
                <a:latin typeface="Times New Roman"/>
                <a:cs typeface="Times New Roman"/>
              </a:rPr>
              <a:t>	</a:t>
            </a:r>
            <a:r>
              <a:rPr sz="2300" b="1" i="1" spc="-10" dirty="0">
                <a:solidFill>
                  <a:srgbClr val="660000"/>
                </a:solidFill>
                <a:latin typeface="Times New Roman"/>
                <a:cs typeface="Times New Roman"/>
              </a:rPr>
              <a:t>с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ло</a:t>
            </a:r>
            <a:r>
              <a:rPr sz="2300" b="1" i="1" spc="-25" dirty="0">
                <a:solidFill>
                  <a:srgbClr val="660000"/>
                </a:solidFill>
                <a:latin typeface="Times New Roman"/>
                <a:cs typeface="Times New Roman"/>
              </a:rPr>
              <a:t>в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а:</a:t>
            </a:r>
            <a:r>
              <a:rPr sz="2300" b="1" i="1" dirty="0">
                <a:solidFill>
                  <a:srgbClr val="660000"/>
                </a:solidFill>
                <a:latin typeface="Times New Roman"/>
                <a:cs typeface="Times New Roman"/>
              </a:rPr>
              <a:t>	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«ч</a:t>
            </a:r>
            <a:r>
              <a:rPr sz="2300" b="1" i="1" spc="-30" dirty="0">
                <a:solidFill>
                  <a:srgbClr val="660000"/>
                </a:solidFill>
                <a:latin typeface="Times New Roman"/>
                <a:cs typeface="Times New Roman"/>
              </a:rPr>
              <a:t>е</a:t>
            </a:r>
            <a:r>
              <a:rPr sz="2300" b="1" i="1" spc="-10" dirty="0">
                <a:solidFill>
                  <a:srgbClr val="660000"/>
                </a:solidFill>
                <a:latin typeface="Times New Roman"/>
                <a:cs typeface="Times New Roman"/>
              </a:rPr>
              <a:t>сть</a:t>
            </a:r>
            <a:r>
              <a:rPr sz="2300" b="1" i="1" spc="-5" dirty="0">
                <a:solidFill>
                  <a:srgbClr val="660000"/>
                </a:solidFill>
                <a:latin typeface="Times New Roman"/>
                <a:cs typeface="Times New Roman"/>
              </a:rPr>
              <a:t>»,</a:t>
            </a:r>
            <a:endParaRPr sz="2300">
              <a:latin typeface="Times New Roman"/>
              <a:cs typeface="Times New Roman"/>
            </a:endParaRPr>
          </a:p>
          <a:p>
            <a:pPr marL="12700" algn="just">
              <a:lnSpc>
                <a:spcPts val="2200"/>
              </a:lnSpc>
            </a:pPr>
            <a:r>
              <a:rPr sz="2300" b="1" i="1" spc="-10" dirty="0">
                <a:solidFill>
                  <a:srgbClr val="660000"/>
                </a:solidFill>
                <a:latin typeface="Times New Roman"/>
                <a:cs typeface="Times New Roman"/>
              </a:rPr>
              <a:t>«справедливость», </a:t>
            </a:r>
            <a:r>
              <a:rPr sz="2300" b="1" i="1" spc="-15" dirty="0">
                <a:solidFill>
                  <a:srgbClr val="660000"/>
                </a:solidFill>
                <a:latin typeface="Times New Roman"/>
                <a:cs typeface="Times New Roman"/>
              </a:rPr>
              <a:t>«закон»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724004" y="1333804"/>
            <a:ext cx="3419627" cy="47246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8480" y="6698770"/>
            <a:ext cx="1048385" cy="113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5"/>
              </a:lnSpc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2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21" y="12"/>
            <a:ext cx="9137510" cy="6857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90381" y="497776"/>
            <a:ext cx="403415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i="0" spc="-15" dirty="0">
                <a:solidFill>
                  <a:srgbClr val="000000"/>
                </a:solidFill>
                <a:latin typeface="Calibri"/>
                <a:cs typeface="Calibri"/>
              </a:rPr>
              <a:t>ХАМЕЛЕОНСТВО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6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633219"/>
            <a:ext cx="8272780" cy="4575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00735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943634"/>
                </a:solidFill>
                <a:latin typeface="Calibri"/>
                <a:cs typeface="Calibri"/>
              </a:rPr>
              <a:t>По отношению к </a:t>
            </a:r>
            <a:r>
              <a:rPr sz="3200" b="1" spc="-5" dirty="0">
                <a:solidFill>
                  <a:srgbClr val="943634"/>
                </a:solidFill>
                <a:latin typeface="Calibri"/>
                <a:cs typeface="Calibri"/>
              </a:rPr>
              <a:t>Хрюкину: </a:t>
            </a:r>
            <a:r>
              <a:rPr sz="3200" b="1" spc="-10" dirty="0">
                <a:solidFill>
                  <a:srgbClr val="943634"/>
                </a:solidFill>
                <a:latin typeface="Calibri"/>
                <a:cs typeface="Calibri"/>
              </a:rPr>
              <a:t>грубость,  </a:t>
            </a:r>
            <a:r>
              <a:rPr sz="3200" b="1" spc="-5" dirty="0">
                <a:solidFill>
                  <a:srgbClr val="943634"/>
                </a:solidFill>
                <a:latin typeface="Calibri"/>
                <a:cs typeface="Calibri"/>
              </a:rPr>
              <a:t>надменность, самомнение, заносчивость,  </a:t>
            </a:r>
            <a:r>
              <a:rPr sz="3200" b="1" spc="-10" dirty="0">
                <a:solidFill>
                  <a:srgbClr val="943634"/>
                </a:solidFill>
                <a:latin typeface="Calibri"/>
                <a:cs typeface="Calibri"/>
              </a:rPr>
              <a:t>высокомерие, </a:t>
            </a:r>
            <a:r>
              <a:rPr sz="3200" b="1" spc="-5" dirty="0">
                <a:solidFill>
                  <a:srgbClr val="943634"/>
                </a:solidFill>
                <a:latin typeface="Calibri"/>
                <a:cs typeface="Calibri"/>
              </a:rPr>
              <a:t>спесивость.</a:t>
            </a:r>
            <a:endParaRPr sz="3200">
              <a:latin typeface="Calibri"/>
              <a:cs typeface="Calibri"/>
            </a:endParaRPr>
          </a:p>
          <a:p>
            <a:pPr marL="303530" marR="6350" indent="469265" algn="r">
              <a:lnSpc>
                <a:spcPct val="99800"/>
              </a:lnSpc>
              <a:spcBef>
                <a:spcPts val="645"/>
              </a:spcBef>
            </a:pP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По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отношению к</a:t>
            </a:r>
            <a:r>
              <a:rPr sz="32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генералу:</a:t>
            </a:r>
            <a:r>
              <a:rPr sz="32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подхалимство, 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угодничество,</a:t>
            </a:r>
            <a:r>
              <a:rPr sz="32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чинопочитание,  самоуничижение, льстивость,</a:t>
            </a:r>
            <a:r>
              <a:rPr sz="32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пресмыкание,</a:t>
            </a:r>
            <a:endParaRPr sz="3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раболепство,</a:t>
            </a:r>
            <a:r>
              <a:rPr sz="32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заискивание.</a:t>
            </a:r>
            <a:endParaRPr sz="3200">
              <a:latin typeface="Calibri"/>
              <a:cs typeface="Calibri"/>
            </a:endParaRPr>
          </a:p>
          <a:p>
            <a:pPr marL="86360" marR="83185" indent="655955">
              <a:lnSpc>
                <a:spcPct val="100000"/>
              </a:lnSpc>
              <a:spcBef>
                <a:spcPts val="640"/>
              </a:spcBef>
            </a:pPr>
            <a:r>
              <a:rPr sz="3200" b="1" dirty="0">
                <a:solidFill>
                  <a:srgbClr val="4E6127"/>
                </a:solidFill>
                <a:latin typeface="Calibri"/>
                <a:cs typeface="Calibri"/>
              </a:rPr>
              <a:t>По отношению к </a:t>
            </a:r>
            <a:r>
              <a:rPr sz="3200" b="1" spc="-5" dirty="0">
                <a:solidFill>
                  <a:srgbClr val="4E6127"/>
                </a:solidFill>
                <a:latin typeface="Calibri"/>
                <a:cs typeface="Calibri"/>
              </a:rPr>
              <a:t>самому себе: полное  </a:t>
            </a:r>
            <a:r>
              <a:rPr sz="3200" b="1" spc="-10" dirty="0">
                <a:solidFill>
                  <a:srgbClr val="4E6127"/>
                </a:solidFill>
                <a:latin typeface="Calibri"/>
                <a:cs typeface="Calibri"/>
              </a:rPr>
              <a:t>отсутствие </a:t>
            </a:r>
            <a:r>
              <a:rPr sz="3200" b="1" spc="-5" dirty="0">
                <a:solidFill>
                  <a:srgbClr val="4E6127"/>
                </a:solidFill>
                <a:latin typeface="Calibri"/>
                <a:cs typeface="Calibri"/>
              </a:rPr>
              <a:t>чувства собственного</a:t>
            </a:r>
            <a:r>
              <a:rPr sz="3200" b="1" spc="10" dirty="0">
                <a:solidFill>
                  <a:srgbClr val="4E6127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4E6127"/>
                </a:solidFill>
                <a:latin typeface="Calibri"/>
                <a:cs typeface="Calibri"/>
              </a:rPr>
              <a:t>достоинства.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16377" y="345503"/>
            <a:ext cx="37255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0" spc="-35" dirty="0">
                <a:solidFill>
                  <a:srgbClr val="000000"/>
                </a:solidFill>
                <a:latin typeface="Calibri"/>
                <a:cs typeface="Calibri"/>
              </a:rPr>
              <a:t>Говорящие</a:t>
            </a:r>
            <a:r>
              <a:rPr b="1" i="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1" i="0" spc="-5" dirty="0">
                <a:solidFill>
                  <a:srgbClr val="000000"/>
                </a:solidFill>
                <a:latin typeface="Calibri"/>
                <a:cs typeface="Calibri"/>
              </a:rPr>
              <a:t>фамилии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6023" y="942390"/>
            <a:ext cx="827913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Очумелов </a:t>
            </a:r>
            <a:r>
              <a:rPr sz="2400" dirty="0">
                <a:latin typeface="Calibri"/>
                <a:cs typeface="Calibri"/>
              </a:rPr>
              <a:t>( </a:t>
            </a:r>
            <a:r>
              <a:rPr sz="2400" spc="-15" dirty="0">
                <a:latin typeface="Calibri"/>
                <a:cs typeface="Calibri"/>
              </a:rPr>
              <a:t>находящийся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беспамятстве, </a:t>
            </a:r>
            <a:r>
              <a:rPr sz="2400" spc="-10" dirty="0">
                <a:latin typeface="Calibri"/>
                <a:cs typeface="Calibri"/>
              </a:rPr>
              <a:t>дурной,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очумевший).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Хрюкин </a:t>
            </a:r>
            <a:r>
              <a:rPr sz="2400" spc="-5" dirty="0">
                <a:latin typeface="Calibri"/>
                <a:cs typeface="Calibri"/>
              </a:rPr>
              <a:t>(неопрятный, разиня, </a:t>
            </a:r>
            <a:r>
              <a:rPr sz="2400" spc="-10" dirty="0">
                <a:latin typeface="Calibri"/>
                <a:cs typeface="Calibri"/>
              </a:rPr>
              <a:t>невежа).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Жигалов </a:t>
            </a:r>
            <a:r>
              <a:rPr sz="2400" spc="-10" dirty="0">
                <a:latin typeface="Calibri"/>
                <a:cs typeface="Calibri"/>
              </a:rPr>
              <a:t>(от </a:t>
            </a:r>
            <a:r>
              <a:rPr sz="2400" spc="-5" dirty="0">
                <a:latin typeface="Calibri"/>
                <a:cs typeface="Calibri"/>
              </a:rPr>
              <a:t>«жига, </a:t>
            </a:r>
            <a:r>
              <a:rPr sz="2400" spc="-10" dirty="0">
                <a:latin typeface="Calibri"/>
                <a:cs typeface="Calibri"/>
              </a:rPr>
              <a:t>жиганка»- </a:t>
            </a:r>
            <a:r>
              <a:rPr sz="2400" spc="-5" dirty="0">
                <a:latin typeface="Calibri"/>
                <a:cs typeface="Calibri"/>
              </a:rPr>
              <a:t>брань, побои,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наказание).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Елдырин </a:t>
            </a:r>
            <a:r>
              <a:rPr sz="2400" spc="-10" dirty="0">
                <a:latin typeface="Calibri"/>
                <a:cs typeface="Calibri"/>
              </a:rPr>
              <a:t>(от </a:t>
            </a:r>
            <a:r>
              <a:rPr sz="2400" spc="-15" dirty="0">
                <a:latin typeface="Calibri"/>
                <a:cs typeface="Calibri"/>
              </a:rPr>
              <a:t>«елдыга»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10" dirty="0">
                <a:latin typeface="Calibri"/>
                <a:cs typeface="Calibri"/>
              </a:rPr>
              <a:t>сварливый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корыстный,</a:t>
            </a:r>
            <a:r>
              <a:rPr sz="2400" spc="-5" dirty="0">
                <a:latin typeface="Calibri"/>
                <a:cs typeface="Calibri"/>
              </a:rPr>
              <a:t> придирается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6023" y="2405430"/>
            <a:ext cx="17227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при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дележе).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30557" y="2612517"/>
            <a:ext cx="3081959" cy="40366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641" y="3013557"/>
            <a:ext cx="2546642" cy="36626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90266" y="2645181"/>
            <a:ext cx="2948305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F497A"/>
                </a:solidFill>
                <a:latin typeface="Arial"/>
                <a:cs typeface="Arial"/>
              </a:rPr>
              <a:t>В </a:t>
            </a:r>
            <a:r>
              <a:rPr sz="2400" b="1" spc="-5" dirty="0">
                <a:solidFill>
                  <a:srgbClr val="5F497A"/>
                </a:solidFill>
                <a:latin typeface="Arial"/>
                <a:cs typeface="Arial"/>
              </a:rPr>
              <a:t>рассказе  </a:t>
            </a:r>
            <a:r>
              <a:rPr sz="2400" b="1" spc="-20" dirty="0">
                <a:solidFill>
                  <a:srgbClr val="5F497A"/>
                </a:solidFill>
                <a:latin typeface="Arial"/>
                <a:cs typeface="Arial"/>
              </a:rPr>
              <a:t>повторяется  </a:t>
            </a:r>
            <a:r>
              <a:rPr sz="2400" b="1" dirty="0">
                <a:solidFill>
                  <a:srgbClr val="5F497A"/>
                </a:solidFill>
                <a:latin typeface="Arial"/>
                <a:cs typeface="Arial"/>
              </a:rPr>
              <a:t>ситуация  </a:t>
            </a:r>
            <a:r>
              <a:rPr sz="2400" b="1" spc="-5" dirty="0">
                <a:solidFill>
                  <a:srgbClr val="5F497A"/>
                </a:solidFill>
                <a:latin typeface="Arial"/>
                <a:cs typeface="Arial"/>
              </a:rPr>
              <a:t>выяснения (“чья  собака”?). </a:t>
            </a:r>
            <a:r>
              <a:rPr sz="2400" b="1" spc="-10" dirty="0">
                <a:solidFill>
                  <a:srgbClr val="5F497A"/>
                </a:solidFill>
                <a:latin typeface="Arial"/>
                <a:cs typeface="Arial"/>
              </a:rPr>
              <a:t>Шесть  </a:t>
            </a:r>
            <a:r>
              <a:rPr sz="2400" b="1" spc="5" dirty="0">
                <a:solidFill>
                  <a:srgbClr val="5F497A"/>
                </a:solidFill>
                <a:latin typeface="Arial"/>
                <a:cs typeface="Arial"/>
              </a:rPr>
              <a:t>раз </a:t>
            </a:r>
            <a:r>
              <a:rPr sz="2400" b="1" spc="-10" dirty="0">
                <a:solidFill>
                  <a:srgbClr val="5F497A"/>
                </a:solidFill>
                <a:latin typeface="Arial"/>
                <a:cs typeface="Arial"/>
              </a:rPr>
              <a:t>меняется</a:t>
            </a:r>
            <a:r>
              <a:rPr sz="2400" b="1" spc="-90" dirty="0">
                <a:solidFill>
                  <a:srgbClr val="5F497A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5F497A"/>
                </a:solidFill>
                <a:latin typeface="Arial"/>
                <a:cs typeface="Arial"/>
              </a:rPr>
              <a:t>ответ  </a:t>
            </a:r>
            <a:r>
              <a:rPr sz="2400" b="1" dirty="0">
                <a:solidFill>
                  <a:srgbClr val="5F497A"/>
                </a:solidFill>
                <a:latin typeface="Arial"/>
                <a:cs typeface="Arial"/>
              </a:rPr>
              <a:t>на </a:t>
            </a:r>
            <a:r>
              <a:rPr sz="2400" b="1" spc="-35" dirty="0">
                <a:solidFill>
                  <a:srgbClr val="5F497A"/>
                </a:solidFill>
                <a:latin typeface="Arial"/>
                <a:cs typeface="Arial"/>
              </a:rPr>
              <a:t>этот </a:t>
            </a:r>
            <a:r>
              <a:rPr sz="2400" b="1" spc="-15" dirty="0">
                <a:solidFill>
                  <a:srgbClr val="5F497A"/>
                </a:solidFill>
                <a:latin typeface="Arial"/>
                <a:cs typeface="Arial"/>
              </a:rPr>
              <a:t>вопрос, </a:t>
            </a:r>
            <a:r>
              <a:rPr sz="2400" b="1" dirty="0">
                <a:solidFill>
                  <a:srgbClr val="5F497A"/>
                </a:solidFill>
                <a:latin typeface="Arial"/>
                <a:cs typeface="Arial"/>
              </a:rPr>
              <a:t>и  </a:t>
            </a:r>
            <a:r>
              <a:rPr sz="2400" b="1" spc="-25" dirty="0">
                <a:solidFill>
                  <a:srgbClr val="5F497A"/>
                </a:solidFill>
                <a:latin typeface="Arial"/>
                <a:cs typeface="Arial"/>
              </a:rPr>
              <a:t>столько </a:t>
            </a:r>
            <a:r>
              <a:rPr sz="2400" b="1" spc="-20" dirty="0">
                <a:solidFill>
                  <a:srgbClr val="5F497A"/>
                </a:solidFill>
                <a:latin typeface="Arial"/>
                <a:cs typeface="Arial"/>
              </a:rPr>
              <a:t>же </a:t>
            </a:r>
            <a:r>
              <a:rPr sz="2400" b="1" spc="10" dirty="0">
                <a:solidFill>
                  <a:srgbClr val="5F497A"/>
                </a:solidFill>
                <a:latin typeface="Arial"/>
                <a:cs typeface="Arial"/>
              </a:rPr>
              <a:t>раз  </a:t>
            </a:r>
            <a:r>
              <a:rPr sz="2400" b="1" spc="-15" dirty="0">
                <a:solidFill>
                  <a:srgbClr val="5F497A"/>
                </a:solidFill>
                <a:latin typeface="Arial"/>
                <a:cs typeface="Arial"/>
              </a:rPr>
              <a:t>меняется </a:t>
            </a:r>
            <a:r>
              <a:rPr sz="2400" b="1" spc="-5" dirty="0">
                <a:solidFill>
                  <a:srgbClr val="5F497A"/>
                </a:solidFill>
                <a:latin typeface="Arial"/>
                <a:cs typeface="Arial"/>
              </a:rPr>
              <a:t>реакция  </a:t>
            </a:r>
            <a:r>
              <a:rPr sz="2400" b="1" spc="-15" dirty="0">
                <a:solidFill>
                  <a:srgbClr val="5F497A"/>
                </a:solidFill>
                <a:latin typeface="Arial"/>
                <a:cs typeface="Arial"/>
              </a:rPr>
              <a:t>полицейского  </a:t>
            </a:r>
            <a:r>
              <a:rPr sz="2400" b="1" spc="-5" dirty="0">
                <a:solidFill>
                  <a:srgbClr val="5F497A"/>
                </a:solidFill>
                <a:latin typeface="Arial"/>
                <a:cs typeface="Arial"/>
              </a:rPr>
              <a:t>надзирателя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8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50617" y="528383"/>
            <a:ext cx="46399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i="0" spc="-50" dirty="0">
                <a:solidFill>
                  <a:srgbClr val="000000"/>
                </a:solidFill>
                <a:latin typeface="Calibri"/>
                <a:cs typeface="Calibri"/>
              </a:rPr>
              <a:t>Говорящие</a:t>
            </a:r>
            <a:r>
              <a:rPr sz="4000" b="1" i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b="1" i="0" spc="-10" dirty="0">
                <a:solidFill>
                  <a:srgbClr val="000000"/>
                </a:solidFill>
                <a:latin typeface="Calibri"/>
                <a:cs typeface="Calibri"/>
              </a:rPr>
              <a:t>фамилии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6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0819" y="1618883"/>
            <a:ext cx="7912100" cy="39433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ctr">
              <a:lnSpc>
                <a:spcPts val="3840"/>
              </a:lnSpc>
              <a:spcBef>
                <a:spcPts val="340"/>
              </a:spcBef>
            </a:pPr>
            <a:r>
              <a:rPr sz="3300" b="1" i="1" spc="-65" dirty="0">
                <a:solidFill>
                  <a:srgbClr val="FFFFCC"/>
                </a:solidFill>
                <a:latin typeface="Tahoma"/>
                <a:cs typeface="Tahoma"/>
              </a:rPr>
              <a:t>Наиболее часты в прозе </a:t>
            </a:r>
            <a:r>
              <a:rPr sz="3300" b="1" i="1" spc="-55" dirty="0">
                <a:solidFill>
                  <a:srgbClr val="FFFFCC"/>
                </a:solidFill>
                <a:latin typeface="Tahoma"/>
                <a:cs typeface="Tahoma"/>
              </a:rPr>
              <a:t>А. </a:t>
            </a:r>
            <a:r>
              <a:rPr sz="3300" b="1" i="1" spc="-60" dirty="0">
                <a:solidFill>
                  <a:srgbClr val="FFFFCC"/>
                </a:solidFill>
                <a:latin typeface="Tahoma"/>
                <a:cs typeface="Tahoma"/>
              </a:rPr>
              <a:t>П. </a:t>
            </a:r>
            <a:r>
              <a:rPr sz="3300" b="1" i="1" spc="-65" dirty="0">
                <a:solidFill>
                  <a:srgbClr val="FFFFCC"/>
                </a:solidFill>
                <a:latin typeface="Tahoma"/>
                <a:cs typeface="Tahoma"/>
              </a:rPr>
              <a:t>Чехова  </a:t>
            </a:r>
            <a:r>
              <a:rPr sz="3300" b="1" i="1" spc="-70" dirty="0">
                <a:solidFill>
                  <a:srgbClr val="FFFFCC"/>
                </a:solidFill>
                <a:latin typeface="Tahoma"/>
                <a:cs typeface="Tahoma"/>
              </a:rPr>
              <a:t>фамилии,</a:t>
            </a:r>
            <a:r>
              <a:rPr sz="3300" b="1" i="1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300" b="1" i="1" spc="-70" dirty="0">
                <a:solidFill>
                  <a:srgbClr val="FFFFCC"/>
                </a:solidFill>
                <a:latin typeface="Tahoma"/>
                <a:cs typeface="Tahoma"/>
              </a:rPr>
              <a:t>обозначающие:</a:t>
            </a:r>
            <a:endParaRPr sz="3300">
              <a:latin typeface="Tahoma"/>
              <a:cs typeface="Tahoma"/>
            </a:endParaRPr>
          </a:p>
          <a:p>
            <a:pPr marL="52069" marR="38735" algn="ctr">
              <a:lnSpc>
                <a:spcPts val="3829"/>
              </a:lnSpc>
              <a:spcBef>
                <a:spcPts val="5"/>
              </a:spcBef>
            </a:pPr>
            <a:r>
              <a:rPr sz="3300" b="1" i="1" spc="-65" dirty="0">
                <a:solidFill>
                  <a:srgbClr val="FFFFCC"/>
                </a:solidFill>
                <a:latin typeface="Tahoma"/>
                <a:cs typeface="Tahoma"/>
              </a:rPr>
              <a:t>«части тела» </a:t>
            </a:r>
            <a:r>
              <a:rPr sz="3300" b="1" i="1" spc="-65" dirty="0">
                <a:solidFill>
                  <a:srgbClr val="CC0000"/>
                </a:solidFill>
                <a:latin typeface="Tahoma"/>
                <a:cs typeface="Tahoma"/>
              </a:rPr>
              <a:t>(Желваков, Челюстин,  </a:t>
            </a:r>
            <a:r>
              <a:rPr sz="3300" b="1" i="1" spc="-60" dirty="0">
                <a:solidFill>
                  <a:srgbClr val="CC0000"/>
                </a:solidFill>
                <a:latin typeface="Tahoma"/>
                <a:cs typeface="Tahoma"/>
              </a:rPr>
              <a:t>Грязноруков),</a:t>
            </a:r>
            <a:endParaRPr sz="3300">
              <a:latin typeface="Tahoma"/>
              <a:cs typeface="Tahoma"/>
            </a:endParaRPr>
          </a:p>
          <a:p>
            <a:pPr marL="836930" marR="822960" algn="ctr">
              <a:lnSpc>
                <a:spcPts val="3840"/>
              </a:lnSpc>
              <a:spcBef>
                <a:spcPts val="5"/>
              </a:spcBef>
            </a:pPr>
            <a:r>
              <a:rPr sz="3300" b="1" i="1" spc="-75" dirty="0">
                <a:solidFill>
                  <a:srgbClr val="FFFFCC"/>
                </a:solidFill>
                <a:latin typeface="Tahoma"/>
                <a:cs typeface="Tahoma"/>
              </a:rPr>
              <a:t>«пищу» </a:t>
            </a:r>
            <a:r>
              <a:rPr sz="3300" b="1" i="1" spc="-60" dirty="0">
                <a:solidFill>
                  <a:srgbClr val="CC0000"/>
                </a:solidFill>
                <a:latin typeface="Tahoma"/>
                <a:cs typeface="Tahoma"/>
              </a:rPr>
              <a:t>(Соусов, </a:t>
            </a:r>
            <a:r>
              <a:rPr sz="3300" b="1" i="1" spc="-65" dirty="0">
                <a:solidFill>
                  <a:srgbClr val="CC0000"/>
                </a:solidFill>
                <a:latin typeface="Tahoma"/>
                <a:cs typeface="Tahoma"/>
              </a:rPr>
              <a:t>Пивомедов,  Лимонадов),</a:t>
            </a:r>
            <a:endParaRPr sz="3300">
              <a:latin typeface="Tahoma"/>
              <a:cs typeface="Tahoma"/>
            </a:endParaRPr>
          </a:p>
          <a:p>
            <a:pPr marL="34290" marR="23495" indent="3175" algn="ctr">
              <a:lnSpc>
                <a:spcPts val="3840"/>
              </a:lnSpc>
            </a:pPr>
            <a:r>
              <a:rPr sz="3300" b="1" i="1" spc="-75" dirty="0">
                <a:solidFill>
                  <a:srgbClr val="FFFFCC"/>
                </a:solidFill>
                <a:latin typeface="Tahoma"/>
                <a:cs typeface="Tahoma"/>
              </a:rPr>
              <a:t>«животных» </a:t>
            </a:r>
            <a:r>
              <a:rPr sz="3300" b="1" i="1" spc="-65" dirty="0">
                <a:solidFill>
                  <a:srgbClr val="CC0000"/>
                </a:solidFill>
                <a:latin typeface="Tahoma"/>
                <a:cs typeface="Tahoma"/>
              </a:rPr>
              <a:t>(Клещев, </a:t>
            </a:r>
            <a:r>
              <a:rPr sz="3300" b="1" i="1" spc="-60" dirty="0">
                <a:solidFill>
                  <a:srgbClr val="CC0000"/>
                </a:solidFill>
                <a:latin typeface="Tahoma"/>
                <a:cs typeface="Tahoma"/>
              </a:rPr>
              <a:t>Гускин,  Курятин, </a:t>
            </a:r>
            <a:r>
              <a:rPr sz="3300" b="1" i="1" spc="-65" dirty="0">
                <a:solidFill>
                  <a:srgbClr val="CC0000"/>
                </a:solidFill>
                <a:latin typeface="Tahoma"/>
                <a:cs typeface="Tahoma"/>
              </a:rPr>
              <a:t>Гнилорыбенков,</a:t>
            </a:r>
            <a:r>
              <a:rPr sz="3300" b="1" i="1" spc="-50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3300" b="1" i="1" spc="-65" dirty="0">
                <a:solidFill>
                  <a:srgbClr val="CC0000"/>
                </a:solidFill>
                <a:latin typeface="Tahoma"/>
                <a:cs typeface="Tahoma"/>
              </a:rPr>
              <a:t>Червяков)</a:t>
            </a:r>
            <a:endParaRPr sz="3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50617" y="528383"/>
            <a:ext cx="46399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i="0" spc="-50" dirty="0">
                <a:solidFill>
                  <a:srgbClr val="000000"/>
                </a:solidFill>
                <a:latin typeface="Calibri"/>
                <a:cs typeface="Calibri"/>
              </a:rPr>
              <a:t>Говорящие</a:t>
            </a:r>
            <a:r>
              <a:rPr sz="4000" b="1" i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b="1" i="0" spc="-10" dirty="0">
                <a:solidFill>
                  <a:srgbClr val="000000"/>
                </a:solidFill>
                <a:latin typeface="Calibri"/>
                <a:cs typeface="Calibri"/>
              </a:rPr>
              <a:t>фамилии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6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4258" y="1646963"/>
            <a:ext cx="7821930" cy="443039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96900"/>
              </a:lnSpc>
              <a:spcBef>
                <a:spcPts val="235"/>
              </a:spcBef>
            </a:pPr>
            <a:r>
              <a:rPr sz="3300" b="1" i="1" spc="-70" dirty="0">
                <a:solidFill>
                  <a:srgbClr val="FFFFCC"/>
                </a:solidFill>
                <a:latin typeface="Tahoma"/>
                <a:cs typeface="Tahoma"/>
              </a:rPr>
              <a:t>Разящий прием </a:t>
            </a:r>
            <a:r>
              <a:rPr sz="3300" b="1" i="1" spc="-55" dirty="0">
                <a:solidFill>
                  <a:srgbClr val="FFFFCC"/>
                </a:solidFill>
                <a:latin typeface="Tahoma"/>
                <a:cs typeface="Tahoma"/>
              </a:rPr>
              <a:t>А. П. </a:t>
            </a:r>
            <a:r>
              <a:rPr sz="3300" b="1" i="1" spc="-65" dirty="0">
                <a:solidFill>
                  <a:srgbClr val="FFFFCC"/>
                </a:solidFill>
                <a:latin typeface="Tahoma"/>
                <a:cs typeface="Tahoma"/>
              </a:rPr>
              <a:t>Чехова </a:t>
            </a:r>
            <a:r>
              <a:rPr sz="3300" b="1" i="1" spc="-45" dirty="0">
                <a:solidFill>
                  <a:srgbClr val="FFFFCC"/>
                </a:solidFill>
                <a:latin typeface="Tahoma"/>
                <a:cs typeface="Tahoma"/>
              </a:rPr>
              <a:t>- </a:t>
            </a:r>
            <a:r>
              <a:rPr sz="3300" b="1" i="1" spc="-70" dirty="0">
                <a:solidFill>
                  <a:srgbClr val="FFFFCC"/>
                </a:solidFill>
                <a:latin typeface="Tahoma"/>
                <a:cs typeface="Tahoma"/>
              </a:rPr>
              <a:t>прием  включения </a:t>
            </a:r>
            <a:r>
              <a:rPr sz="3300" b="1" i="1" spc="-65" dirty="0">
                <a:solidFill>
                  <a:srgbClr val="FFFFCC"/>
                </a:solidFill>
                <a:latin typeface="Tahoma"/>
                <a:cs typeface="Tahoma"/>
              </a:rPr>
              <a:t>неэстетичных фамилий:  </a:t>
            </a:r>
            <a:r>
              <a:rPr sz="3300" b="1" i="1" spc="-60" dirty="0">
                <a:solidFill>
                  <a:srgbClr val="CC0000"/>
                </a:solidFill>
                <a:latin typeface="Tahoma"/>
                <a:cs typeface="Tahoma"/>
              </a:rPr>
              <a:t>Гундасов, </a:t>
            </a:r>
            <a:r>
              <a:rPr sz="3300" b="1" i="1" spc="-65" dirty="0">
                <a:solidFill>
                  <a:srgbClr val="CC0000"/>
                </a:solidFill>
                <a:latin typeface="Tahoma"/>
                <a:cs typeface="Tahoma"/>
              </a:rPr>
              <a:t>Гнилодушкин,  Гнилорыбенков, </a:t>
            </a:r>
            <a:r>
              <a:rPr sz="3300" b="1" i="1" spc="-60" dirty="0">
                <a:solidFill>
                  <a:srgbClr val="CC0000"/>
                </a:solidFill>
                <a:latin typeface="Tahoma"/>
                <a:cs typeface="Tahoma"/>
              </a:rPr>
              <a:t>Глоталов, Укуси-  </a:t>
            </a:r>
            <a:r>
              <a:rPr sz="3300" b="1" i="1" spc="-65" dirty="0">
                <a:solidFill>
                  <a:srgbClr val="CC0000"/>
                </a:solidFill>
                <a:latin typeface="Tahoma"/>
                <a:cs typeface="Tahoma"/>
              </a:rPr>
              <a:t>Каланчевский, Недоехов,  Пришибеев,</a:t>
            </a:r>
            <a:r>
              <a:rPr sz="3300" b="1" i="1" spc="-60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3300" b="1" i="1" spc="-65" dirty="0">
                <a:solidFill>
                  <a:srgbClr val="CC0000"/>
                </a:solidFill>
                <a:latin typeface="Tahoma"/>
                <a:cs typeface="Tahoma"/>
              </a:rPr>
              <a:t>Унылов,</a:t>
            </a:r>
            <a:endParaRPr sz="3300">
              <a:latin typeface="Tahoma"/>
              <a:cs typeface="Tahoma"/>
            </a:endParaRPr>
          </a:p>
          <a:p>
            <a:pPr marL="294005" marR="283845" indent="-113030" algn="ctr">
              <a:lnSpc>
                <a:spcPct val="97000"/>
              </a:lnSpc>
            </a:pPr>
            <a:r>
              <a:rPr sz="3300" b="1" i="1" spc="-65" dirty="0">
                <a:solidFill>
                  <a:srgbClr val="CC0000"/>
                </a:solidFill>
                <a:latin typeface="Tahoma"/>
                <a:cs typeface="Tahoma"/>
              </a:rPr>
              <a:t>Егор Грязноруков, </a:t>
            </a:r>
            <a:r>
              <a:rPr sz="3300" b="1" i="1" spc="-70" dirty="0">
                <a:solidFill>
                  <a:srgbClr val="CC0000"/>
                </a:solidFill>
                <a:latin typeface="Tahoma"/>
                <a:cs typeface="Tahoma"/>
              </a:rPr>
              <a:t>Панихидин,  </a:t>
            </a:r>
            <a:r>
              <a:rPr sz="3300" b="1" i="1" spc="-60" dirty="0">
                <a:solidFill>
                  <a:srgbClr val="CC0000"/>
                </a:solidFill>
                <a:latin typeface="Tahoma"/>
                <a:cs typeface="Tahoma"/>
              </a:rPr>
              <a:t>Погостов, </a:t>
            </a:r>
            <a:r>
              <a:rPr sz="3300" b="1" i="1" spc="-65" dirty="0">
                <a:solidFill>
                  <a:srgbClr val="CC0000"/>
                </a:solidFill>
                <a:latin typeface="Tahoma"/>
                <a:cs typeface="Tahoma"/>
              </a:rPr>
              <a:t>Челюстин,  Кладбищенский, </a:t>
            </a:r>
            <a:r>
              <a:rPr sz="3300" b="1" i="1" spc="-60" dirty="0">
                <a:solidFill>
                  <a:srgbClr val="CC0000"/>
                </a:solidFill>
                <a:latin typeface="Tahoma"/>
                <a:cs typeface="Tahoma"/>
              </a:rPr>
              <a:t>Трупов,</a:t>
            </a:r>
            <a:r>
              <a:rPr sz="3300" b="1" i="1" spc="-70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3300" b="1" i="1" spc="-65" dirty="0">
                <a:solidFill>
                  <a:srgbClr val="CC0000"/>
                </a:solidFill>
                <a:latin typeface="Tahoma"/>
                <a:cs typeface="Tahoma"/>
              </a:rPr>
              <a:t>Черепов</a:t>
            </a:r>
            <a:endParaRPr sz="3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93938" y="497776"/>
            <a:ext cx="51498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i="0" spc="-5" dirty="0">
                <a:solidFill>
                  <a:srgbClr val="622422"/>
                </a:solidFill>
                <a:latin typeface="Calibri"/>
                <a:cs typeface="Calibri"/>
              </a:rPr>
              <a:t>«Смерть</a:t>
            </a:r>
            <a:r>
              <a:rPr sz="4400" b="1" i="0" spc="-60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4400" b="1" i="0" spc="-10" dirty="0">
                <a:solidFill>
                  <a:srgbClr val="622422"/>
                </a:solidFill>
                <a:latin typeface="Calibri"/>
                <a:cs typeface="Calibri"/>
              </a:rPr>
              <a:t>чиновника»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6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2742" y="1301661"/>
            <a:ext cx="49669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4895" algn="l"/>
                <a:tab pos="2877185" algn="l"/>
                <a:tab pos="3315335" algn="l"/>
                <a:tab pos="4751070" algn="l"/>
              </a:tabLst>
            </a:pP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Если	Чер</a:t>
            </a:r>
            <a:r>
              <a:rPr sz="2600" b="1" spc="-20" dirty="0">
                <a:solidFill>
                  <a:srgbClr val="622422"/>
                </a:solidFill>
                <a:latin typeface="Arial"/>
                <a:cs typeface="Arial"/>
              </a:rPr>
              <a:t>в</a:t>
            </a: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я</a:t>
            </a:r>
            <a:r>
              <a:rPr sz="2600" b="1" spc="-35" dirty="0">
                <a:solidFill>
                  <a:srgbClr val="622422"/>
                </a:solidFill>
                <a:latin typeface="Arial"/>
                <a:cs typeface="Arial"/>
              </a:rPr>
              <a:t>к</a:t>
            </a:r>
            <a:r>
              <a:rPr sz="2600" b="1" spc="5" dirty="0">
                <a:solidFill>
                  <a:srgbClr val="622422"/>
                </a:solidFill>
                <a:latin typeface="Arial"/>
                <a:cs typeface="Arial"/>
              </a:rPr>
              <a:t>о</a:t>
            </a: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в	и	уни</a:t>
            </a:r>
            <a:r>
              <a:rPr sz="2600" b="1" spc="-35" dirty="0">
                <a:solidFill>
                  <a:srgbClr val="622422"/>
                </a:solidFill>
                <a:latin typeface="Arial"/>
                <a:cs typeface="Arial"/>
              </a:rPr>
              <a:t>ж</a:t>
            </a: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ен	в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742" y="1698015"/>
            <a:ext cx="49803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74315" algn="l"/>
                <a:tab pos="3722370" algn="l"/>
              </a:tabLst>
            </a:pPr>
            <a:r>
              <a:rPr sz="2600" b="1" spc="-5" dirty="0">
                <a:solidFill>
                  <a:srgbClr val="622422"/>
                </a:solidFill>
                <a:latin typeface="Arial"/>
                <a:cs typeface="Arial"/>
              </a:rPr>
              <a:t>д</a:t>
            </a:r>
            <a:r>
              <a:rPr sz="2600" b="1" spc="-20" dirty="0">
                <a:solidFill>
                  <a:srgbClr val="622422"/>
                </a:solidFill>
                <a:latin typeface="Arial"/>
                <a:cs typeface="Arial"/>
              </a:rPr>
              <a:t>о</a:t>
            </a: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с</a:t>
            </a:r>
            <a:r>
              <a:rPr sz="2600" b="1" spc="-45" dirty="0">
                <a:solidFill>
                  <a:srgbClr val="622422"/>
                </a:solidFill>
                <a:latin typeface="Arial"/>
                <a:cs typeface="Arial"/>
              </a:rPr>
              <a:t>т</a:t>
            </a:r>
            <a:r>
              <a:rPr sz="2600" b="1" spc="5" dirty="0">
                <a:solidFill>
                  <a:srgbClr val="622422"/>
                </a:solidFill>
                <a:latin typeface="Arial"/>
                <a:cs typeface="Arial"/>
              </a:rPr>
              <a:t>о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и</a:t>
            </a:r>
            <a:r>
              <a:rPr sz="2600" b="1" spc="5" dirty="0">
                <a:solidFill>
                  <a:srgbClr val="622422"/>
                </a:solidFill>
                <a:latin typeface="Arial"/>
                <a:cs typeface="Arial"/>
              </a:rPr>
              <a:t>н</a:t>
            </a: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с</a:t>
            </a:r>
            <a:r>
              <a:rPr sz="2600" b="1" spc="-5" dirty="0">
                <a:solidFill>
                  <a:srgbClr val="622422"/>
                </a:solidFill>
                <a:latin typeface="Arial"/>
                <a:cs typeface="Arial"/>
              </a:rPr>
              <a:t>т</a:t>
            </a:r>
            <a:r>
              <a:rPr sz="2600" b="1" spc="-30" dirty="0">
                <a:solidFill>
                  <a:srgbClr val="622422"/>
                </a:solidFill>
                <a:latin typeface="Arial"/>
                <a:cs typeface="Arial"/>
              </a:rPr>
              <a:t>в</a:t>
            </a: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е,	</a:t>
            </a:r>
            <a:r>
              <a:rPr sz="2600" b="1" spc="-35" dirty="0">
                <a:solidFill>
                  <a:srgbClr val="622422"/>
                </a:solidFill>
                <a:latin typeface="Arial"/>
                <a:cs typeface="Arial"/>
              </a:rPr>
              <a:t>т</a:t>
            </a: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о	</a:t>
            </a:r>
            <a:r>
              <a:rPr sz="2600" b="1" spc="-60" dirty="0">
                <a:solidFill>
                  <a:srgbClr val="622422"/>
                </a:solidFill>
                <a:latin typeface="Arial"/>
                <a:cs typeface="Arial"/>
              </a:rPr>
              <a:t>о</a:t>
            </a:r>
            <a:r>
              <a:rPr sz="2600" b="1" spc="-5" dirty="0">
                <a:solidFill>
                  <a:srgbClr val="622422"/>
                </a:solidFill>
                <a:latin typeface="Arial"/>
                <a:cs typeface="Arial"/>
              </a:rPr>
              <a:t>т</a:t>
            </a: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н</a:t>
            </a:r>
            <a:r>
              <a:rPr sz="2600" b="1" spc="-45" dirty="0">
                <a:solidFill>
                  <a:srgbClr val="622422"/>
                </a:solidFill>
                <a:latin typeface="Arial"/>
                <a:cs typeface="Arial"/>
              </a:rPr>
              <a:t>ю</a:t>
            </a:r>
            <a:r>
              <a:rPr sz="2600" b="1" spc="5" dirty="0">
                <a:solidFill>
                  <a:srgbClr val="622422"/>
                </a:solidFill>
                <a:latin typeface="Arial"/>
                <a:cs typeface="Arial"/>
              </a:rPr>
              <a:t>д</a:t>
            </a: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ь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79490" y="1301661"/>
            <a:ext cx="3103245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825" marR="5080" indent="-365760">
              <a:lnSpc>
                <a:spcPct val="100000"/>
              </a:lnSpc>
              <a:spcBef>
                <a:spcPts val="100"/>
              </a:spcBef>
              <a:tabLst>
                <a:tab pos="768350" algn="l"/>
                <a:tab pos="1351280" algn="l"/>
              </a:tabLst>
            </a:pP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е</a:t>
            </a:r>
            <a:r>
              <a:rPr sz="2600" b="1" spc="-25" dirty="0">
                <a:solidFill>
                  <a:srgbClr val="622422"/>
                </a:solidFill>
                <a:latin typeface="Arial"/>
                <a:cs typeface="Arial"/>
              </a:rPr>
              <a:t>г</a:t>
            </a: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о	</a:t>
            </a:r>
            <a:r>
              <a:rPr sz="2600" b="1" spc="5" dirty="0">
                <a:solidFill>
                  <a:srgbClr val="622422"/>
                </a:solidFill>
                <a:latin typeface="Arial"/>
                <a:cs typeface="Arial"/>
              </a:rPr>
              <a:t>ч</a:t>
            </a: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е</a:t>
            </a:r>
            <a:r>
              <a:rPr sz="2600" b="1" spc="-35" dirty="0">
                <a:solidFill>
                  <a:srgbClr val="622422"/>
                </a:solidFill>
                <a:latin typeface="Arial"/>
                <a:cs typeface="Arial"/>
              </a:rPr>
              <a:t>л</a:t>
            </a: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о</a:t>
            </a:r>
            <a:r>
              <a:rPr sz="2600" b="1" spc="-20" dirty="0">
                <a:solidFill>
                  <a:srgbClr val="622422"/>
                </a:solidFill>
                <a:latin typeface="Arial"/>
                <a:cs typeface="Arial"/>
              </a:rPr>
              <a:t>в</a:t>
            </a:r>
            <a:r>
              <a:rPr sz="2600" b="1" spc="-80" dirty="0">
                <a:solidFill>
                  <a:srgbClr val="622422"/>
                </a:solidFill>
                <a:latin typeface="Arial"/>
                <a:cs typeface="Arial"/>
              </a:rPr>
              <a:t>е</a:t>
            </a:r>
            <a:r>
              <a:rPr sz="2600" b="1" spc="5" dirty="0">
                <a:solidFill>
                  <a:srgbClr val="622422"/>
                </a:solidFill>
                <a:latin typeface="Arial"/>
                <a:cs typeface="Arial"/>
              </a:rPr>
              <a:t>ч</a:t>
            </a:r>
            <a:r>
              <a:rPr sz="2600" b="1" spc="-40" dirty="0">
                <a:solidFill>
                  <a:srgbClr val="622422"/>
                </a:solidFill>
                <a:latin typeface="Arial"/>
                <a:cs typeface="Arial"/>
              </a:rPr>
              <a:t>е</a:t>
            </a:r>
            <a:r>
              <a:rPr sz="2600" b="1" spc="10" dirty="0">
                <a:solidFill>
                  <a:srgbClr val="622422"/>
                </a:solidFill>
                <a:latin typeface="Arial"/>
                <a:cs typeface="Arial"/>
              </a:rPr>
              <a:t>с</a:t>
            </a:r>
            <a:r>
              <a:rPr sz="2600" b="1" spc="-35" dirty="0">
                <a:solidFill>
                  <a:srgbClr val="622422"/>
                </a:solidFill>
                <a:latin typeface="Arial"/>
                <a:cs typeface="Arial"/>
              </a:rPr>
              <a:t>к</a:t>
            </a:r>
            <a:r>
              <a:rPr sz="2600" b="1" spc="-30" dirty="0">
                <a:solidFill>
                  <a:srgbClr val="622422"/>
                </a:solidFill>
                <a:latin typeface="Arial"/>
                <a:cs typeface="Arial"/>
              </a:rPr>
              <a:t>о</a:t>
            </a: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м  не		</a:t>
            </a:r>
            <a:r>
              <a:rPr sz="2600" b="1" spc="-5" dirty="0">
                <a:solidFill>
                  <a:srgbClr val="622422"/>
                </a:solidFill>
                <a:latin typeface="Arial"/>
                <a:cs typeface="Arial"/>
              </a:rPr>
              <a:t>г</a:t>
            </a: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ене</a:t>
            </a:r>
            <a:r>
              <a:rPr sz="2600" b="1" spc="5" dirty="0">
                <a:solidFill>
                  <a:srgbClr val="622422"/>
                </a:solidFill>
                <a:latin typeface="Arial"/>
                <a:cs typeface="Arial"/>
              </a:rPr>
              <a:t>р</a:t>
            </a: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а</a:t>
            </a:r>
            <a:r>
              <a:rPr sz="2600" b="1" spc="-35" dirty="0">
                <a:solidFill>
                  <a:srgbClr val="622422"/>
                </a:solidFill>
                <a:latin typeface="Arial"/>
                <a:cs typeface="Arial"/>
              </a:rPr>
              <a:t>л</a:t>
            </a:r>
            <a:r>
              <a:rPr sz="2600" b="1" spc="-30" dirty="0">
                <a:solidFill>
                  <a:srgbClr val="622422"/>
                </a:solidFill>
                <a:latin typeface="Arial"/>
                <a:cs typeface="Arial"/>
              </a:rPr>
              <a:t>о</a:t>
            </a: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м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2742" y="2092934"/>
            <a:ext cx="8280400" cy="3987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622422"/>
                </a:solidFill>
                <a:latin typeface="Arial"/>
                <a:cs typeface="Arial"/>
              </a:rPr>
              <a:t>Бризжаловым. Свое </a:t>
            </a:r>
            <a:r>
              <a:rPr sz="2600" b="1" spc="-20" dirty="0">
                <a:solidFill>
                  <a:srgbClr val="622422"/>
                </a:solidFill>
                <a:latin typeface="Arial"/>
                <a:cs typeface="Arial"/>
              </a:rPr>
              <a:t>человеческое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достоинство  Червяков </a:t>
            </a:r>
            <a:r>
              <a:rPr sz="2600" b="1" spc="-30" dirty="0">
                <a:solidFill>
                  <a:srgbClr val="622422"/>
                </a:solidFill>
                <a:latin typeface="Arial"/>
                <a:cs typeface="Arial"/>
              </a:rPr>
              <a:t>унижает, </a:t>
            </a: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при </a:t>
            </a:r>
            <a:r>
              <a:rPr sz="2600" b="1" spc="-30" dirty="0">
                <a:solidFill>
                  <a:srgbClr val="622422"/>
                </a:solidFill>
                <a:latin typeface="Arial"/>
                <a:cs typeface="Arial"/>
              </a:rPr>
              <a:t>этом </a:t>
            </a:r>
            <a:r>
              <a:rPr sz="2600" b="1" spc="-20" dirty="0">
                <a:solidFill>
                  <a:srgbClr val="622422"/>
                </a:solidFill>
                <a:latin typeface="Arial"/>
                <a:cs typeface="Arial"/>
              </a:rPr>
              <a:t>весьма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настойчиво,  </a:t>
            </a:r>
            <a:r>
              <a:rPr sz="2600" b="1" i="1" u="heavy" spc="-10" dirty="0">
                <a:solidFill>
                  <a:srgbClr val="622422"/>
                </a:solidFill>
                <a:uFill>
                  <a:solidFill>
                    <a:srgbClr val="622422"/>
                  </a:solidFill>
                </a:uFill>
                <a:latin typeface="Arial"/>
                <a:cs typeface="Arial"/>
              </a:rPr>
              <a:t>только </a:t>
            </a:r>
            <a:r>
              <a:rPr sz="2600" b="1" i="1" u="heavy" dirty="0">
                <a:solidFill>
                  <a:srgbClr val="622422"/>
                </a:solidFill>
                <a:uFill>
                  <a:solidFill>
                    <a:srgbClr val="622422"/>
                  </a:solidFill>
                </a:uFill>
                <a:latin typeface="Arial"/>
                <a:cs typeface="Arial"/>
              </a:rPr>
              <a:t>сам.</a:t>
            </a:r>
            <a:r>
              <a:rPr sz="2600" b="1" i="1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Итак, </a:t>
            </a:r>
            <a:r>
              <a:rPr sz="2600" b="1" spc="-20" dirty="0">
                <a:solidFill>
                  <a:srgbClr val="622422"/>
                </a:solidFill>
                <a:latin typeface="Arial"/>
                <a:cs typeface="Arial"/>
              </a:rPr>
              <a:t>чеховский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Червяков </a:t>
            </a: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–  </a:t>
            </a:r>
            <a:r>
              <a:rPr sz="2600" b="1" spc="-5" dirty="0">
                <a:solidFill>
                  <a:srgbClr val="622422"/>
                </a:solidFill>
                <a:latin typeface="Arial"/>
                <a:cs typeface="Arial"/>
              </a:rPr>
              <a:t>чиновник </a:t>
            </a: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не по роду </a:t>
            </a:r>
            <a:r>
              <a:rPr sz="2600" b="1" spc="-5" dirty="0">
                <a:solidFill>
                  <a:srgbClr val="622422"/>
                </a:solidFill>
                <a:latin typeface="Arial"/>
                <a:cs typeface="Arial"/>
              </a:rPr>
              <a:t>службы или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должности, </a:t>
            </a: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но  по </a:t>
            </a:r>
            <a:r>
              <a:rPr sz="2600" b="1" spc="5" dirty="0">
                <a:solidFill>
                  <a:srgbClr val="622422"/>
                </a:solidFill>
                <a:latin typeface="Arial"/>
                <a:cs typeface="Arial"/>
              </a:rPr>
              <a:t>натуре. </a:t>
            </a:r>
            <a:r>
              <a:rPr sz="2600" b="1" spc="-30" dirty="0">
                <a:solidFill>
                  <a:srgbClr val="622422"/>
                </a:solidFill>
                <a:latin typeface="Arial"/>
                <a:cs typeface="Arial"/>
              </a:rPr>
              <a:t>Этот </a:t>
            </a:r>
            <a:r>
              <a:rPr sz="2600" b="1" spc="-5" dirty="0">
                <a:solidFill>
                  <a:srgbClr val="622422"/>
                </a:solidFill>
                <a:latin typeface="Arial"/>
                <a:cs typeface="Arial"/>
              </a:rPr>
              <a:t>тип </a:t>
            </a:r>
            <a:r>
              <a:rPr sz="2600" b="1" spc="-20" dirty="0">
                <a:solidFill>
                  <a:srgbClr val="622422"/>
                </a:solidFill>
                <a:latin typeface="Arial"/>
                <a:cs typeface="Arial"/>
              </a:rPr>
              <a:t>существует </a:t>
            </a: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в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любой </a:t>
            </a: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среде и  в </a:t>
            </a:r>
            <a:r>
              <a:rPr sz="2600" b="1" spc="-15" dirty="0">
                <a:solidFill>
                  <a:srgbClr val="622422"/>
                </a:solidFill>
                <a:latin typeface="Arial"/>
                <a:cs typeface="Arial"/>
              </a:rPr>
              <a:t>любом</a:t>
            </a:r>
            <a:r>
              <a:rPr sz="2600" b="1" spc="69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622422"/>
                </a:solidFill>
                <a:latin typeface="Arial"/>
                <a:cs typeface="Arial"/>
              </a:rPr>
              <a:t>народе. </a:t>
            </a: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Он, </a:t>
            </a:r>
            <a:r>
              <a:rPr sz="2600" b="1" spc="-5" dirty="0">
                <a:solidFill>
                  <a:srgbClr val="622422"/>
                </a:solidFill>
                <a:latin typeface="Arial"/>
                <a:cs typeface="Arial"/>
              </a:rPr>
              <a:t>увы, </a:t>
            </a:r>
            <a:r>
              <a:rPr sz="2600" b="1" spc="-20" dirty="0">
                <a:solidFill>
                  <a:srgbClr val="622422"/>
                </a:solidFill>
                <a:latin typeface="Arial"/>
                <a:cs typeface="Arial"/>
              </a:rPr>
              <a:t>вечен, </a:t>
            </a:r>
            <a:r>
              <a:rPr sz="2600" b="1" spc="-10" dirty="0">
                <a:solidFill>
                  <a:srgbClr val="622422"/>
                </a:solidFill>
                <a:latin typeface="Arial"/>
                <a:cs typeface="Arial"/>
              </a:rPr>
              <a:t>бессмертен.  </a:t>
            </a:r>
            <a:r>
              <a:rPr sz="2600" b="1" spc="-25" dirty="0">
                <a:solidFill>
                  <a:srgbClr val="622422"/>
                </a:solidFill>
                <a:latin typeface="Arial"/>
                <a:cs typeface="Arial"/>
              </a:rPr>
              <a:t>Герой </a:t>
            </a:r>
            <a:r>
              <a:rPr sz="2600" b="1" spc="-5" dirty="0">
                <a:solidFill>
                  <a:srgbClr val="622422"/>
                </a:solidFill>
                <a:latin typeface="Arial"/>
                <a:cs typeface="Arial"/>
              </a:rPr>
              <a:t>«Смерти чиновника» помирал </a:t>
            </a:r>
            <a:r>
              <a:rPr sz="2600" b="1" spc="-20" dirty="0">
                <a:solidFill>
                  <a:srgbClr val="622422"/>
                </a:solidFill>
                <a:latin typeface="Arial"/>
                <a:cs typeface="Arial"/>
              </a:rPr>
              <a:t>оттого, что  </a:t>
            </a: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не был понят и </a:t>
            </a:r>
            <a:r>
              <a:rPr sz="2600" b="1" spc="-20" dirty="0">
                <a:solidFill>
                  <a:srgbClr val="622422"/>
                </a:solidFill>
                <a:latin typeface="Arial"/>
                <a:cs typeface="Arial"/>
              </a:rPr>
              <a:t>удовлетворён </a:t>
            </a: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в </a:t>
            </a:r>
            <a:r>
              <a:rPr sz="2600" b="1" spc="-5" dirty="0">
                <a:solidFill>
                  <a:srgbClr val="622422"/>
                </a:solidFill>
                <a:latin typeface="Arial"/>
                <a:cs typeface="Arial"/>
              </a:rPr>
              <a:t>праве </a:t>
            </a:r>
            <a:r>
              <a:rPr sz="2600" b="1" dirty="0">
                <a:solidFill>
                  <a:srgbClr val="622422"/>
                </a:solidFill>
                <a:latin typeface="Arial"/>
                <a:cs typeface="Arial"/>
              </a:rPr>
              <a:t>на  </a:t>
            </a:r>
            <a:r>
              <a:rPr sz="2600" b="1" spc="-5" dirty="0">
                <a:solidFill>
                  <a:srgbClr val="622422"/>
                </a:solidFill>
                <a:latin typeface="Arial"/>
                <a:cs typeface="Arial"/>
              </a:rPr>
              <a:t>пресмыкательство.</a:t>
            </a:r>
            <a:endParaRPr sz="2600">
              <a:latin typeface="Arial"/>
              <a:cs typeface="Arial"/>
            </a:endParaRPr>
          </a:p>
          <a:p>
            <a:pPr marL="4859020">
              <a:lnSpc>
                <a:spcPct val="100000"/>
              </a:lnSpc>
            </a:pPr>
            <a:r>
              <a:rPr sz="2600" i="1" spc="-10" dirty="0">
                <a:solidFill>
                  <a:srgbClr val="622422"/>
                </a:solidFill>
                <a:latin typeface="Arial"/>
                <a:cs typeface="Arial"/>
              </a:rPr>
              <a:t>В.Недзвецкий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13141" y="497776"/>
            <a:ext cx="57092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i="0" spc="-40" dirty="0">
                <a:solidFill>
                  <a:srgbClr val="622422"/>
                </a:solidFill>
                <a:latin typeface="Calibri"/>
                <a:cs typeface="Calibri"/>
              </a:rPr>
              <a:t>«Говорящие»</a:t>
            </a:r>
            <a:r>
              <a:rPr sz="4400" b="1" i="0" spc="-80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4400" b="1" i="0" spc="-5" dirty="0">
                <a:solidFill>
                  <a:srgbClr val="622422"/>
                </a:solidFill>
                <a:latin typeface="Calibri"/>
                <a:cs typeface="Calibri"/>
              </a:rPr>
              <a:t>фамилии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6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633219"/>
            <a:ext cx="7666990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05205">
              <a:lnSpc>
                <a:spcPct val="100000"/>
              </a:lnSpc>
              <a:spcBef>
                <a:spcPts val="100"/>
              </a:spcBef>
            </a:pPr>
            <a:r>
              <a:rPr sz="2800" b="1" u="heavy" spc="-15" dirty="0">
                <a:solidFill>
                  <a:srgbClr val="622422"/>
                </a:solidFill>
                <a:uFill>
                  <a:solidFill>
                    <a:srgbClr val="622422"/>
                  </a:solidFill>
                </a:uFill>
                <a:latin typeface="Arial"/>
                <a:cs typeface="Arial"/>
              </a:rPr>
              <a:t>Червяков</a:t>
            </a:r>
            <a:r>
              <a:rPr sz="2800" b="1" spc="-1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622422"/>
                </a:solidFill>
                <a:latin typeface="Arial"/>
                <a:cs typeface="Arial"/>
              </a:rPr>
              <a:t>– </a:t>
            </a:r>
            <a:r>
              <a:rPr sz="2800" b="1" spc="-5" dirty="0">
                <a:solidFill>
                  <a:srgbClr val="622422"/>
                </a:solidFill>
                <a:latin typeface="Arial"/>
                <a:cs typeface="Arial"/>
              </a:rPr>
              <a:t>червь, </a:t>
            </a:r>
            <a:r>
              <a:rPr sz="2800" b="1" spc="-10" dirty="0">
                <a:solidFill>
                  <a:srgbClr val="622422"/>
                </a:solidFill>
                <a:latin typeface="Arial"/>
                <a:cs typeface="Arial"/>
              </a:rPr>
              <a:t>червяк, </a:t>
            </a:r>
            <a:r>
              <a:rPr sz="2800" b="1" spc="-45" dirty="0">
                <a:solidFill>
                  <a:srgbClr val="622422"/>
                </a:solidFill>
                <a:latin typeface="Arial"/>
                <a:cs typeface="Arial"/>
              </a:rPr>
              <a:t>кольчатое,  </a:t>
            </a:r>
            <a:r>
              <a:rPr sz="2800" b="1" spc="-10" dirty="0">
                <a:solidFill>
                  <a:srgbClr val="622422"/>
                </a:solidFill>
                <a:latin typeface="Arial"/>
                <a:cs typeface="Arial"/>
              </a:rPr>
              <a:t>безногое </a:t>
            </a:r>
            <a:r>
              <a:rPr sz="2800" b="1" spc="-20" dirty="0">
                <a:solidFill>
                  <a:srgbClr val="622422"/>
                </a:solidFill>
                <a:latin typeface="Arial"/>
                <a:cs typeface="Arial"/>
              </a:rPr>
              <a:t>животное, </a:t>
            </a:r>
            <a:r>
              <a:rPr sz="2800" b="1" spc="-25" dirty="0">
                <a:solidFill>
                  <a:srgbClr val="622422"/>
                </a:solidFill>
                <a:latin typeface="Arial"/>
                <a:cs typeface="Arial"/>
              </a:rPr>
              <a:t>которое </a:t>
            </a:r>
            <a:r>
              <a:rPr sz="2800" b="1" spc="-50" dirty="0">
                <a:solidFill>
                  <a:srgbClr val="622422"/>
                </a:solidFill>
                <a:latin typeface="Arial"/>
                <a:cs typeface="Arial"/>
              </a:rPr>
              <a:t>ползает,  </a:t>
            </a:r>
            <a:r>
              <a:rPr sz="2800" b="1" spc="-15" dirty="0">
                <a:solidFill>
                  <a:srgbClr val="622422"/>
                </a:solidFill>
                <a:latin typeface="Arial"/>
                <a:cs typeface="Arial"/>
              </a:rPr>
              <a:t>пресмыкается</a:t>
            </a:r>
            <a:r>
              <a:rPr sz="2800" b="1" spc="-1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622422"/>
                </a:solidFill>
                <a:latin typeface="Arial"/>
                <a:cs typeface="Arial"/>
              </a:rPr>
              <a:t>(Даль).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800" b="1" u="heavy" spc="-15" dirty="0">
                <a:solidFill>
                  <a:srgbClr val="622422"/>
                </a:solidFill>
                <a:uFill>
                  <a:solidFill>
                    <a:srgbClr val="622422"/>
                  </a:solidFill>
                </a:uFill>
                <a:latin typeface="Arial"/>
                <a:cs typeface="Arial"/>
              </a:rPr>
              <a:t>Бризжалов</a:t>
            </a:r>
            <a:r>
              <a:rPr sz="2800" b="1" spc="-1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622422"/>
                </a:solidFill>
                <a:latin typeface="Arial"/>
                <a:cs typeface="Arial"/>
              </a:rPr>
              <a:t>– </a:t>
            </a:r>
            <a:r>
              <a:rPr sz="2800" b="1" spc="-10" dirty="0">
                <a:solidFill>
                  <a:srgbClr val="622422"/>
                </a:solidFill>
                <a:latin typeface="Arial"/>
                <a:cs typeface="Arial"/>
              </a:rPr>
              <a:t>брезжать </a:t>
            </a:r>
            <a:r>
              <a:rPr sz="2800" b="1" dirty="0">
                <a:solidFill>
                  <a:srgbClr val="622422"/>
                </a:solidFill>
                <a:latin typeface="Arial"/>
                <a:cs typeface="Arial"/>
              </a:rPr>
              <a:t>– </a:t>
            </a:r>
            <a:r>
              <a:rPr sz="2800" b="1" spc="-5" dirty="0">
                <a:solidFill>
                  <a:srgbClr val="622422"/>
                </a:solidFill>
                <a:latin typeface="Arial"/>
                <a:cs typeface="Arial"/>
              </a:rPr>
              <a:t>бренчать, </a:t>
            </a:r>
            <a:r>
              <a:rPr sz="2800" b="1" spc="-15" dirty="0">
                <a:solidFill>
                  <a:srgbClr val="622422"/>
                </a:solidFill>
                <a:latin typeface="Arial"/>
                <a:cs typeface="Arial"/>
              </a:rPr>
              <a:t>звенеть  дрожью, болтать; брезготать </a:t>
            </a:r>
            <a:r>
              <a:rPr sz="2800" b="1" dirty="0">
                <a:solidFill>
                  <a:srgbClr val="622422"/>
                </a:solidFill>
                <a:latin typeface="Arial"/>
                <a:cs typeface="Arial"/>
              </a:rPr>
              <a:t>– </a:t>
            </a:r>
            <a:r>
              <a:rPr sz="2800" b="1" spc="-10" dirty="0">
                <a:solidFill>
                  <a:srgbClr val="622422"/>
                </a:solidFill>
                <a:latin typeface="Arial"/>
                <a:cs typeface="Arial"/>
              </a:rPr>
              <a:t>кричать  </a:t>
            </a:r>
            <a:r>
              <a:rPr sz="2800" b="1" spc="-5" dirty="0">
                <a:solidFill>
                  <a:srgbClr val="622422"/>
                </a:solidFill>
                <a:latin typeface="Arial"/>
                <a:cs typeface="Arial"/>
              </a:rPr>
              <a:t>резким </a:t>
            </a:r>
            <a:r>
              <a:rPr sz="2800" b="1" spc="-35" dirty="0">
                <a:solidFill>
                  <a:srgbClr val="622422"/>
                </a:solidFill>
                <a:latin typeface="Arial"/>
                <a:cs typeface="Arial"/>
              </a:rPr>
              <a:t>голосом, </a:t>
            </a:r>
            <a:r>
              <a:rPr sz="2800" b="1" spc="-20" dirty="0">
                <a:solidFill>
                  <a:srgbClr val="622422"/>
                </a:solidFill>
                <a:latin typeface="Arial"/>
                <a:cs typeface="Arial"/>
              </a:rPr>
              <a:t>ворчать</a:t>
            </a:r>
            <a:r>
              <a:rPr sz="2800" b="1" spc="2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622422"/>
                </a:solidFill>
                <a:latin typeface="Arial"/>
                <a:cs typeface="Arial"/>
              </a:rPr>
              <a:t>(Даль).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38056" y="497776"/>
            <a:ext cx="36633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i="0" spc="-10" dirty="0">
                <a:solidFill>
                  <a:srgbClr val="622422"/>
                </a:solidFill>
                <a:latin typeface="Calibri"/>
                <a:cs typeface="Calibri"/>
              </a:rPr>
              <a:t>«Посчитаем…»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6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555976"/>
            <a:ext cx="132715" cy="343789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622422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400" dirty="0">
                <a:solidFill>
                  <a:srgbClr val="622422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400" dirty="0">
                <a:solidFill>
                  <a:srgbClr val="622422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400" dirty="0">
                <a:solidFill>
                  <a:srgbClr val="622422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400" dirty="0">
                <a:solidFill>
                  <a:srgbClr val="622422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400" dirty="0">
                <a:solidFill>
                  <a:srgbClr val="622422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400" dirty="0">
                <a:solidFill>
                  <a:srgbClr val="622422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400" dirty="0">
                <a:solidFill>
                  <a:srgbClr val="622422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9017" y="1572511"/>
            <a:ext cx="3438525" cy="3437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2400" b="1" i="1" spc="-15" dirty="0">
                <a:solidFill>
                  <a:srgbClr val="622422"/>
                </a:solidFill>
                <a:latin typeface="Arial"/>
                <a:cs typeface="Arial"/>
              </a:rPr>
              <a:t>Глядел </a:t>
            </a:r>
            <a:r>
              <a:rPr sz="2400" b="1" i="1" dirty="0">
                <a:solidFill>
                  <a:srgbClr val="622422"/>
                </a:solidFill>
                <a:latin typeface="Arial"/>
                <a:cs typeface="Arial"/>
              </a:rPr>
              <a:t>– 5 </a:t>
            </a:r>
            <a:r>
              <a:rPr sz="2400" b="1" i="1" spc="-5" dirty="0">
                <a:solidFill>
                  <a:srgbClr val="622422"/>
                </a:solidFill>
                <a:latin typeface="Arial"/>
                <a:cs typeface="Arial"/>
              </a:rPr>
              <a:t>раз.  Чихнул </a:t>
            </a:r>
            <a:r>
              <a:rPr sz="2400" b="1" i="1" dirty="0">
                <a:solidFill>
                  <a:srgbClr val="622422"/>
                </a:solidFill>
                <a:latin typeface="Arial"/>
                <a:cs typeface="Arial"/>
              </a:rPr>
              <a:t>– 6 </a:t>
            </a:r>
            <a:r>
              <a:rPr sz="2400" b="1" i="1" spc="-5" dirty="0">
                <a:solidFill>
                  <a:srgbClr val="622422"/>
                </a:solidFill>
                <a:latin typeface="Arial"/>
                <a:cs typeface="Arial"/>
              </a:rPr>
              <a:t>раз.  </a:t>
            </a:r>
            <a:r>
              <a:rPr sz="2400" b="1" i="1" spc="-10" dirty="0">
                <a:solidFill>
                  <a:srgbClr val="622422"/>
                </a:solidFill>
                <a:latin typeface="Arial"/>
                <a:cs typeface="Arial"/>
              </a:rPr>
              <a:t>Сконфузился </a:t>
            </a:r>
            <a:r>
              <a:rPr sz="2400" b="1" i="1" dirty="0">
                <a:solidFill>
                  <a:srgbClr val="622422"/>
                </a:solidFill>
                <a:latin typeface="Arial"/>
                <a:cs typeface="Arial"/>
              </a:rPr>
              <a:t>– 3</a:t>
            </a:r>
            <a:r>
              <a:rPr sz="2400" b="1" i="1" spc="-6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622422"/>
                </a:solidFill>
                <a:latin typeface="Arial"/>
                <a:cs typeface="Arial"/>
              </a:rPr>
              <a:t>раза.  </a:t>
            </a:r>
            <a:r>
              <a:rPr sz="2400" b="1" i="1" spc="-5" dirty="0">
                <a:solidFill>
                  <a:srgbClr val="622422"/>
                </a:solidFill>
                <a:latin typeface="Arial"/>
                <a:cs typeface="Arial"/>
              </a:rPr>
              <a:t>Обрызгал </a:t>
            </a:r>
            <a:r>
              <a:rPr sz="2400" b="1" i="1" dirty="0">
                <a:solidFill>
                  <a:srgbClr val="622422"/>
                </a:solidFill>
                <a:latin typeface="Arial"/>
                <a:cs typeface="Arial"/>
              </a:rPr>
              <a:t>– 5</a:t>
            </a:r>
            <a:r>
              <a:rPr sz="2400" b="1" i="1" spc="-3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622422"/>
                </a:solidFill>
                <a:latin typeface="Arial"/>
                <a:cs typeface="Arial"/>
              </a:rPr>
              <a:t>раз.</a:t>
            </a:r>
            <a:endParaRPr sz="2400">
              <a:latin typeface="Arial"/>
              <a:cs typeface="Arial"/>
            </a:endParaRPr>
          </a:p>
          <a:p>
            <a:pPr marL="12700" marR="311785">
              <a:lnSpc>
                <a:spcPct val="116599"/>
              </a:lnSpc>
            </a:pPr>
            <a:r>
              <a:rPr sz="2400" b="1" i="1" spc="-5" dirty="0">
                <a:solidFill>
                  <a:srgbClr val="622422"/>
                </a:solidFill>
                <a:latin typeface="Arial"/>
                <a:cs typeface="Arial"/>
              </a:rPr>
              <a:t>Извиниться </a:t>
            </a:r>
            <a:r>
              <a:rPr sz="2400" b="1" i="1" dirty="0">
                <a:solidFill>
                  <a:srgbClr val="622422"/>
                </a:solidFill>
                <a:latin typeface="Arial"/>
                <a:cs typeface="Arial"/>
              </a:rPr>
              <a:t>– 7</a:t>
            </a:r>
            <a:r>
              <a:rPr sz="2400" b="1" i="1" spc="-7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622422"/>
                </a:solidFill>
                <a:latin typeface="Arial"/>
                <a:cs typeface="Arial"/>
              </a:rPr>
              <a:t>раз.  </a:t>
            </a:r>
            <a:r>
              <a:rPr sz="2400" b="1" i="1" spc="-20" dirty="0">
                <a:solidFill>
                  <a:srgbClr val="622422"/>
                </a:solidFill>
                <a:latin typeface="Arial"/>
                <a:cs typeface="Arial"/>
              </a:rPr>
              <a:t>Объяснить </a:t>
            </a:r>
            <a:r>
              <a:rPr sz="2400" b="1" i="1" dirty="0">
                <a:solidFill>
                  <a:srgbClr val="622422"/>
                </a:solidFill>
                <a:latin typeface="Arial"/>
                <a:cs typeface="Arial"/>
              </a:rPr>
              <a:t>– 5</a:t>
            </a:r>
            <a:r>
              <a:rPr sz="2400" b="1" i="1" spc="-2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622422"/>
                </a:solidFill>
                <a:latin typeface="Arial"/>
                <a:cs typeface="Arial"/>
              </a:rPr>
              <a:t>раз.</a:t>
            </a:r>
            <a:endParaRPr sz="2400">
              <a:latin typeface="Arial"/>
              <a:cs typeface="Arial"/>
            </a:endParaRPr>
          </a:p>
          <a:p>
            <a:pPr marL="12700" marR="430530">
              <a:lnSpc>
                <a:spcPct val="116199"/>
              </a:lnSpc>
              <a:spcBef>
                <a:spcPts val="20"/>
              </a:spcBef>
            </a:pPr>
            <a:r>
              <a:rPr sz="2400" b="1" i="1" spc="-5" dirty="0">
                <a:solidFill>
                  <a:srgbClr val="622422"/>
                </a:solidFill>
                <a:latin typeface="Arial"/>
                <a:cs typeface="Arial"/>
              </a:rPr>
              <a:t>Бормотал </a:t>
            </a:r>
            <a:r>
              <a:rPr sz="2400" b="1" i="1" dirty="0">
                <a:solidFill>
                  <a:srgbClr val="622422"/>
                </a:solidFill>
                <a:latin typeface="Arial"/>
                <a:cs typeface="Arial"/>
              </a:rPr>
              <a:t>– 3</a:t>
            </a:r>
            <a:r>
              <a:rPr sz="2400" b="1" i="1" spc="-7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622422"/>
                </a:solidFill>
                <a:latin typeface="Arial"/>
                <a:cs typeface="Arial"/>
              </a:rPr>
              <a:t>раза.  Простите </a:t>
            </a:r>
            <a:r>
              <a:rPr sz="2400" b="1" i="1" dirty="0">
                <a:solidFill>
                  <a:srgbClr val="622422"/>
                </a:solidFill>
                <a:latin typeface="Arial"/>
                <a:cs typeface="Arial"/>
              </a:rPr>
              <a:t>– 1</a:t>
            </a:r>
            <a:r>
              <a:rPr sz="2400" b="1" i="1" spc="-5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622422"/>
                </a:solidFill>
                <a:latin typeface="Arial"/>
                <a:cs typeface="Arial"/>
              </a:rPr>
              <a:t>раз.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568585" y="421817"/>
            <a:ext cx="20040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i="0" spc="-5" dirty="0">
                <a:solidFill>
                  <a:srgbClr val="622422"/>
                </a:solidFill>
                <a:latin typeface="Calibri"/>
                <a:cs typeface="Calibri"/>
              </a:rPr>
              <a:t>Вы</a:t>
            </a:r>
            <a:r>
              <a:rPr sz="5400" b="1" i="0" dirty="0">
                <a:solidFill>
                  <a:srgbClr val="622422"/>
                </a:solidFill>
                <a:latin typeface="Calibri"/>
                <a:cs typeface="Calibri"/>
              </a:rPr>
              <a:t>в</a:t>
            </a:r>
            <a:r>
              <a:rPr sz="5400" b="1" i="0" spc="-5" dirty="0">
                <a:solidFill>
                  <a:srgbClr val="622422"/>
                </a:solidFill>
                <a:latin typeface="Calibri"/>
                <a:cs typeface="Calibri"/>
              </a:rPr>
              <a:t>од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6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15283" y="1633220"/>
            <a:ext cx="195516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622422"/>
                </a:solidFill>
                <a:latin typeface="Arial"/>
                <a:cs typeface="Arial"/>
              </a:rPr>
              <a:t>страдающий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57988" y="1633220"/>
            <a:ext cx="18497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5" dirty="0">
                <a:solidFill>
                  <a:srgbClr val="622422"/>
                </a:solidFill>
                <a:latin typeface="Arial"/>
                <a:cs typeface="Arial"/>
              </a:rPr>
              <a:t>к</a:t>
            </a:r>
            <a:r>
              <a:rPr sz="2400" b="1" spc="-30" dirty="0">
                <a:solidFill>
                  <a:srgbClr val="622422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мп</a:t>
            </a:r>
            <a:r>
              <a:rPr sz="2400" b="1" spc="-35" dirty="0">
                <a:solidFill>
                  <a:srgbClr val="622422"/>
                </a:solidFill>
                <a:latin typeface="Arial"/>
                <a:cs typeface="Arial"/>
              </a:rPr>
              <a:t>л</a:t>
            </a:r>
            <a:r>
              <a:rPr sz="2400" b="1" spc="-10" dirty="0">
                <a:solidFill>
                  <a:srgbClr val="622422"/>
                </a:solidFill>
                <a:latin typeface="Arial"/>
                <a:cs typeface="Arial"/>
              </a:rPr>
              <a:t>е</a:t>
            </a:r>
            <a:r>
              <a:rPr sz="2400" b="1" spc="-45" dirty="0">
                <a:solidFill>
                  <a:srgbClr val="622422"/>
                </a:solidFill>
                <a:latin typeface="Arial"/>
                <a:cs typeface="Arial"/>
              </a:rPr>
              <a:t>к</a:t>
            </a: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с</a:t>
            </a:r>
            <a:r>
              <a:rPr sz="2400" b="1" spc="-30" dirty="0">
                <a:solidFill>
                  <a:srgbClr val="622422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м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1633220"/>
            <a:ext cx="27203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622422"/>
                </a:solidFill>
                <a:latin typeface="Arial"/>
                <a:cs typeface="Arial"/>
              </a:rPr>
              <a:t>Незначительный,  </a:t>
            </a: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н</a:t>
            </a:r>
            <a:r>
              <a:rPr sz="2400" b="1" spc="-5" dirty="0">
                <a:solidFill>
                  <a:srgbClr val="622422"/>
                </a:solidFill>
                <a:latin typeface="Arial"/>
                <a:cs typeface="Arial"/>
              </a:rPr>
              <a:t>е</a:t>
            </a: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п</a:t>
            </a:r>
            <a:r>
              <a:rPr sz="2400" b="1" spc="-60" dirty="0">
                <a:solidFill>
                  <a:srgbClr val="622422"/>
                </a:solidFill>
                <a:latin typeface="Arial"/>
                <a:cs typeface="Arial"/>
              </a:rPr>
              <a:t>о</a:t>
            </a:r>
            <a:r>
              <a:rPr sz="2400" b="1" spc="-10" dirty="0">
                <a:solidFill>
                  <a:srgbClr val="622422"/>
                </a:solidFill>
                <a:latin typeface="Arial"/>
                <a:cs typeface="Arial"/>
              </a:rPr>
              <a:t>л</a:t>
            </a:r>
            <a:r>
              <a:rPr sz="2400" b="1" spc="5" dirty="0">
                <a:solidFill>
                  <a:srgbClr val="622422"/>
                </a:solidFill>
                <a:latin typeface="Arial"/>
                <a:cs typeface="Arial"/>
              </a:rPr>
              <a:t>н</a:t>
            </a:r>
            <a:r>
              <a:rPr sz="2400" b="1" spc="-10" dirty="0">
                <a:solidFill>
                  <a:srgbClr val="622422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ц</a:t>
            </a:r>
            <a:r>
              <a:rPr sz="2400" b="1" spc="-10" dirty="0">
                <a:solidFill>
                  <a:srgbClr val="622422"/>
                </a:solidFill>
                <a:latin typeface="Arial"/>
                <a:cs typeface="Arial"/>
              </a:rPr>
              <a:t>е</a:t>
            </a: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нн</a:t>
            </a:r>
            <a:r>
              <a:rPr sz="2400" b="1" spc="-25" dirty="0">
                <a:solidFill>
                  <a:srgbClr val="622422"/>
                </a:solidFill>
                <a:latin typeface="Arial"/>
                <a:cs typeface="Arial"/>
              </a:rPr>
              <a:t>о</a:t>
            </a:r>
            <a:r>
              <a:rPr sz="2400" b="1" spc="-10" dirty="0">
                <a:solidFill>
                  <a:srgbClr val="622422"/>
                </a:solidFill>
                <a:latin typeface="Arial"/>
                <a:cs typeface="Arial"/>
              </a:rPr>
              <a:t>с</a:t>
            </a: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ти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01493" y="1998979"/>
            <a:ext cx="5006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8164" algn="l"/>
                <a:tab pos="4132579" algn="l"/>
              </a:tabLst>
            </a:pPr>
            <a:r>
              <a:rPr sz="2400" b="1" spc="-5" dirty="0">
                <a:solidFill>
                  <a:srgbClr val="622422"/>
                </a:solidFill>
                <a:latin typeface="Arial"/>
                <a:cs typeface="Arial"/>
              </a:rPr>
              <a:t>ч</a:t>
            </a:r>
            <a:r>
              <a:rPr sz="2400" b="1" spc="-10" dirty="0">
                <a:solidFill>
                  <a:srgbClr val="622422"/>
                </a:solidFill>
                <a:latin typeface="Arial"/>
                <a:cs typeface="Arial"/>
              </a:rPr>
              <a:t>и</a:t>
            </a:r>
            <a:r>
              <a:rPr sz="2400" b="1" spc="5" dirty="0">
                <a:solidFill>
                  <a:srgbClr val="622422"/>
                </a:solidFill>
                <a:latin typeface="Arial"/>
                <a:cs typeface="Arial"/>
              </a:rPr>
              <a:t>н</a:t>
            </a:r>
            <a:r>
              <a:rPr sz="2400" b="1" spc="-10" dirty="0">
                <a:solidFill>
                  <a:srgbClr val="622422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вн</a:t>
            </a:r>
            <a:r>
              <a:rPr sz="2400" b="1" spc="-5" dirty="0">
                <a:solidFill>
                  <a:srgbClr val="622422"/>
                </a:solidFill>
                <a:latin typeface="Arial"/>
                <a:cs typeface="Arial"/>
              </a:rPr>
              <a:t>и</a:t>
            </a: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к	о</a:t>
            </a:r>
            <a:r>
              <a:rPr sz="2400" b="1" spc="-5" dirty="0">
                <a:solidFill>
                  <a:srgbClr val="622422"/>
                </a:solidFill>
                <a:latin typeface="Arial"/>
                <a:cs typeface="Arial"/>
              </a:rPr>
              <a:t>к</a:t>
            </a:r>
            <a:r>
              <a:rPr sz="2400" b="1" spc="30" dirty="0">
                <a:solidFill>
                  <a:srgbClr val="622422"/>
                </a:solidFill>
                <a:latin typeface="Arial"/>
                <a:cs typeface="Arial"/>
              </a:rPr>
              <a:t>а</a:t>
            </a:r>
            <a:r>
              <a:rPr sz="2400" b="1" spc="-15" dirty="0">
                <a:solidFill>
                  <a:srgbClr val="622422"/>
                </a:solidFill>
                <a:latin typeface="Arial"/>
                <a:cs typeface="Arial"/>
              </a:rPr>
              <a:t>з</a:t>
            </a:r>
            <a:r>
              <a:rPr sz="2400" b="1" spc="5" dirty="0">
                <a:solidFill>
                  <a:srgbClr val="622422"/>
                </a:solidFill>
                <a:latin typeface="Arial"/>
                <a:cs typeface="Arial"/>
              </a:rPr>
              <a:t>ы</a:t>
            </a:r>
            <a:r>
              <a:rPr sz="2400" b="1" spc="-40" dirty="0">
                <a:solidFill>
                  <a:srgbClr val="622422"/>
                </a:solidFill>
                <a:latin typeface="Arial"/>
                <a:cs typeface="Arial"/>
              </a:rPr>
              <a:t>в</a:t>
            </a:r>
            <a:r>
              <a:rPr sz="2400" b="1" spc="-10" dirty="0">
                <a:solidFill>
                  <a:srgbClr val="622422"/>
                </a:solidFill>
                <a:latin typeface="Arial"/>
                <a:cs typeface="Arial"/>
              </a:rPr>
              <a:t>а</a:t>
            </a:r>
            <a:r>
              <a:rPr sz="2400" b="1" spc="-25" dirty="0">
                <a:solidFill>
                  <a:srgbClr val="622422"/>
                </a:solidFill>
                <a:latin typeface="Arial"/>
                <a:cs typeface="Arial"/>
              </a:rPr>
              <a:t>е</a:t>
            </a:r>
            <a:r>
              <a:rPr sz="2400" b="1" spc="-40" dirty="0">
                <a:solidFill>
                  <a:srgbClr val="622422"/>
                </a:solidFill>
                <a:latin typeface="Arial"/>
                <a:cs typeface="Arial"/>
              </a:rPr>
              <a:t>т</a:t>
            </a:r>
            <a:r>
              <a:rPr sz="2400" b="1" spc="-10" dirty="0">
                <a:solidFill>
                  <a:srgbClr val="622422"/>
                </a:solidFill>
                <a:latin typeface="Arial"/>
                <a:cs typeface="Arial"/>
              </a:rPr>
              <a:t>с</a:t>
            </a: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я	в</a:t>
            </a:r>
            <a:r>
              <a:rPr sz="2400" b="1" spc="-5" dirty="0">
                <a:solidFill>
                  <a:srgbClr val="622422"/>
                </a:solidFill>
                <a:latin typeface="Arial"/>
                <a:cs typeface="Arial"/>
              </a:rPr>
              <a:t>д</a:t>
            </a:r>
            <a:r>
              <a:rPr sz="2400" b="1" spc="-30" dirty="0">
                <a:solidFill>
                  <a:srgbClr val="622422"/>
                </a:solidFill>
                <a:latin typeface="Arial"/>
                <a:cs typeface="Arial"/>
              </a:rPr>
              <a:t>р</a:t>
            </a: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уг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2364740"/>
            <a:ext cx="80676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622422"/>
                </a:solidFill>
                <a:latin typeface="Arial"/>
                <a:cs typeface="Arial"/>
              </a:rPr>
              <a:t>страшным</a:t>
            </a:r>
            <a:r>
              <a:rPr sz="2400" b="1" spc="18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22422"/>
                </a:solidFill>
                <a:latin typeface="Arial"/>
                <a:cs typeface="Arial"/>
              </a:rPr>
              <a:t>для</a:t>
            </a:r>
            <a:r>
              <a:rPr sz="2400" b="1" spc="18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622422"/>
                </a:solidFill>
                <a:latin typeface="Arial"/>
                <a:cs typeface="Arial"/>
              </a:rPr>
              <a:t>самого</a:t>
            </a:r>
            <a:r>
              <a:rPr sz="2400" b="1" spc="18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22422"/>
                </a:solidFill>
                <a:latin typeface="Arial"/>
                <a:cs typeface="Arial"/>
              </a:rPr>
              <a:t>генерала;</a:t>
            </a:r>
            <a:r>
              <a:rPr sz="2400" b="1" spc="18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22422"/>
                </a:solidFill>
                <a:latin typeface="Arial"/>
                <a:cs typeface="Arial"/>
              </a:rPr>
              <a:t>он</a:t>
            </a:r>
            <a:r>
              <a:rPr sz="2400" b="1" spc="19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22422"/>
                </a:solidFill>
                <a:latin typeface="Arial"/>
                <a:cs typeface="Arial"/>
              </a:rPr>
              <a:t>как</a:t>
            </a:r>
            <a:r>
              <a:rPr sz="2400" b="1" spc="175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22422"/>
                </a:solidFill>
                <a:latin typeface="Arial"/>
                <a:cs typeface="Arial"/>
              </a:rPr>
              <a:t>червь</a:t>
            </a:r>
            <a:r>
              <a:rPr sz="2400" b="1" spc="18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622422"/>
                </a:solidFill>
                <a:latin typeface="Arial"/>
                <a:cs typeface="Arial"/>
              </a:rPr>
              <a:t>точит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940" y="2730500"/>
            <a:ext cx="38100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56105" algn="l"/>
              </a:tabLst>
            </a:pPr>
            <a:r>
              <a:rPr sz="2400" b="1" spc="-5" dirty="0">
                <a:solidFill>
                  <a:srgbClr val="622422"/>
                </a:solidFill>
                <a:latin typeface="Arial"/>
                <a:cs typeface="Arial"/>
              </a:rPr>
              <a:t>психику	</a:t>
            </a:r>
            <a:r>
              <a:rPr sz="2400" b="1" spc="-15" dirty="0">
                <a:solidFill>
                  <a:srgbClr val="622422"/>
                </a:solidFill>
                <a:latin typeface="Arial"/>
                <a:cs typeface="Arial"/>
              </a:rPr>
              <a:t>Бризжалова,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5940" y="3096259"/>
            <a:ext cx="34239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622422"/>
                </a:solidFill>
                <a:latin typeface="Arial"/>
                <a:cs typeface="Arial"/>
              </a:rPr>
              <a:t>высокопоставленного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71121" y="2730500"/>
            <a:ext cx="26168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73380">
              <a:lnSpc>
                <a:spcPct val="100000"/>
              </a:lnSpc>
              <a:spcBef>
                <a:spcPts val="100"/>
              </a:spcBef>
              <a:tabLst>
                <a:tab pos="1701800" algn="l"/>
                <a:tab pos="2265680" algn="l"/>
              </a:tabLst>
            </a:pPr>
            <a:r>
              <a:rPr sz="2400" b="1" spc="-5" dirty="0">
                <a:solidFill>
                  <a:srgbClr val="622422"/>
                </a:solidFill>
                <a:latin typeface="Arial"/>
                <a:cs typeface="Arial"/>
              </a:rPr>
              <a:t>пока	</a:t>
            </a: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не  </a:t>
            </a:r>
            <a:r>
              <a:rPr sz="2400" b="1" spc="-5" dirty="0">
                <a:solidFill>
                  <a:srgbClr val="622422"/>
                </a:solidFill>
                <a:latin typeface="Arial"/>
                <a:cs typeface="Arial"/>
              </a:rPr>
              <a:t>ч</a:t>
            </a: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ин</a:t>
            </a:r>
            <a:r>
              <a:rPr sz="2400" b="1" spc="-5" dirty="0">
                <a:solidFill>
                  <a:srgbClr val="622422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вни</a:t>
            </a:r>
            <a:r>
              <a:rPr sz="2400" b="1" spc="-5" dirty="0">
                <a:solidFill>
                  <a:srgbClr val="622422"/>
                </a:solidFill>
                <a:latin typeface="Arial"/>
                <a:cs typeface="Arial"/>
              </a:rPr>
              <a:t>к</a:t>
            </a: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а		</a:t>
            </a:r>
            <a:r>
              <a:rPr sz="2400" b="1" spc="-10" dirty="0">
                <a:solidFill>
                  <a:srgbClr val="622422"/>
                </a:solidFill>
                <a:latin typeface="Arial"/>
                <a:cs typeface="Arial"/>
              </a:rPr>
              <a:t>и</a:t>
            </a: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з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38504" y="2730500"/>
            <a:ext cx="13696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622422"/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ы</a:t>
            </a:r>
            <a:r>
              <a:rPr sz="2400" b="1" spc="-35" dirty="0">
                <a:solidFill>
                  <a:srgbClr val="622422"/>
                </a:solidFill>
                <a:latin typeface="Arial"/>
                <a:cs typeface="Arial"/>
              </a:rPr>
              <a:t>в</a:t>
            </a:r>
            <a:r>
              <a:rPr sz="2400" b="1" spc="-30" dirty="0">
                <a:solidFill>
                  <a:srgbClr val="622422"/>
                </a:solidFill>
                <a:latin typeface="Arial"/>
                <a:cs typeface="Arial"/>
              </a:rPr>
              <a:t>о</a:t>
            </a:r>
            <a:r>
              <a:rPr sz="2400" b="1" spc="5" dirty="0">
                <a:solidFill>
                  <a:srgbClr val="622422"/>
                </a:solidFill>
                <a:latin typeface="Arial"/>
                <a:cs typeface="Arial"/>
              </a:rPr>
              <a:t>д</a:t>
            </a:r>
            <a:r>
              <a:rPr sz="2400" b="1" spc="-10" dirty="0">
                <a:solidFill>
                  <a:srgbClr val="622422"/>
                </a:solidFill>
                <a:latin typeface="Arial"/>
                <a:cs typeface="Arial"/>
              </a:rPr>
              <a:t>и</a:t>
            </a: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т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400" b="1" spc="-10" dirty="0">
                <a:solidFill>
                  <a:srgbClr val="622422"/>
                </a:solidFill>
                <a:latin typeface="Arial"/>
                <a:cs typeface="Arial"/>
              </a:rPr>
              <a:t>с</a:t>
            </a:r>
            <a:r>
              <a:rPr sz="2400" b="1" spc="-25" dirty="0">
                <a:solidFill>
                  <a:srgbClr val="622422"/>
                </a:solidFill>
                <a:latin typeface="Arial"/>
                <a:cs typeface="Arial"/>
              </a:rPr>
              <a:t>еб</a:t>
            </a:r>
            <a:r>
              <a:rPr sz="2400" b="1" spc="-5" dirty="0">
                <a:solidFill>
                  <a:srgbClr val="622422"/>
                </a:solidFill>
                <a:latin typeface="Arial"/>
                <a:cs typeface="Arial"/>
              </a:rPr>
              <a:t>я.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5940" y="3462020"/>
            <a:ext cx="80708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622422"/>
                </a:solidFill>
                <a:latin typeface="Arial"/>
                <a:cs typeface="Arial"/>
              </a:rPr>
              <a:t>Безобидный </a:t>
            </a:r>
            <a:r>
              <a:rPr sz="2400" b="1" spc="-15" dirty="0">
                <a:solidFill>
                  <a:srgbClr val="622422"/>
                </a:solidFill>
                <a:latin typeface="Arial"/>
                <a:cs typeface="Arial"/>
              </a:rPr>
              <a:t>Червяков  </a:t>
            </a:r>
            <a:r>
              <a:rPr sz="2400" b="1" spc="-10" dirty="0">
                <a:solidFill>
                  <a:srgbClr val="622422"/>
                </a:solidFill>
                <a:latin typeface="Arial"/>
                <a:cs typeface="Arial"/>
              </a:rPr>
              <a:t>оказывается </a:t>
            </a:r>
            <a:r>
              <a:rPr sz="2400" b="1" spc="-15" dirty="0">
                <a:solidFill>
                  <a:srgbClr val="622422"/>
                </a:solidFill>
                <a:latin typeface="Arial"/>
                <a:cs typeface="Arial"/>
              </a:rPr>
              <a:t>своего  </a:t>
            </a:r>
            <a:r>
              <a:rPr sz="2400" b="1" spc="-10" dirty="0">
                <a:solidFill>
                  <a:srgbClr val="622422"/>
                </a:solidFill>
                <a:latin typeface="Arial"/>
                <a:cs typeface="Arial"/>
              </a:rPr>
              <a:t>рода  тираном, </a:t>
            </a:r>
            <a:r>
              <a:rPr sz="2400" b="1" spc="-20" dirty="0">
                <a:solidFill>
                  <a:srgbClr val="622422"/>
                </a:solidFill>
                <a:latin typeface="Arial"/>
                <a:cs typeface="Arial"/>
              </a:rPr>
              <a:t>деспотом. </a:t>
            </a:r>
            <a:r>
              <a:rPr sz="2400" b="1" spc="-15" dirty="0">
                <a:solidFill>
                  <a:srgbClr val="622422"/>
                </a:solidFill>
                <a:latin typeface="Arial"/>
                <a:cs typeface="Arial"/>
              </a:rPr>
              <a:t>Червяков </a:t>
            </a:r>
            <a:r>
              <a:rPr sz="2400" b="1" spc="-5" dirty="0">
                <a:solidFill>
                  <a:srgbClr val="622422"/>
                </a:solidFill>
                <a:latin typeface="Arial"/>
                <a:cs typeface="Arial"/>
              </a:rPr>
              <a:t>страшен </a:t>
            </a:r>
            <a:r>
              <a:rPr sz="2400" b="1" spc="-55" dirty="0">
                <a:solidFill>
                  <a:srgbClr val="622422"/>
                </a:solidFill>
                <a:latin typeface="Arial"/>
                <a:cs typeface="Arial"/>
              </a:rPr>
              <a:t>потому, </a:t>
            </a:r>
            <a:r>
              <a:rPr sz="2400" b="1" spc="-15" dirty="0">
                <a:solidFill>
                  <a:srgbClr val="622422"/>
                </a:solidFill>
                <a:latin typeface="Arial"/>
                <a:cs typeface="Arial"/>
              </a:rPr>
              <a:t>что  </a:t>
            </a: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на </a:t>
            </a:r>
            <a:r>
              <a:rPr sz="2400" b="1" spc="-5" dirty="0">
                <a:solidFill>
                  <a:srgbClr val="622422"/>
                </a:solidFill>
                <a:latin typeface="Arial"/>
                <a:cs typeface="Arial"/>
              </a:rPr>
              <a:t>нём, </a:t>
            </a: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на </a:t>
            </a:r>
            <a:r>
              <a:rPr sz="2400" b="1" spc="-15" dirty="0">
                <a:solidFill>
                  <a:srgbClr val="622422"/>
                </a:solidFill>
                <a:latin typeface="Arial"/>
                <a:cs typeface="Arial"/>
              </a:rPr>
              <a:t>его добровольном</a:t>
            </a:r>
            <a:r>
              <a:rPr sz="2400" b="1" spc="180" dirty="0">
                <a:solidFill>
                  <a:srgbClr val="622422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622422"/>
                </a:solidFill>
                <a:latin typeface="Arial"/>
                <a:cs typeface="Arial"/>
              </a:rPr>
              <a:t>пресмыкательстве,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5940" y="4559300"/>
            <a:ext cx="27101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9795" algn="l"/>
              </a:tabLst>
            </a:pPr>
            <a:r>
              <a:rPr sz="2400" b="1" spc="5" dirty="0">
                <a:solidFill>
                  <a:srgbClr val="622422"/>
                </a:solidFill>
                <a:latin typeface="Arial"/>
                <a:cs typeface="Arial"/>
              </a:rPr>
              <a:t>д</a:t>
            </a:r>
            <a:r>
              <a:rPr sz="2400" b="1" spc="-10" dirty="0">
                <a:solidFill>
                  <a:srgbClr val="622422"/>
                </a:solidFill>
                <a:latin typeface="Arial"/>
                <a:cs typeface="Arial"/>
              </a:rPr>
              <a:t>е</a:t>
            </a:r>
            <a:r>
              <a:rPr sz="2400" b="1" spc="-30" dirty="0">
                <a:solidFill>
                  <a:srgbClr val="622422"/>
                </a:solidFill>
                <a:latin typeface="Arial"/>
                <a:cs typeface="Arial"/>
              </a:rPr>
              <a:t>р</a:t>
            </a:r>
            <a:r>
              <a:rPr sz="2400" b="1" spc="-5" dirty="0">
                <a:solidFill>
                  <a:srgbClr val="622422"/>
                </a:solidFill>
                <a:latin typeface="Arial"/>
                <a:cs typeface="Arial"/>
              </a:rPr>
              <a:t>ж</a:t>
            </a:r>
            <a:r>
              <a:rPr sz="2400" b="1" spc="-10" dirty="0">
                <a:solidFill>
                  <a:srgbClr val="622422"/>
                </a:solidFill>
                <a:latin typeface="Arial"/>
                <a:cs typeface="Arial"/>
              </a:rPr>
              <a:t>и</a:t>
            </a:r>
            <a:r>
              <a:rPr sz="2400" b="1" spc="-30" dirty="0">
                <a:solidFill>
                  <a:srgbClr val="622422"/>
                </a:solidFill>
                <a:latin typeface="Arial"/>
                <a:cs typeface="Arial"/>
              </a:rPr>
              <a:t>т</a:t>
            </a:r>
            <a:r>
              <a:rPr sz="2400" b="1" spc="-10" dirty="0">
                <a:solidFill>
                  <a:srgbClr val="622422"/>
                </a:solidFill>
                <a:latin typeface="Arial"/>
                <a:cs typeface="Arial"/>
              </a:rPr>
              <a:t>с</a:t>
            </a: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я	</a:t>
            </a:r>
            <a:r>
              <a:rPr sz="2400" b="1" spc="-55" dirty="0">
                <a:solidFill>
                  <a:srgbClr val="622422"/>
                </a:solidFill>
                <a:latin typeface="Arial"/>
                <a:cs typeface="Arial"/>
              </a:rPr>
              <a:t>в</a:t>
            </a:r>
            <a:r>
              <a:rPr sz="2400" b="1" spc="-10" dirty="0">
                <a:solidFill>
                  <a:srgbClr val="622422"/>
                </a:solidFill>
                <a:latin typeface="Arial"/>
                <a:cs typeface="Arial"/>
              </a:rPr>
              <a:t>с</a:t>
            </a: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5940" y="4925059"/>
            <a:ext cx="24403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622422"/>
                </a:solidFill>
                <a:latin typeface="Arial"/>
                <a:cs typeface="Arial"/>
              </a:rPr>
              <a:t>чинопочитания,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33809" y="4559300"/>
            <a:ext cx="30740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9885">
              <a:lnSpc>
                <a:spcPct val="100000"/>
              </a:lnSpc>
              <a:spcBef>
                <a:spcPts val="100"/>
              </a:spcBef>
              <a:tabLst>
                <a:tab pos="756285" algn="l"/>
              </a:tabLst>
            </a:pP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ни</a:t>
            </a:r>
            <a:r>
              <a:rPr sz="2400" b="1" spc="-15" dirty="0">
                <a:solidFill>
                  <a:srgbClr val="622422"/>
                </a:solidFill>
                <a:latin typeface="Arial"/>
                <a:cs typeface="Arial"/>
              </a:rPr>
              <a:t>з</a:t>
            </a:r>
            <a:r>
              <a:rPr sz="2400" b="1" spc="-30" dirty="0">
                <a:solidFill>
                  <a:srgbClr val="622422"/>
                </a:solidFill>
                <a:latin typeface="Arial"/>
                <a:cs typeface="Arial"/>
              </a:rPr>
              <a:t>к</a:t>
            </a:r>
            <a:r>
              <a:rPr sz="2400" b="1" spc="-10" dirty="0">
                <a:solidFill>
                  <a:srgbClr val="622422"/>
                </a:solidFill>
                <a:latin typeface="Arial"/>
                <a:cs typeface="Arial"/>
              </a:rPr>
              <a:t>о</a:t>
            </a:r>
            <a:r>
              <a:rPr sz="2400" b="1" spc="5" dirty="0">
                <a:solidFill>
                  <a:srgbClr val="622422"/>
                </a:solidFill>
                <a:latin typeface="Arial"/>
                <a:cs typeface="Arial"/>
              </a:rPr>
              <a:t>п</a:t>
            </a:r>
            <a:r>
              <a:rPr sz="2400" b="1" spc="-10" dirty="0">
                <a:solidFill>
                  <a:srgbClr val="622422"/>
                </a:solidFill>
                <a:latin typeface="Arial"/>
                <a:cs typeface="Arial"/>
              </a:rPr>
              <a:t>о</a:t>
            </a:r>
            <a:r>
              <a:rPr sz="2400" b="1" spc="35" dirty="0">
                <a:solidFill>
                  <a:srgbClr val="622422"/>
                </a:solidFill>
                <a:latin typeface="Arial"/>
                <a:cs typeface="Arial"/>
              </a:rPr>
              <a:t>к</a:t>
            </a:r>
            <a:r>
              <a:rPr sz="2400" b="1" spc="-45" dirty="0">
                <a:solidFill>
                  <a:srgbClr val="622422"/>
                </a:solidFill>
                <a:latin typeface="Arial"/>
                <a:cs typeface="Arial"/>
              </a:rPr>
              <a:t>л</a:t>
            </a: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он</a:t>
            </a:r>
            <a:r>
              <a:rPr sz="2400" b="1" spc="-5" dirty="0">
                <a:solidFill>
                  <a:srgbClr val="622422"/>
                </a:solidFill>
                <a:latin typeface="Arial"/>
                <a:cs typeface="Arial"/>
              </a:rPr>
              <a:t>с</a:t>
            </a: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т</a:t>
            </a:r>
            <a:r>
              <a:rPr sz="2400" b="1" spc="-40" dirty="0">
                <a:solidFill>
                  <a:srgbClr val="622422"/>
                </a:solidFill>
                <a:latin typeface="Arial"/>
                <a:cs typeface="Arial"/>
              </a:rPr>
              <a:t>в</a:t>
            </a:r>
            <a:r>
              <a:rPr sz="2400" b="1" spc="-10" dirty="0">
                <a:solidFill>
                  <a:srgbClr val="622422"/>
                </a:solidFill>
                <a:latin typeface="Arial"/>
                <a:cs typeface="Arial"/>
              </a:rPr>
              <a:t>а</a:t>
            </a: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,  и	</a:t>
            </a:r>
            <a:r>
              <a:rPr sz="2400" b="1" spc="20" dirty="0">
                <a:solidFill>
                  <a:srgbClr val="622422"/>
                </a:solidFill>
                <a:latin typeface="Arial"/>
                <a:cs typeface="Arial"/>
              </a:rPr>
              <a:t>с</a:t>
            </a: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а</a:t>
            </a:r>
            <a:r>
              <a:rPr sz="2400" b="1" spc="-45" dirty="0">
                <a:solidFill>
                  <a:srgbClr val="622422"/>
                </a:solidFill>
                <a:latin typeface="Arial"/>
                <a:cs typeface="Arial"/>
              </a:rPr>
              <a:t>м</a:t>
            </a:r>
            <a:r>
              <a:rPr sz="2400" b="1" spc="-30" dirty="0">
                <a:solidFill>
                  <a:srgbClr val="622422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ун</a:t>
            </a:r>
            <a:r>
              <a:rPr sz="2400" b="1" spc="-5" dirty="0">
                <a:solidFill>
                  <a:srgbClr val="622422"/>
                </a:solidFill>
                <a:latin typeface="Arial"/>
                <a:cs typeface="Arial"/>
              </a:rPr>
              <a:t>и</a:t>
            </a:r>
            <a:r>
              <a:rPr sz="2400" b="1" spc="-35" dirty="0">
                <a:solidFill>
                  <a:srgbClr val="622422"/>
                </a:solidFill>
                <a:latin typeface="Arial"/>
                <a:cs typeface="Arial"/>
              </a:rPr>
              <a:t>ж</a:t>
            </a: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ени</a:t>
            </a:r>
            <a:r>
              <a:rPr sz="2400" b="1" spc="-5" dirty="0">
                <a:solidFill>
                  <a:srgbClr val="622422"/>
                </a:solidFill>
                <a:latin typeface="Arial"/>
                <a:cs typeface="Arial"/>
              </a:rPr>
              <a:t>я.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52939" y="4559300"/>
            <a:ext cx="184086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8356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622422"/>
                </a:solidFill>
                <a:latin typeface="Arial"/>
                <a:cs typeface="Arial"/>
              </a:rPr>
              <a:t>с</a:t>
            </a: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и</a:t>
            </a:r>
            <a:r>
              <a:rPr sz="2400" b="1" spc="-10" dirty="0">
                <a:solidFill>
                  <a:srgbClr val="622422"/>
                </a:solidFill>
                <a:latin typeface="Arial"/>
                <a:cs typeface="Arial"/>
              </a:rPr>
              <a:t>с</a:t>
            </a:r>
            <a:r>
              <a:rPr sz="2400" b="1" spc="-5" dirty="0">
                <a:solidFill>
                  <a:srgbClr val="622422"/>
                </a:solidFill>
                <a:latin typeface="Arial"/>
                <a:cs typeface="Arial"/>
              </a:rPr>
              <a:t>т</a:t>
            </a:r>
            <a:r>
              <a:rPr sz="2400" b="1" spc="-25" dirty="0">
                <a:solidFill>
                  <a:srgbClr val="622422"/>
                </a:solidFill>
                <a:latin typeface="Arial"/>
                <a:cs typeface="Arial"/>
              </a:rPr>
              <a:t>е</a:t>
            </a:r>
            <a:r>
              <a:rPr sz="2400" b="1" spc="-40" dirty="0">
                <a:solidFill>
                  <a:srgbClr val="622422"/>
                </a:solidFill>
                <a:latin typeface="Arial"/>
                <a:cs typeface="Arial"/>
              </a:rPr>
              <a:t>м</a:t>
            </a:r>
            <a:r>
              <a:rPr sz="2400" b="1" dirty="0">
                <a:solidFill>
                  <a:srgbClr val="622422"/>
                </a:solidFill>
                <a:latin typeface="Arial"/>
                <a:cs typeface="Arial"/>
              </a:rPr>
              <a:t>а  </a:t>
            </a:r>
            <a:r>
              <a:rPr sz="2400" b="1" spc="-10" dirty="0">
                <a:solidFill>
                  <a:srgbClr val="622422"/>
                </a:solidFill>
                <a:latin typeface="Arial"/>
                <a:cs typeface="Arial"/>
              </a:rPr>
              <a:t>унижения  </a:t>
            </a:r>
            <a:r>
              <a:rPr sz="2400" i="1" spc="-20" dirty="0">
                <a:solidFill>
                  <a:srgbClr val="622422"/>
                </a:solidFill>
                <a:latin typeface="Arial"/>
                <a:cs typeface="Arial"/>
              </a:rPr>
              <a:t>В.Крючков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720" y="116636"/>
            <a:ext cx="2987675" cy="1003935"/>
          </a:xfrm>
          <a:custGeom>
            <a:avLst/>
            <a:gdLst/>
            <a:ahLst/>
            <a:cxnLst/>
            <a:rect l="l" t="t" r="r" b="b"/>
            <a:pathLst>
              <a:path w="2987675" h="1003935">
                <a:moveTo>
                  <a:pt x="0" y="0"/>
                </a:moveTo>
                <a:lnTo>
                  <a:pt x="2987281" y="0"/>
                </a:lnTo>
                <a:lnTo>
                  <a:pt x="2987281" y="1003681"/>
                </a:lnTo>
                <a:lnTo>
                  <a:pt x="0" y="1003681"/>
                </a:lnTo>
                <a:lnTo>
                  <a:pt x="0" y="0"/>
                </a:lnTo>
                <a:close/>
              </a:path>
            </a:pathLst>
          </a:custGeom>
          <a:solidFill>
            <a:srgbClr val="7F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79998" y="116636"/>
            <a:ext cx="1296035" cy="1003935"/>
          </a:xfrm>
          <a:custGeom>
            <a:avLst/>
            <a:gdLst/>
            <a:ahLst/>
            <a:cxnLst/>
            <a:rect l="l" t="t" r="r" b="b"/>
            <a:pathLst>
              <a:path w="1296034" h="1003935">
                <a:moveTo>
                  <a:pt x="0" y="0"/>
                </a:moveTo>
                <a:lnTo>
                  <a:pt x="1295996" y="0"/>
                </a:lnTo>
                <a:lnTo>
                  <a:pt x="1295996" y="1003681"/>
                </a:lnTo>
                <a:lnTo>
                  <a:pt x="0" y="1003681"/>
                </a:lnTo>
                <a:lnTo>
                  <a:pt x="0" y="0"/>
                </a:lnTo>
                <a:close/>
              </a:path>
            </a:pathLst>
          </a:custGeom>
          <a:solidFill>
            <a:srgbClr val="7F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5995" y="116636"/>
            <a:ext cx="1152525" cy="1003935"/>
          </a:xfrm>
          <a:custGeom>
            <a:avLst/>
            <a:gdLst/>
            <a:ahLst/>
            <a:cxnLst/>
            <a:rect l="l" t="t" r="r" b="b"/>
            <a:pathLst>
              <a:path w="1152525" h="1003935">
                <a:moveTo>
                  <a:pt x="0" y="0"/>
                </a:moveTo>
                <a:lnTo>
                  <a:pt x="1152004" y="0"/>
                </a:lnTo>
                <a:lnTo>
                  <a:pt x="1152004" y="1003681"/>
                </a:lnTo>
                <a:lnTo>
                  <a:pt x="0" y="1003681"/>
                </a:lnTo>
                <a:lnTo>
                  <a:pt x="0" y="0"/>
                </a:lnTo>
                <a:close/>
              </a:path>
            </a:pathLst>
          </a:custGeom>
          <a:solidFill>
            <a:srgbClr val="7F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27999" y="116636"/>
            <a:ext cx="1008380" cy="1003935"/>
          </a:xfrm>
          <a:custGeom>
            <a:avLst/>
            <a:gdLst/>
            <a:ahLst/>
            <a:cxnLst/>
            <a:rect l="l" t="t" r="r" b="b"/>
            <a:pathLst>
              <a:path w="1008379" h="1003935">
                <a:moveTo>
                  <a:pt x="0" y="0"/>
                </a:moveTo>
                <a:lnTo>
                  <a:pt x="1008354" y="0"/>
                </a:lnTo>
                <a:lnTo>
                  <a:pt x="1008354" y="1003681"/>
                </a:lnTo>
                <a:lnTo>
                  <a:pt x="0" y="1003681"/>
                </a:lnTo>
                <a:lnTo>
                  <a:pt x="0" y="0"/>
                </a:lnTo>
                <a:close/>
              </a:path>
            </a:pathLst>
          </a:custGeom>
          <a:solidFill>
            <a:srgbClr val="7F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720" y="1120317"/>
            <a:ext cx="2987675" cy="1003935"/>
          </a:xfrm>
          <a:custGeom>
            <a:avLst/>
            <a:gdLst/>
            <a:ahLst/>
            <a:cxnLst/>
            <a:rect l="l" t="t" r="r" b="b"/>
            <a:pathLst>
              <a:path w="2987675" h="1003935">
                <a:moveTo>
                  <a:pt x="0" y="0"/>
                </a:moveTo>
                <a:lnTo>
                  <a:pt x="2987281" y="0"/>
                </a:lnTo>
                <a:lnTo>
                  <a:pt x="2987281" y="1003681"/>
                </a:lnTo>
                <a:lnTo>
                  <a:pt x="0" y="1003681"/>
                </a:lnTo>
                <a:lnTo>
                  <a:pt x="0" y="0"/>
                </a:lnTo>
                <a:close/>
              </a:path>
            </a:pathLst>
          </a:custGeom>
          <a:solidFill>
            <a:srgbClr val="D6D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79998" y="1120317"/>
            <a:ext cx="1296035" cy="1003935"/>
          </a:xfrm>
          <a:custGeom>
            <a:avLst/>
            <a:gdLst/>
            <a:ahLst/>
            <a:cxnLst/>
            <a:rect l="l" t="t" r="r" b="b"/>
            <a:pathLst>
              <a:path w="1296034" h="1003935">
                <a:moveTo>
                  <a:pt x="0" y="0"/>
                </a:moveTo>
                <a:lnTo>
                  <a:pt x="1295996" y="0"/>
                </a:lnTo>
                <a:lnTo>
                  <a:pt x="1295996" y="1003681"/>
                </a:lnTo>
                <a:lnTo>
                  <a:pt x="0" y="1003681"/>
                </a:lnTo>
                <a:lnTo>
                  <a:pt x="0" y="0"/>
                </a:lnTo>
                <a:close/>
              </a:path>
            </a:pathLst>
          </a:custGeom>
          <a:solidFill>
            <a:srgbClr val="D6D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5995" y="1120317"/>
            <a:ext cx="1152525" cy="1003935"/>
          </a:xfrm>
          <a:custGeom>
            <a:avLst/>
            <a:gdLst/>
            <a:ahLst/>
            <a:cxnLst/>
            <a:rect l="l" t="t" r="r" b="b"/>
            <a:pathLst>
              <a:path w="1152525" h="1003935">
                <a:moveTo>
                  <a:pt x="0" y="0"/>
                </a:moveTo>
                <a:lnTo>
                  <a:pt x="1152004" y="0"/>
                </a:lnTo>
                <a:lnTo>
                  <a:pt x="1152004" y="1003681"/>
                </a:lnTo>
                <a:lnTo>
                  <a:pt x="0" y="1003681"/>
                </a:lnTo>
                <a:lnTo>
                  <a:pt x="0" y="0"/>
                </a:lnTo>
                <a:close/>
              </a:path>
            </a:pathLst>
          </a:custGeom>
          <a:solidFill>
            <a:srgbClr val="D6D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27999" y="1120317"/>
            <a:ext cx="1008380" cy="1003935"/>
          </a:xfrm>
          <a:custGeom>
            <a:avLst/>
            <a:gdLst/>
            <a:ahLst/>
            <a:cxnLst/>
            <a:rect l="l" t="t" r="r" b="b"/>
            <a:pathLst>
              <a:path w="1008379" h="1003935">
                <a:moveTo>
                  <a:pt x="0" y="0"/>
                </a:moveTo>
                <a:lnTo>
                  <a:pt x="1008354" y="0"/>
                </a:lnTo>
                <a:lnTo>
                  <a:pt x="1008354" y="1003681"/>
                </a:lnTo>
                <a:lnTo>
                  <a:pt x="0" y="1003681"/>
                </a:lnTo>
                <a:lnTo>
                  <a:pt x="0" y="0"/>
                </a:lnTo>
                <a:close/>
              </a:path>
            </a:pathLst>
          </a:custGeom>
          <a:solidFill>
            <a:srgbClr val="D6D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720" y="2123998"/>
            <a:ext cx="2987675" cy="1179195"/>
          </a:xfrm>
          <a:custGeom>
            <a:avLst/>
            <a:gdLst/>
            <a:ahLst/>
            <a:cxnLst/>
            <a:rect l="l" t="t" r="r" b="b"/>
            <a:pathLst>
              <a:path w="2987675" h="1179195">
                <a:moveTo>
                  <a:pt x="0" y="0"/>
                </a:moveTo>
                <a:lnTo>
                  <a:pt x="2987281" y="0"/>
                </a:lnTo>
                <a:lnTo>
                  <a:pt x="2987281" y="1179004"/>
                </a:lnTo>
                <a:lnTo>
                  <a:pt x="0" y="1179004"/>
                </a:lnTo>
                <a:lnTo>
                  <a:pt x="0" y="0"/>
                </a:lnTo>
                <a:close/>
              </a:path>
            </a:pathLst>
          </a:custGeom>
          <a:solidFill>
            <a:srgbClr val="EBE9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79998" y="2123998"/>
            <a:ext cx="1296035" cy="1179195"/>
          </a:xfrm>
          <a:custGeom>
            <a:avLst/>
            <a:gdLst/>
            <a:ahLst/>
            <a:cxnLst/>
            <a:rect l="l" t="t" r="r" b="b"/>
            <a:pathLst>
              <a:path w="1296034" h="1179195">
                <a:moveTo>
                  <a:pt x="0" y="0"/>
                </a:moveTo>
                <a:lnTo>
                  <a:pt x="1295996" y="0"/>
                </a:lnTo>
                <a:lnTo>
                  <a:pt x="1295996" y="1179004"/>
                </a:lnTo>
                <a:lnTo>
                  <a:pt x="0" y="1179004"/>
                </a:lnTo>
                <a:lnTo>
                  <a:pt x="0" y="0"/>
                </a:lnTo>
                <a:close/>
              </a:path>
            </a:pathLst>
          </a:custGeom>
          <a:solidFill>
            <a:srgbClr val="EBE9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75995" y="2123998"/>
            <a:ext cx="1152525" cy="1179195"/>
          </a:xfrm>
          <a:custGeom>
            <a:avLst/>
            <a:gdLst/>
            <a:ahLst/>
            <a:cxnLst/>
            <a:rect l="l" t="t" r="r" b="b"/>
            <a:pathLst>
              <a:path w="1152525" h="1179195">
                <a:moveTo>
                  <a:pt x="0" y="0"/>
                </a:moveTo>
                <a:lnTo>
                  <a:pt x="1152004" y="0"/>
                </a:lnTo>
                <a:lnTo>
                  <a:pt x="1152004" y="1179004"/>
                </a:lnTo>
                <a:lnTo>
                  <a:pt x="0" y="1179004"/>
                </a:lnTo>
                <a:lnTo>
                  <a:pt x="0" y="0"/>
                </a:lnTo>
                <a:close/>
              </a:path>
            </a:pathLst>
          </a:custGeom>
          <a:solidFill>
            <a:srgbClr val="EBE9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27999" y="2123998"/>
            <a:ext cx="1008380" cy="1179195"/>
          </a:xfrm>
          <a:custGeom>
            <a:avLst/>
            <a:gdLst/>
            <a:ahLst/>
            <a:cxnLst/>
            <a:rect l="l" t="t" r="r" b="b"/>
            <a:pathLst>
              <a:path w="1008379" h="1179195">
                <a:moveTo>
                  <a:pt x="0" y="0"/>
                </a:moveTo>
                <a:lnTo>
                  <a:pt x="1008354" y="0"/>
                </a:lnTo>
                <a:lnTo>
                  <a:pt x="1008354" y="1179004"/>
                </a:lnTo>
                <a:lnTo>
                  <a:pt x="0" y="1179004"/>
                </a:lnTo>
                <a:lnTo>
                  <a:pt x="0" y="0"/>
                </a:lnTo>
                <a:close/>
              </a:path>
            </a:pathLst>
          </a:custGeom>
          <a:solidFill>
            <a:srgbClr val="EBE9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720" y="4484154"/>
            <a:ext cx="2987675" cy="1181735"/>
          </a:xfrm>
          <a:custGeom>
            <a:avLst/>
            <a:gdLst/>
            <a:ahLst/>
            <a:cxnLst/>
            <a:rect l="l" t="t" r="r" b="b"/>
            <a:pathLst>
              <a:path w="2987675" h="1181735">
                <a:moveTo>
                  <a:pt x="0" y="0"/>
                </a:moveTo>
                <a:lnTo>
                  <a:pt x="2987281" y="0"/>
                </a:lnTo>
                <a:lnTo>
                  <a:pt x="2987281" y="1181163"/>
                </a:lnTo>
                <a:lnTo>
                  <a:pt x="0" y="1181163"/>
                </a:lnTo>
                <a:lnTo>
                  <a:pt x="0" y="0"/>
                </a:lnTo>
                <a:close/>
              </a:path>
            </a:pathLst>
          </a:custGeom>
          <a:solidFill>
            <a:srgbClr val="EBE9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79998" y="4484154"/>
            <a:ext cx="1296035" cy="1181735"/>
          </a:xfrm>
          <a:custGeom>
            <a:avLst/>
            <a:gdLst/>
            <a:ahLst/>
            <a:cxnLst/>
            <a:rect l="l" t="t" r="r" b="b"/>
            <a:pathLst>
              <a:path w="1296034" h="1181735">
                <a:moveTo>
                  <a:pt x="0" y="0"/>
                </a:moveTo>
                <a:lnTo>
                  <a:pt x="1295996" y="0"/>
                </a:lnTo>
                <a:lnTo>
                  <a:pt x="1295996" y="1181163"/>
                </a:lnTo>
                <a:lnTo>
                  <a:pt x="0" y="1181163"/>
                </a:lnTo>
                <a:lnTo>
                  <a:pt x="0" y="0"/>
                </a:lnTo>
                <a:close/>
              </a:path>
            </a:pathLst>
          </a:custGeom>
          <a:solidFill>
            <a:srgbClr val="EBE9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75995" y="4484154"/>
            <a:ext cx="1152525" cy="1181735"/>
          </a:xfrm>
          <a:custGeom>
            <a:avLst/>
            <a:gdLst/>
            <a:ahLst/>
            <a:cxnLst/>
            <a:rect l="l" t="t" r="r" b="b"/>
            <a:pathLst>
              <a:path w="1152525" h="1181735">
                <a:moveTo>
                  <a:pt x="0" y="0"/>
                </a:moveTo>
                <a:lnTo>
                  <a:pt x="1152004" y="0"/>
                </a:lnTo>
                <a:lnTo>
                  <a:pt x="1152004" y="1181163"/>
                </a:lnTo>
                <a:lnTo>
                  <a:pt x="0" y="1181163"/>
                </a:lnTo>
                <a:lnTo>
                  <a:pt x="0" y="0"/>
                </a:lnTo>
                <a:close/>
              </a:path>
            </a:pathLst>
          </a:custGeom>
          <a:solidFill>
            <a:srgbClr val="EBE9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27999" y="4484154"/>
            <a:ext cx="1008380" cy="1181735"/>
          </a:xfrm>
          <a:custGeom>
            <a:avLst/>
            <a:gdLst/>
            <a:ahLst/>
            <a:cxnLst/>
            <a:rect l="l" t="t" r="r" b="b"/>
            <a:pathLst>
              <a:path w="1008379" h="1181735">
                <a:moveTo>
                  <a:pt x="0" y="0"/>
                </a:moveTo>
                <a:lnTo>
                  <a:pt x="1008354" y="0"/>
                </a:lnTo>
                <a:lnTo>
                  <a:pt x="1008354" y="1181163"/>
                </a:lnTo>
                <a:lnTo>
                  <a:pt x="0" y="1181163"/>
                </a:lnTo>
                <a:lnTo>
                  <a:pt x="0" y="0"/>
                </a:lnTo>
                <a:close/>
              </a:path>
            </a:pathLst>
          </a:custGeom>
          <a:solidFill>
            <a:srgbClr val="EBE9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720" y="5665317"/>
            <a:ext cx="2987675" cy="1003935"/>
          </a:xfrm>
          <a:custGeom>
            <a:avLst/>
            <a:gdLst/>
            <a:ahLst/>
            <a:cxnLst/>
            <a:rect l="l" t="t" r="r" b="b"/>
            <a:pathLst>
              <a:path w="2987675" h="1003934">
                <a:moveTo>
                  <a:pt x="0" y="0"/>
                </a:moveTo>
                <a:lnTo>
                  <a:pt x="2987281" y="0"/>
                </a:lnTo>
                <a:lnTo>
                  <a:pt x="2987281" y="1003681"/>
                </a:lnTo>
                <a:lnTo>
                  <a:pt x="0" y="1003681"/>
                </a:lnTo>
                <a:lnTo>
                  <a:pt x="0" y="0"/>
                </a:lnTo>
                <a:close/>
              </a:path>
            </a:pathLst>
          </a:custGeom>
          <a:solidFill>
            <a:srgbClr val="D6D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79998" y="5665317"/>
            <a:ext cx="1296035" cy="1003935"/>
          </a:xfrm>
          <a:custGeom>
            <a:avLst/>
            <a:gdLst/>
            <a:ahLst/>
            <a:cxnLst/>
            <a:rect l="l" t="t" r="r" b="b"/>
            <a:pathLst>
              <a:path w="1296034" h="1003934">
                <a:moveTo>
                  <a:pt x="0" y="0"/>
                </a:moveTo>
                <a:lnTo>
                  <a:pt x="1295996" y="0"/>
                </a:lnTo>
                <a:lnTo>
                  <a:pt x="1295996" y="1003681"/>
                </a:lnTo>
                <a:lnTo>
                  <a:pt x="0" y="1003681"/>
                </a:lnTo>
                <a:lnTo>
                  <a:pt x="0" y="0"/>
                </a:lnTo>
                <a:close/>
              </a:path>
            </a:pathLst>
          </a:custGeom>
          <a:solidFill>
            <a:srgbClr val="D6D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75995" y="5665317"/>
            <a:ext cx="1152525" cy="1003935"/>
          </a:xfrm>
          <a:custGeom>
            <a:avLst/>
            <a:gdLst/>
            <a:ahLst/>
            <a:cxnLst/>
            <a:rect l="l" t="t" r="r" b="b"/>
            <a:pathLst>
              <a:path w="1152525" h="1003934">
                <a:moveTo>
                  <a:pt x="0" y="0"/>
                </a:moveTo>
                <a:lnTo>
                  <a:pt x="1152004" y="0"/>
                </a:lnTo>
                <a:lnTo>
                  <a:pt x="1152004" y="1003681"/>
                </a:lnTo>
                <a:lnTo>
                  <a:pt x="0" y="1003681"/>
                </a:lnTo>
                <a:lnTo>
                  <a:pt x="0" y="0"/>
                </a:lnTo>
                <a:close/>
              </a:path>
            </a:pathLst>
          </a:custGeom>
          <a:solidFill>
            <a:srgbClr val="D6D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27999" y="5665317"/>
            <a:ext cx="1008380" cy="1003935"/>
          </a:xfrm>
          <a:custGeom>
            <a:avLst/>
            <a:gdLst/>
            <a:ahLst/>
            <a:cxnLst/>
            <a:rect l="l" t="t" r="r" b="b"/>
            <a:pathLst>
              <a:path w="1008379" h="1003934">
                <a:moveTo>
                  <a:pt x="0" y="0"/>
                </a:moveTo>
                <a:lnTo>
                  <a:pt x="1008354" y="0"/>
                </a:lnTo>
                <a:lnTo>
                  <a:pt x="1008354" y="1003681"/>
                </a:lnTo>
                <a:lnTo>
                  <a:pt x="0" y="1003681"/>
                </a:lnTo>
                <a:lnTo>
                  <a:pt x="0" y="0"/>
                </a:lnTo>
                <a:close/>
              </a:path>
            </a:pathLst>
          </a:custGeom>
          <a:solidFill>
            <a:srgbClr val="D6D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67322" y="111238"/>
          <a:ext cx="8980170" cy="6570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59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3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200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C3BC96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F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C3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C3BC96"/>
                      </a:solidFill>
                      <a:prstDash val="solid"/>
                    </a:lnB>
                    <a:solidFill>
                      <a:srgbClr val="7F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C3BC96"/>
                      </a:solidFill>
                      <a:prstDash val="solid"/>
                    </a:lnB>
                    <a:solidFill>
                      <a:srgbClr val="7F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C3BC96"/>
                      </a:solidFill>
                      <a:prstDash val="solid"/>
                    </a:lnB>
                    <a:solidFill>
                      <a:srgbClr val="7F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C3BC96"/>
                      </a:solidFill>
                      <a:prstDash val="solid"/>
                    </a:lnB>
                    <a:solidFill>
                      <a:srgbClr val="7F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C3BC96"/>
                      </a:solidFill>
                      <a:prstDash val="solid"/>
                    </a:lnB>
                    <a:solidFill>
                      <a:srgbClr val="7F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C3BC96"/>
                      </a:solidFill>
                      <a:prstDash val="solid"/>
                    </a:lnB>
                    <a:solidFill>
                      <a:srgbClr val="7F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7F6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6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C3BC96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F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35"/>
                        </a:lnSpc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«Каштанка»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3BC96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C3BC96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2835"/>
                        </a:lnSpc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C3BC96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F63A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835"/>
                        </a:lnSpc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C3BC96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F63A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835"/>
                        </a:lnSpc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C3BC96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835"/>
                        </a:lnSpc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400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C3BC96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835"/>
                        </a:lnSpc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500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C3BC96"/>
                      </a:solidFill>
                      <a:prstDash val="solid"/>
                    </a:lnR>
                    <a:lnT w="28575">
                      <a:solidFill>
                        <a:srgbClr val="C3BC96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3BC96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F6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6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C3BC96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r>
                        <a:rPr sz="3200" b="1" spc="-15" dirty="0">
                          <a:latin typeface="Calibri"/>
                          <a:cs typeface="Calibri"/>
                        </a:rPr>
                        <a:t>«Хамелеон»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3BC96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3400"/>
                        </a:lnSpc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100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1D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3400"/>
                        </a:lnSpc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200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1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3400"/>
                        </a:lnSpc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300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3400"/>
                        </a:lnSpc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400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3400"/>
                        </a:lnSpc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500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C3BC96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3BC96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90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C3BC96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9EF"/>
                    </a:solidFill>
                  </a:tcPr>
                </a:tc>
                <a:tc>
                  <a:txBody>
                    <a:bodyPr/>
                    <a:lstStyle/>
                    <a:p>
                      <a:pPr marR="594995">
                        <a:lnSpc>
                          <a:spcPts val="3200"/>
                        </a:lnSpc>
                        <a:spcBef>
                          <a:spcPts val="204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«Л</a:t>
                      </a:r>
                      <a:r>
                        <a:rPr sz="3200" b="1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3200" b="1" dirty="0">
                          <a:latin typeface="Calibri"/>
                          <a:cs typeface="Calibri"/>
                        </a:rPr>
                        <a:t>ш</a:t>
                      </a:r>
                      <a:r>
                        <a:rPr sz="3200" b="1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3200" b="1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3200" b="1" dirty="0">
                          <a:latin typeface="Calibri"/>
                          <a:cs typeface="Calibri"/>
                        </a:rPr>
                        <a:t>ин</a:t>
                      </a:r>
                      <a:r>
                        <a:rPr sz="3200" b="1" spc="-5" dirty="0">
                          <a:latin typeface="Calibri"/>
                          <a:cs typeface="Calibri"/>
                        </a:rPr>
                        <a:t>ая  фамилия»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28575">
                      <a:solidFill>
                        <a:srgbClr val="C3BC96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3404"/>
                        </a:lnSpc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100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9E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3404"/>
                        </a:lnSpc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200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9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3404"/>
                        </a:lnSpc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300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3404"/>
                        </a:lnSpc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400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3404"/>
                        </a:lnSpc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500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C3BC96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3BC96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1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C3BC96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1DE"/>
                    </a:solidFill>
                  </a:tcPr>
                </a:tc>
                <a:tc>
                  <a:txBody>
                    <a:bodyPr/>
                    <a:lstStyle/>
                    <a:p>
                      <a:pPr marR="755650">
                        <a:lnSpc>
                          <a:spcPts val="3200"/>
                        </a:lnSpc>
                        <a:spcBef>
                          <a:spcPts val="200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«Смерть  ч</a:t>
                      </a:r>
                      <a:r>
                        <a:rPr sz="3200" b="1" dirty="0">
                          <a:latin typeface="Calibri"/>
                          <a:cs typeface="Calibri"/>
                        </a:rPr>
                        <a:t>ин</a:t>
                      </a:r>
                      <a:r>
                        <a:rPr sz="3200" b="1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3200" b="1" dirty="0">
                          <a:latin typeface="Calibri"/>
                          <a:cs typeface="Calibri"/>
                        </a:rPr>
                        <a:t>вн</a:t>
                      </a:r>
                      <a:r>
                        <a:rPr sz="3200" b="1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3200" b="1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3200" b="1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3200" b="1" dirty="0">
                          <a:latin typeface="Calibri"/>
                          <a:cs typeface="Calibri"/>
                        </a:rPr>
                        <a:t>»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28575">
                      <a:solidFill>
                        <a:srgbClr val="C3BC96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1DE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3400"/>
                        </a:lnSpc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100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1D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3400"/>
                        </a:lnSpc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200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1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3400"/>
                        </a:lnSpc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300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1D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3400"/>
                        </a:lnSpc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400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1D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3400"/>
                        </a:lnSpc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500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C3BC96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3BC96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11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C3BC96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9EF"/>
                    </a:solidFill>
                  </a:tcPr>
                </a:tc>
                <a:tc>
                  <a:txBody>
                    <a:bodyPr/>
                    <a:lstStyle/>
                    <a:p>
                      <a:pPr marR="906780">
                        <a:lnSpc>
                          <a:spcPts val="3210"/>
                        </a:lnSpc>
                        <a:spcBef>
                          <a:spcPts val="190"/>
                        </a:spcBef>
                      </a:pPr>
                      <a:r>
                        <a:rPr sz="3200" b="1" spc="-35" dirty="0">
                          <a:latin typeface="Calibri"/>
                          <a:cs typeface="Calibri"/>
                        </a:rPr>
                        <a:t>«Толстый</a:t>
                      </a:r>
                      <a:r>
                        <a:rPr sz="32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b="1" dirty="0">
                          <a:latin typeface="Calibri"/>
                          <a:cs typeface="Calibri"/>
                        </a:rPr>
                        <a:t>и  </a:t>
                      </a:r>
                      <a:r>
                        <a:rPr sz="3200" b="1" spc="-5" dirty="0">
                          <a:latin typeface="Calibri"/>
                          <a:cs typeface="Calibri"/>
                        </a:rPr>
                        <a:t>тонкий»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28575">
                      <a:solidFill>
                        <a:srgbClr val="C3BC96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3400"/>
                        </a:lnSpc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100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9E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3400"/>
                        </a:lnSpc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200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9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3400"/>
                        </a:lnSpc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300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3400"/>
                        </a:lnSpc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400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3400"/>
                        </a:lnSpc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500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C3BC96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3BC96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29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C3BC96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«Мальчики»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3BC96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C3BC9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3400"/>
                        </a:lnSpc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100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C3BC96"/>
                      </a:solidFill>
                      <a:prstDash val="solid"/>
                    </a:lnB>
                    <a:solidFill>
                      <a:srgbClr val="D6D1D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3400"/>
                        </a:lnSpc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200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C3BC96"/>
                      </a:solidFill>
                      <a:prstDash val="solid"/>
                    </a:lnB>
                    <a:solidFill>
                      <a:srgbClr val="D6D1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3400"/>
                        </a:lnSpc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300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C3BC9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3400"/>
                        </a:lnSpc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400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C3BC9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3400"/>
                        </a:lnSpc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500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C3BC96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C3BC9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3BC96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" name="object 28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6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94458" y="497776"/>
            <a:ext cx="47491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5" dirty="0">
                <a:solidFill>
                  <a:srgbClr val="000000"/>
                </a:solidFill>
                <a:latin typeface="Calibri"/>
                <a:cs typeface="Calibri"/>
              </a:rPr>
              <a:t>Право </a:t>
            </a:r>
            <a:r>
              <a:rPr sz="4400" i="0" spc="-10" dirty="0">
                <a:solidFill>
                  <a:srgbClr val="000000"/>
                </a:solidFill>
                <a:latin typeface="Calibri"/>
                <a:cs typeface="Calibri"/>
              </a:rPr>
              <a:t>первого</a:t>
            </a:r>
            <a:r>
              <a:rPr sz="4400" i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0" spc="-55" dirty="0">
                <a:solidFill>
                  <a:srgbClr val="000000"/>
                </a:solidFill>
                <a:latin typeface="Calibri"/>
                <a:cs typeface="Calibri"/>
              </a:rPr>
              <a:t>хода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633219"/>
            <a:ext cx="7809865" cy="319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333115" algn="l"/>
              </a:tabLst>
            </a:pPr>
            <a:r>
              <a:rPr sz="3200" spc="-15" dirty="0">
                <a:latin typeface="Calibri"/>
                <a:cs typeface="Calibri"/>
              </a:rPr>
              <a:t>Расположите </a:t>
            </a:r>
            <a:r>
              <a:rPr sz="3200" spc="-5" dirty="0">
                <a:latin typeface="Calibri"/>
                <a:cs typeface="Calibri"/>
              </a:rPr>
              <a:t>имена </a:t>
            </a:r>
            <a:r>
              <a:rPr sz="3200" spc="-10" dirty="0">
                <a:latin typeface="Calibri"/>
                <a:cs typeface="Calibri"/>
              </a:rPr>
              <a:t>персонажей: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Хрюкин, 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Нафаня, 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Булдеев</a:t>
            </a:r>
            <a:r>
              <a:rPr sz="32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-	</a:t>
            </a:r>
            <a:r>
              <a:rPr sz="3200" spc="-20" dirty="0">
                <a:latin typeface="Calibri"/>
                <a:cs typeface="Calibri"/>
              </a:rPr>
              <a:t>согласно </a:t>
            </a:r>
            <a:r>
              <a:rPr sz="3200" spc="-10" dirty="0">
                <a:latin typeface="Calibri"/>
                <a:cs typeface="Calibri"/>
              </a:rPr>
              <a:t>произведениям,  </a:t>
            </a:r>
            <a:r>
              <a:rPr sz="3200" dirty="0">
                <a:latin typeface="Calibri"/>
                <a:cs typeface="Calibri"/>
              </a:rPr>
              <a:t>в </a:t>
            </a:r>
            <a:r>
              <a:rPr sz="3200" spc="-20" dirty="0">
                <a:latin typeface="Calibri"/>
                <a:cs typeface="Calibri"/>
              </a:rPr>
              <a:t>которых </a:t>
            </a:r>
            <a:r>
              <a:rPr sz="3200" dirty="0">
                <a:latin typeface="Calibri"/>
                <a:cs typeface="Calibri"/>
              </a:rPr>
              <a:t>они</a:t>
            </a:r>
            <a:r>
              <a:rPr sz="3200" spc="-10" dirty="0">
                <a:latin typeface="Calibri"/>
                <a:cs typeface="Calibri"/>
              </a:rPr>
              <a:t> изображены</a:t>
            </a:r>
            <a:endParaRPr sz="3200">
              <a:latin typeface="Calibri"/>
              <a:cs typeface="Calibri"/>
            </a:endParaRPr>
          </a:p>
          <a:p>
            <a:pPr marL="12700" marR="3368675">
              <a:lnSpc>
                <a:spcPct val="116500"/>
              </a:lnSpc>
              <a:spcBef>
                <a:spcPts val="5"/>
              </a:spcBef>
            </a:pPr>
            <a:r>
              <a:rPr sz="3200" spc="-10" dirty="0">
                <a:latin typeface="Calibri"/>
                <a:cs typeface="Calibri"/>
              </a:rPr>
              <a:t>А)«Хамелеон»  </a:t>
            </a:r>
            <a:r>
              <a:rPr sz="3200" spc="-5" dirty="0">
                <a:latin typeface="Calibri"/>
                <a:cs typeface="Calibri"/>
              </a:rPr>
              <a:t>Б)«Лошадиная фамилия»  В) </a:t>
            </a:r>
            <a:r>
              <a:rPr sz="3200" spc="-45" dirty="0">
                <a:latin typeface="Calibri"/>
                <a:cs typeface="Calibri"/>
              </a:rPr>
              <a:t>«Толстый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тонкий»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61242" y="3802316"/>
            <a:ext cx="4082389" cy="3054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2742" y="364223"/>
            <a:ext cx="8275955" cy="5845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5035" marR="1495425" indent="-63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AF4F"/>
                </a:solidFill>
                <a:latin typeface="Arial"/>
                <a:cs typeface="Arial"/>
              </a:rPr>
              <a:t>В </a:t>
            </a:r>
            <a:r>
              <a:rPr sz="2400" b="1" spc="-20" dirty="0">
                <a:solidFill>
                  <a:srgbClr val="00AF4F"/>
                </a:solidFill>
                <a:latin typeface="Arial"/>
                <a:cs typeface="Arial"/>
              </a:rPr>
              <a:t>каком </a:t>
            </a:r>
            <a:r>
              <a:rPr sz="2400" b="1" spc="-5" dirty="0">
                <a:solidFill>
                  <a:srgbClr val="00AF4F"/>
                </a:solidFill>
                <a:latin typeface="Arial"/>
                <a:cs typeface="Arial"/>
              </a:rPr>
              <a:t>рассказе </a:t>
            </a:r>
            <a:r>
              <a:rPr sz="2400" b="1" spc="-15" dirty="0">
                <a:solidFill>
                  <a:srgbClr val="00AF4F"/>
                </a:solidFill>
                <a:latin typeface="Arial"/>
                <a:cs typeface="Arial"/>
              </a:rPr>
              <a:t>упоминается  </a:t>
            </a:r>
            <a:r>
              <a:rPr sz="2400" b="1" spc="-5" dirty="0">
                <a:solidFill>
                  <a:srgbClr val="00AF4F"/>
                </a:solidFill>
                <a:latin typeface="Arial"/>
                <a:cs typeface="Arial"/>
              </a:rPr>
              <a:t>брошюра </a:t>
            </a:r>
            <a:r>
              <a:rPr sz="2400" b="1" dirty="0">
                <a:solidFill>
                  <a:srgbClr val="00AF4F"/>
                </a:solidFill>
                <a:latin typeface="Arial"/>
                <a:cs typeface="Arial"/>
              </a:rPr>
              <a:t>о </a:t>
            </a:r>
            <a:r>
              <a:rPr sz="2400" b="1" spc="-5" dirty="0">
                <a:solidFill>
                  <a:srgbClr val="00AF4F"/>
                </a:solidFill>
                <a:latin typeface="Arial"/>
                <a:cs typeface="Arial"/>
              </a:rPr>
              <a:t>«вреде </a:t>
            </a:r>
            <a:r>
              <a:rPr sz="2400" b="1" spc="-20" dirty="0">
                <a:solidFill>
                  <a:srgbClr val="00AF4F"/>
                </a:solidFill>
                <a:latin typeface="Arial"/>
                <a:cs typeface="Arial"/>
              </a:rPr>
              <a:t>чаизма </a:t>
            </a:r>
            <a:r>
              <a:rPr sz="2400" b="1" dirty="0">
                <a:solidFill>
                  <a:srgbClr val="00AF4F"/>
                </a:solidFill>
                <a:latin typeface="Arial"/>
                <a:cs typeface="Arial"/>
              </a:rPr>
              <a:t>и</a:t>
            </a:r>
            <a:r>
              <a:rPr sz="2400" b="1" spc="-60" dirty="0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AF4F"/>
                </a:solidFill>
                <a:latin typeface="Arial"/>
                <a:cs typeface="Arial"/>
              </a:rPr>
              <a:t>кофеизма  </a:t>
            </a:r>
            <a:r>
              <a:rPr sz="2400" b="1" spc="-5" dirty="0">
                <a:solidFill>
                  <a:srgbClr val="00AF4F"/>
                </a:solidFill>
                <a:latin typeface="Arial"/>
                <a:cs typeface="Arial"/>
              </a:rPr>
              <a:t>для</a:t>
            </a:r>
            <a:r>
              <a:rPr sz="2400" b="1" spc="-10" dirty="0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AF4F"/>
                </a:solidFill>
                <a:latin typeface="Arial"/>
                <a:cs typeface="Arial"/>
              </a:rPr>
              <a:t>организма»?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 indent="433070" algn="just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Вы, </a:t>
            </a:r>
            <a:r>
              <a:rPr sz="2400" spc="-10" dirty="0">
                <a:latin typeface="Calibri"/>
                <a:cs typeface="Calibri"/>
              </a:rPr>
              <a:t>конечно, помните </a:t>
            </a:r>
            <a:r>
              <a:rPr sz="2400" spc="-5" dirty="0">
                <a:latin typeface="Calibri"/>
                <a:cs typeface="Calibri"/>
              </a:rPr>
              <a:t>приключения </a:t>
            </a:r>
            <a:r>
              <a:rPr sz="2400" spc="-15" dirty="0">
                <a:latin typeface="Calibri"/>
                <a:cs typeface="Calibri"/>
              </a:rPr>
              <a:t>чеховской </a:t>
            </a:r>
            <a:r>
              <a:rPr sz="2400" spc="-10" dirty="0">
                <a:latin typeface="Calibri"/>
                <a:cs typeface="Calibri"/>
              </a:rPr>
              <a:t>«Каштанки».  </a:t>
            </a:r>
            <a:r>
              <a:rPr sz="2400" spc="-45" dirty="0">
                <a:latin typeface="Calibri"/>
                <a:cs typeface="Calibri"/>
              </a:rPr>
              <a:t>Такой </a:t>
            </a:r>
            <a:r>
              <a:rPr sz="2400" spc="-10" dirty="0">
                <a:latin typeface="Calibri"/>
                <a:cs typeface="Calibri"/>
              </a:rPr>
              <a:t>рассказ </a:t>
            </a:r>
            <a:r>
              <a:rPr sz="2400" spc="-5" dirty="0">
                <a:latin typeface="Calibri"/>
                <a:cs typeface="Calibri"/>
              </a:rPr>
              <a:t>мог написать </a:t>
            </a:r>
            <a:r>
              <a:rPr sz="2400" spc="-20" dirty="0">
                <a:latin typeface="Calibri"/>
                <a:cs typeface="Calibri"/>
              </a:rPr>
              <a:t>только </a:t>
            </a:r>
            <a:r>
              <a:rPr sz="2400" spc="-10" dirty="0">
                <a:latin typeface="Calibri"/>
                <a:cs typeface="Calibri"/>
              </a:rPr>
              <a:t>человек, </a:t>
            </a:r>
            <a:r>
              <a:rPr sz="2400" spc="-5" dirty="0">
                <a:latin typeface="Calibri"/>
                <a:cs typeface="Calibri"/>
              </a:rPr>
              <a:t>любящий </a:t>
            </a:r>
            <a:r>
              <a:rPr sz="2400" spc="-20" dirty="0">
                <a:latin typeface="Calibri"/>
                <a:cs typeface="Calibri"/>
              </a:rPr>
              <a:t>людей,  </a:t>
            </a:r>
            <a:r>
              <a:rPr sz="2400" spc="-5" dirty="0">
                <a:latin typeface="Calibri"/>
                <a:cs typeface="Calibri"/>
              </a:rPr>
              <a:t>любящий животных, любящий жизнь. Эта любовь </a:t>
            </a:r>
            <a:r>
              <a:rPr sz="2400" spc="-10" dirty="0">
                <a:latin typeface="Calibri"/>
                <a:cs typeface="Calibri"/>
              </a:rPr>
              <a:t>Чехова </a:t>
            </a:r>
            <a:r>
              <a:rPr sz="2400" dirty="0">
                <a:latin typeface="Calibri"/>
                <a:cs typeface="Calibri"/>
              </a:rPr>
              <a:t>была  </a:t>
            </a:r>
            <a:r>
              <a:rPr sz="2400" spc="-5" dirty="0">
                <a:latin typeface="Calibri"/>
                <a:cs typeface="Calibri"/>
              </a:rPr>
              <a:t>очень </a:t>
            </a:r>
            <a:r>
              <a:rPr sz="2400" spc="-15" dirty="0">
                <a:latin typeface="Calibri"/>
                <a:cs typeface="Calibri"/>
              </a:rPr>
              <a:t>деятельной. </a:t>
            </a:r>
            <a:r>
              <a:rPr sz="2400" spc="-5" dirty="0">
                <a:latin typeface="Calibri"/>
                <a:cs typeface="Calibri"/>
              </a:rPr>
              <a:t>Он был врачом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помог </a:t>
            </a:r>
            <a:r>
              <a:rPr sz="2400" spc="-5" dirty="0">
                <a:latin typeface="Calibri"/>
                <a:cs typeface="Calibri"/>
              </a:rPr>
              <a:t>многим </a:t>
            </a:r>
            <a:r>
              <a:rPr sz="2400" spc="-20" dirty="0">
                <a:latin typeface="Calibri"/>
                <a:cs typeface="Calibri"/>
              </a:rPr>
              <a:t>людям  </a:t>
            </a:r>
            <a:r>
              <a:rPr sz="2400" spc="-5" dirty="0">
                <a:latin typeface="Calibri"/>
                <a:cs typeface="Calibri"/>
              </a:rPr>
              <a:t>справиться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0" dirty="0">
                <a:latin typeface="Calibri"/>
                <a:cs typeface="Calibri"/>
              </a:rPr>
              <a:t>болезнью; </a:t>
            </a:r>
            <a:r>
              <a:rPr sz="2400" spc="-5" dirty="0">
                <a:latin typeface="Calibri"/>
                <a:cs typeface="Calibri"/>
              </a:rPr>
              <a:t>он был </a:t>
            </a:r>
            <a:r>
              <a:rPr sz="2400" spc="-15" dirty="0">
                <a:latin typeface="Calibri"/>
                <a:cs typeface="Calibri"/>
              </a:rPr>
              <a:t>писателем,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5" dirty="0">
                <a:latin typeface="Calibri"/>
                <a:cs typeface="Calibri"/>
              </a:rPr>
              <a:t>его </a:t>
            </a:r>
            <a:r>
              <a:rPr sz="2400" spc="-10" dirty="0">
                <a:latin typeface="Calibri"/>
                <a:cs typeface="Calibri"/>
              </a:rPr>
              <a:t>рассказы </a:t>
            </a:r>
            <a:r>
              <a:rPr sz="2400" dirty="0">
                <a:latin typeface="Calibri"/>
                <a:cs typeface="Calibri"/>
              </a:rPr>
              <a:t>и  </a:t>
            </a:r>
            <a:r>
              <a:rPr sz="2400" spc="-5" dirty="0">
                <a:latin typeface="Calibri"/>
                <a:cs typeface="Calibri"/>
              </a:rPr>
              <a:t>книги </a:t>
            </a:r>
            <a:r>
              <a:rPr sz="2400" spc="-10" dirty="0">
                <a:latin typeface="Calibri"/>
                <a:cs typeface="Calibri"/>
              </a:rPr>
              <a:t>помогали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помогают справляться </a:t>
            </a:r>
            <a:r>
              <a:rPr sz="2400" dirty="0">
                <a:latin typeface="Calibri"/>
                <a:cs typeface="Calibri"/>
              </a:rPr>
              <a:t>со </a:t>
            </a:r>
            <a:r>
              <a:rPr sz="2400" spc="-10" dirty="0">
                <a:latin typeface="Calibri"/>
                <a:cs typeface="Calibri"/>
              </a:rPr>
              <a:t>сложностями  </a:t>
            </a:r>
            <a:r>
              <a:rPr sz="2400" spc="-5" dirty="0">
                <a:latin typeface="Calibri"/>
                <a:cs typeface="Calibri"/>
              </a:rPr>
              <a:t>жизни, </a:t>
            </a:r>
            <a:r>
              <a:rPr sz="2400" spc="-10" dirty="0">
                <a:latin typeface="Calibri"/>
                <a:cs typeface="Calibri"/>
              </a:rPr>
              <a:t>помогают посмотреть </a:t>
            </a:r>
            <a:r>
              <a:rPr sz="2400" dirty="0">
                <a:latin typeface="Calibri"/>
                <a:cs typeface="Calibri"/>
              </a:rPr>
              <a:t>на себя со </a:t>
            </a:r>
            <a:r>
              <a:rPr sz="2400" spc="-10" dirty="0">
                <a:latin typeface="Calibri"/>
                <a:cs typeface="Calibri"/>
              </a:rPr>
              <a:t>стороны; </a:t>
            </a:r>
            <a:r>
              <a:rPr sz="2400" spc="-5" dirty="0">
                <a:latin typeface="Calibri"/>
                <a:cs typeface="Calibri"/>
              </a:rPr>
              <a:t>он не </a:t>
            </a:r>
            <a:r>
              <a:rPr sz="2400" spc="-10" dirty="0">
                <a:latin typeface="Calibri"/>
                <a:cs typeface="Calibri"/>
              </a:rPr>
              <a:t>просто  </a:t>
            </a:r>
            <a:r>
              <a:rPr sz="2400" spc="-5" dirty="0">
                <a:latin typeface="Calibri"/>
                <a:cs typeface="Calibri"/>
              </a:rPr>
              <a:t>посадил дерево, </a:t>
            </a:r>
            <a:r>
              <a:rPr sz="2400" spc="-10" dirty="0">
                <a:latin typeface="Calibri"/>
                <a:cs typeface="Calibri"/>
              </a:rPr>
              <a:t>он </a:t>
            </a:r>
            <a:r>
              <a:rPr sz="2400" spc="-5" dirty="0">
                <a:latin typeface="Calibri"/>
                <a:cs typeface="Calibri"/>
              </a:rPr>
              <a:t>посадил </a:t>
            </a:r>
            <a:r>
              <a:rPr sz="2400" spc="-15" dirty="0">
                <a:latin typeface="Calibri"/>
                <a:cs typeface="Calibri"/>
              </a:rPr>
              <a:t>целые </a:t>
            </a:r>
            <a:r>
              <a:rPr sz="2400" spc="-5" dirty="0">
                <a:latin typeface="Calibri"/>
                <a:cs typeface="Calibri"/>
              </a:rPr>
              <a:t>сады, организовал на свои  деньги </a:t>
            </a:r>
            <a:r>
              <a:rPr sz="2400" spc="-10" dirty="0">
                <a:latin typeface="Calibri"/>
                <a:cs typeface="Calibri"/>
              </a:rPr>
              <a:t>множество библиотек, </a:t>
            </a:r>
            <a:r>
              <a:rPr sz="2400" spc="-20" dirty="0">
                <a:latin typeface="Calibri"/>
                <a:cs typeface="Calibri"/>
              </a:rPr>
              <a:t>школ, </a:t>
            </a:r>
            <a:r>
              <a:rPr sz="2400" spc="5" dirty="0">
                <a:latin typeface="Calibri"/>
                <a:cs typeface="Calibri"/>
              </a:rPr>
              <a:t>больниц, </a:t>
            </a:r>
            <a:r>
              <a:rPr sz="2400" spc="-5" dirty="0">
                <a:latin typeface="Calibri"/>
                <a:cs typeface="Calibri"/>
              </a:rPr>
              <a:t>не афишируя  свою </a:t>
            </a:r>
            <a:r>
              <a:rPr sz="2400" spc="-15" dirty="0">
                <a:latin typeface="Calibri"/>
                <a:cs typeface="Calibri"/>
              </a:rPr>
              <a:t>благотворительность. </a:t>
            </a:r>
            <a:r>
              <a:rPr sz="2400" spc="-5" dirty="0">
                <a:latin typeface="Calibri"/>
                <a:cs typeface="Calibri"/>
              </a:rPr>
              <a:t>Он </a:t>
            </a:r>
            <a:r>
              <a:rPr sz="2400" spc="-10" dirty="0">
                <a:latin typeface="Calibri"/>
                <a:cs typeface="Calibri"/>
              </a:rPr>
              <a:t>действительно </a:t>
            </a:r>
            <a:r>
              <a:rPr sz="2400" spc="-5" dirty="0">
                <a:latin typeface="Calibri"/>
                <a:cs typeface="Calibri"/>
              </a:rPr>
              <a:t>творил </a:t>
            </a:r>
            <a:r>
              <a:rPr sz="2400" spc="-15" dirty="0">
                <a:latin typeface="Calibri"/>
                <a:cs typeface="Calibri"/>
              </a:rPr>
              <a:t>благо.  </a:t>
            </a:r>
            <a:r>
              <a:rPr sz="2400" spc="-5" dirty="0">
                <a:latin typeface="Calibri"/>
                <a:cs typeface="Calibri"/>
              </a:rPr>
              <a:t>При </a:t>
            </a:r>
            <a:r>
              <a:rPr sz="2400" spc="-15" dirty="0">
                <a:latin typeface="Calibri"/>
                <a:cs typeface="Calibri"/>
              </a:rPr>
              <a:t>этом </a:t>
            </a:r>
            <a:r>
              <a:rPr sz="2400" spc="-5" dirty="0">
                <a:latin typeface="Calibri"/>
                <a:cs typeface="Calibri"/>
              </a:rPr>
              <a:t>был очень </a:t>
            </a:r>
            <a:r>
              <a:rPr sz="2400" spc="-10" dirty="0">
                <a:latin typeface="Calibri"/>
                <a:cs typeface="Calibri"/>
              </a:rPr>
              <a:t>веселым, неистощимым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10" dirty="0">
                <a:latin typeface="Calibri"/>
                <a:cs typeface="Calibri"/>
              </a:rPr>
              <a:t>выдумки  </a:t>
            </a:r>
            <a:r>
              <a:rPr sz="2400" spc="-15" dirty="0">
                <a:latin typeface="Calibri"/>
                <a:cs typeface="Calibri"/>
              </a:rPr>
              <a:t>человеком.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6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44101" y="497776"/>
            <a:ext cx="38525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10" dirty="0">
                <a:solidFill>
                  <a:srgbClr val="000000"/>
                </a:solidFill>
                <a:latin typeface="Calibri"/>
                <a:cs typeface="Calibri"/>
              </a:rPr>
              <a:t>«Каштанка»</a:t>
            </a:r>
            <a:r>
              <a:rPr sz="4400" i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0" spc="-5" dirty="0">
                <a:solidFill>
                  <a:srgbClr val="000000"/>
                </a:solidFill>
                <a:latin typeface="Calibri"/>
                <a:cs typeface="Calibri"/>
              </a:rPr>
              <a:t>100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5944" y="1633220"/>
            <a:ext cx="3697604" cy="3682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4800" b="1" spc="-15" dirty="0">
                <a:latin typeface="Calibri"/>
                <a:cs typeface="Calibri"/>
              </a:rPr>
              <a:t>Какую</a:t>
            </a:r>
            <a:r>
              <a:rPr sz="4800" b="1" spc="-85" dirty="0">
                <a:latin typeface="Calibri"/>
                <a:cs typeface="Calibri"/>
              </a:rPr>
              <a:t> </a:t>
            </a:r>
            <a:r>
              <a:rPr sz="4800" b="1" spc="-5" dirty="0">
                <a:latin typeface="Calibri"/>
                <a:cs typeface="Calibri"/>
              </a:rPr>
              <a:t>кличку  получила  </a:t>
            </a:r>
            <a:r>
              <a:rPr sz="4800" b="1" spc="-15" dirty="0">
                <a:latin typeface="Calibri"/>
                <a:cs typeface="Calibri"/>
              </a:rPr>
              <a:t>Каштанка </a:t>
            </a:r>
            <a:r>
              <a:rPr sz="4800" b="1" dirty="0">
                <a:latin typeface="Calibri"/>
                <a:cs typeface="Calibri"/>
              </a:rPr>
              <a:t>в  </a:t>
            </a:r>
            <a:r>
              <a:rPr sz="4800" b="1" spc="-15" dirty="0">
                <a:latin typeface="Calibri"/>
                <a:cs typeface="Calibri"/>
              </a:rPr>
              <a:t>доме  незнакомца?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63997" y="1484287"/>
            <a:ext cx="2912033" cy="49348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81000"/>
            <a:ext cx="612140" cy="476884"/>
          </a:xfrm>
          <a:custGeom>
            <a:avLst/>
            <a:gdLst/>
            <a:ahLst/>
            <a:cxnLst/>
            <a:rect l="l" t="t" r="r" b="b"/>
            <a:pathLst>
              <a:path w="612140" h="476884">
                <a:moveTo>
                  <a:pt x="611644" y="0"/>
                </a:moveTo>
                <a:lnTo>
                  <a:pt x="0" y="0"/>
                </a:lnTo>
                <a:lnTo>
                  <a:pt x="0" y="476643"/>
                </a:lnTo>
                <a:lnTo>
                  <a:pt x="611644" y="476643"/>
                </a:lnTo>
                <a:lnTo>
                  <a:pt x="611644" y="416877"/>
                </a:lnTo>
                <a:lnTo>
                  <a:pt x="171716" y="416877"/>
                </a:lnTo>
                <a:lnTo>
                  <a:pt x="171716" y="238315"/>
                </a:lnTo>
                <a:lnTo>
                  <a:pt x="127076" y="238315"/>
                </a:lnTo>
                <a:lnTo>
                  <a:pt x="305638" y="59397"/>
                </a:lnTo>
                <a:lnTo>
                  <a:pt x="611644" y="59397"/>
                </a:lnTo>
                <a:lnTo>
                  <a:pt x="611644" y="0"/>
                </a:lnTo>
                <a:close/>
              </a:path>
              <a:path w="612140" h="476884">
                <a:moveTo>
                  <a:pt x="611644" y="81724"/>
                </a:moveTo>
                <a:lnTo>
                  <a:pt x="417245" y="81724"/>
                </a:lnTo>
                <a:lnTo>
                  <a:pt x="417245" y="171005"/>
                </a:lnTo>
                <a:lnTo>
                  <a:pt x="484555" y="238315"/>
                </a:lnTo>
                <a:lnTo>
                  <a:pt x="439559" y="238315"/>
                </a:lnTo>
                <a:lnTo>
                  <a:pt x="439559" y="416877"/>
                </a:lnTo>
                <a:lnTo>
                  <a:pt x="611644" y="416877"/>
                </a:lnTo>
                <a:lnTo>
                  <a:pt x="611644" y="81724"/>
                </a:lnTo>
                <a:close/>
              </a:path>
              <a:path w="612140" h="476884">
                <a:moveTo>
                  <a:pt x="611644" y="59397"/>
                </a:moveTo>
                <a:lnTo>
                  <a:pt x="305638" y="59397"/>
                </a:lnTo>
                <a:lnTo>
                  <a:pt x="372605" y="126364"/>
                </a:lnTo>
                <a:lnTo>
                  <a:pt x="372605" y="81724"/>
                </a:lnTo>
                <a:lnTo>
                  <a:pt x="611644" y="81724"/>
                </a:lnTo>
                <a:lnTo>
                  <a:pt x="611644" y="59397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1716" y="6462725"/>
            <a:ext cx="267970" cy="335280"/>
          </a:xfrm>
          <a:custGeom>
            <a:avLst/>
            <a:gdLst/>
            <a:ahLst/>
            <a:cxnLst/>
            <a:rect l="l" t="t" r="r" b="b"/>
            <a:pathLst>
              <a:path w="267970" h="335279">
                <a:moveTo>
                  <a:pt x="245529" y="0"/>
                </a:moveTo>
                <a:lnTo>
                  <a:pt x="200888" y="0"/>
                </a:lnTo>
                <a:lnTo>
                  <a:pt x="200888" y="44640"/>
                </a:lnTo>
                <a:lnTo>
                  <a:pt x="245529" y="89281"/>
                </a:lnTo>
                <a:lnTo>
                  <a:pt x="245529" y="0"/>
                </a:lnTo>
                <a:close/>
              </a:path>
              <a:path w="267970" h="335279">
                <a:moveTo>
                  <a:pt x="267842" y="156591"/>
                </a:moveTo>
                <a:lnTo>
                  <a:pt x="0" y="156591"/>
                </a:lnTo>
                <a:lnTo>
                  <a:pt x="0" y="335153"/>
                </a:lnTo>
                <a:lnTo>
                  <a:pt x="111607" y="335153"/>
                </a:lnTo>
                <a:lnTo>
                  <a:pt x="111607" y="245872"/>
                </a:lnTo>
                <a:lnTo>
                  <a:pt x="267842" y="245872"/>
                </a:lnTo>
                <a:lnTo>
                  <a:pt x="267842" y="156591"/>
                </a:lnTo>
                <a:close/>
              </a:path>
              <a:path w="267970" h="335279">
                <a:moveTo>
                  <a:pt x="267842" y="245872"/>
                </a:moveTo>
                <a:lnTo>
                  <a:pt x="156248" y="245872"/>
                </a:lnTo>
                <a:lnTo>
                  <a:pt x="156248" y="335153"/>
                </a:lnTo>
                <a:lnTo>
                  <a:pt x="267842" y="335153"/>
                </a:lnTo>
                <a:lnTo>
                  <a:pt x="267842" y="245872"/>
                </a:lnTo>
                <a:close/>
              </a:path>
            </a:pathLst>
          </a:custGeom>
          <a:solidFill>
            <a:srgbClr val="3E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7076" y="6440398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561" y="0"/>
                </a:moveTo>
                <a:lnTo>
                  <a:pt x="0" y="178917"/>
                </a:lnTo>
                <a:lnTo>
                  <a:pt x="357479" y="178917"/>
                </a:lnTo>
                <a:lnTo>
                  <a:pt x="178561" y="0"/>
                </a:lnTo>
                <a:close/>
              </a:path>
              <a:path w="357505" h="357504">
                <a:moveTo>
                  <a:pt x="200888" y="268198"/>
                </a:moveTo>
                <a:lnTo>
                  <a:pt x="156248" y="268198"/>
                </a:lnTo>
                <a:lnTo>
                  <a:pt x="156248" y="357479"/>
                </a:lnTo>
                <a:lnTo>
                  <a:pt x="200888" y="357479"/>
                </a:lnTo>
                <a:lnTo>
                  <a:pt x="200888" y="268198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381000"/>
            <a:ext cx="612140" cy="476884"/>
          </a:xfrm>
          <a:custGeom>
            <a:avLst/>
            <a:gdLst/>
            <a:ahLst/>
            <a:cxnLst/>
            <a:rect l="l" t="t" r="r" b="b"/>
            <a:pathLst>
              <a:path w="612140" h="476884">
                <a:moveTo>
                  <a:pt x="0" y="0"/>
                </a:moveTo>
                <a:lnTo>
                  <a:pt x="611644" y="0"/>
                </a:lnTo>
                <a:lnTo>
                  <a:pt x="611644" y="476643"/>
                </a:lnTo>
                <a:lnTo>
                  <a:pt x="0" y="476643"/>
                </a:lnTo>
                <a:lnTo>
                  <a:pt x="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7076" y="6440398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561" y="0"/>
                </a:moveTo>
                <a:lnTo>
                  <a:pt x="245529" y="66967"/>
                </a:lnTo>
                <a:lnTo>
                  <a:pt x="245529" y="22326"/>
                </a:lnTo>
                <a:lnTo>
                  <a:pt x="290169" y="22326"/>
                </a:lnTo>
                <a:lnTo>
                  <a:pt x="290169" y="111607"/>
                </a:lnTo>
                <a:lnTo>
                  <a:pt x="357479" y="178917"/>
                </a:lnTo>
                <a:lnTo>
                  <a:pt x="312483" y="178917"/>
                </a:lnTo>
                <a:lnTo>
                  <a:pt x="312483" y="357479"/>
                </a:lnTo>
                <a:lnTo>
                  <a:pt x="44640" y="357479"/>
                </a:lnTo>
                <a:lnTo>
                  <a:pt x="44640" y="178917"/>
                </a:lnTo>
                <a:lnTo>
                  <a:pt x="0" y="178917"/>
                </a:lnTo>
                <a:lnTo>
                  <a:pt x="178561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2605" y="6507365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640" y="4464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716" y="661931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267842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3324" y="6708597"/>
            <a:ext cx="45085" cy="89535"/>
          </a:xfrm>
          <a:custGeom>
            <a:avLst/>
            <a:gdLst/>
            <a:ahLst/>
            <a:cxnLst/>
            <a:rect l="l" t="t" r="r" b="b"/>
            <a:pathLst>
              <a:path w="45085" h="89534">
                <a:moveTo>
                  <a:pt x="0" y="89281"/>
                </a:moveTo>
                <a:lnTo>
                  <a:pt x="0" y="0"/>
                </a:lnTo>
                <a:lnTo>
                  <a:pt x="44640" y="0"/>
                </a:lnTo>
                <a:lnTo>
                  <a:pt x="44640" y="89281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44101" y="497776"/>
            <a:ext cx="38525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10" dirty="0">
                <a:solidFill>
                  <a:srgbClr val="000000"/>
                </a:solidFill>
                <a:latin typeface="Calibri"/>
                <a:cs typeface="Calibri"/>
              </a:rPr>
              <a:t>«Каштанка»</a:t>
            </a:r>
            <a:r>
              <a:rPr sz="4400" i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0" spc="-5" dirty="0">
                <a:solidFill>
                  <a:srgbClr val="000000"/>
                </a:solidFill>
                <a:latin typeface="Calibri"/>
                <a:cs typeface="Calibri"/>
              </a:rPr>
              <a:t>200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9502" y="1633220"/>
            <a:ext cx="3249295" cy="4048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3810" algn="ctr">
              <a:lnSpc>
                <a:spcPct val="100000"/>
              </a:lnSpc>
              <a:spcBef>
                <a:spcPts val="100"/>
              </a:spcBef>
            </a:pPr>
            <a:r>
              <a:rPr sz="6600" b="1" spc="-5" dirty="0">
                <a:latin typeface="Calibri"/>
                <a:cs typeface="Calibri"/>
              </a:rPr>
              <a:t>От </a:t>
            </a:r>
            <a:r>
              <a:rPr sz="6600" b="1" spc="-20" dirty="0">
                <a:latin typeface="Calibri"/>
                <a:cs typeface="Calibri"/>
              </a:rPr>
              <a:t>чего  умер  </a:t>
            </a:r>
            <a:r>
              <a:rPr sz="6600" b="1" spc="-5" dirty="0">
                <a:latin typeface="Calibri"/>
                <a:cs typeface="Calibri"/>
              </a:rPr>
              <a:t>Иван  </a:t>
            </a:r>
            <a:r>
              <a:rPr sz="6600" b="1" spc="-10" dirty="0">
                <a:latin typeface="Calibri"/>
                <a:cs typeface="Calibri"/>
              </a:rPr>
              <a:t>Иван</a:t>
            </a:r>
            <a:r>
              <a:rPr sz="6600" b="1" spc="5" dirty="0">
                <a:latin typeface="Calibri"/>
                <a:cs typeface="Calibri"/>
              </a:rPr>
              <a:t>ы</a:t>
            </a:r>
            <a:r>
              <a:rPr sz="6600" b="1" spc="-5" dirty="0">
                <a:latin typeface="Calibri"/>
                <a:cs typeface="Calibri"/>
              </a:rPr>
              <a:t>ч?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48314" y="2348280"/>
            <a:ext cx="4038117" cy="30286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09004"/>
            <a:ext cx="539750" cy="548640"/>
          </a:xfrm>
          <a:custGeom>
            <a:avLst/>
            <a:gdLst/>
            <a:ahLst/>
            <a:cxnLst/>
            <a:rect l="l" t="t" r="r" b="b"/>
            <a:pathLst>
              <a:path w="539750" h="548640">
                <a:moveTo>
                  <a:pt x="539635" y="0"/>
                </a:moveTo>
                <a:lnTo>
                  <a:pt x="0" y="0"/>
                </a:lnTo>
                <a:lnTo>
                  <a:pt x="0" y="548640"/>
                </a:lnTo>
                <a:lnTo>
                  <a:pt x="539635" y="548640"/>
                </a:lnTo>
                <a:lnTo>
                  <a:pt x="539635" y="476631"/>
                </a:lnTo>
                <a:lnTo>
                  <a:pt x="117716" y="476631"/>
                </a:lnTo>
                <a:lnTo>
                  <a:pt x="117716" y="274320"/>
                </a:lnTo>
                <a:lnTo>
                  <a:pt x="67322" y="274320"/>
                </a:lnTo>
                <a:lnTo>
                  <a:pt x="269633" y="71640"/>
                </a:lnTo>
                <a:lnTo>
                  <a:pt x="539635" y="71640"/>
                </a:lnTo>
                <a:lnTo>
                  <a:pt x="539635" y="0"/>
                </a:lnTo>
                <a:close/>
              </a:path>
              <a:path w="539750" h="548640">
                <a:moveTo>
                  <a:pt x="539635" y="97193"/>
                </a:moveTo>
                <a:lnTo>
                  <a:pt x="395998" y="97193"/>
                </a:lnTo>
                <a:lnTo>
                  <a:pt x="395998" y="198361"/>
                </a:lnTo>
                <a:lnTo>
                  <a:pt x="471957" y="274320"/>
                </a:lnTo>
                <a:lnTo>
                  <a:pt x="421563" y="274320"/>
                </a:lnTo>
                <a:lnTo>
                  <a:pt x="421563" y="476631"/>
                </a:lnTo>
                <a:lnTo>
                  <a:pt x="539635" y="476631"/>
                </a:lnTo>
                <a:lnTo>
                  <a:pt x="539635" y="97193"/>
                </a:lnTo>
                <a:close/>
              </a:path>
              <a:path w="539750" h="548640">
                <a:moveTo>
                  <a:pt x="539635" y="71640"/>
                </a:moveTo>
                <a:lnTo>
                  <a:pt x="269633" y="71640"/>
                </a:lnTo>
                <a:lnTo>
                  <a:pt x="345605" y="147599"/>
                </a:lnTo>
                <a:lnTo>
                  <a:pt x="345605" y="97193"/>
                </a:lnTo>
                <a:lnTo>
                  <a:pt x="539635" y="97193"/>
                </a:lnTo>
                <a:lnTo>
                  <a:pt x="539635" y="7164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716" y="6406197"/>
            <a:ext cx="304165" cy="379730"/>
          </a:xfrm>
          <a:custGeom>
            <a:avLst/>
            <a:gdLst/>
            <a:ahLst/>
            <a:cxnLst/>
            <a:rect l="l" t="t" r="r" b="b"/>
            <a:pathLst>
              <a:path w="304165" h="379729">
                <a:moveTo>
                  <a:pt x="278282" y="0"/>
                </a:moveTo>
                <a:lnTo>
                  <a:pt x="227888" y="0"/>
                </a:lnTo>
                <a:lnTo>
                  <a:pt x="227888" y="50406"/>
                </a:lnTo>
                <a:lnTo>
                  <a:pt x="278282" y="101168"/>
                </a:lnTo>
                <a:lnTo>
                  <a:pt x="278282" y="0"/>
                </a:lnTo>
                <a:close/>
              </a:path>
              <a:path w="304165" h="379729">
                <a:moveTo>
                  <a:pt x="303847" y="177126"/>
                </a:moveTo>
                <a:lnTo>
                  <a:pt x="0" y="177126"/>
                </a:lnTo>
                <a:lnTo>
                  <a:pt x="0" y="379437"/>
                </a:lnTo>
                <a:lnTo>
                  <a:pt x="126720" y="379437"/>
                </a:lnTo>
                <a:lnTo>
                  <a:pt x="126720" y="278282"/>
                </a:lnTo>
                <a:lnTo>
                  <a:pt x="303847" y="278282"/>
                </a:lnTo>
                <a:lnTo>
                  <a:pt x="303847" y="177126"/>
                </a:lnTo>
                <a:close/>
              </a:path>
              <a:path w="304165" h="379729">
                <a:moveTo>
                  <a:pt x="303847" y="278282"/>
                </a:moveTo>
                <a:lnTo>
                  <a:pt x="177126" y="278282"/>
                </a:lnTo>
                <a:lnTo>
                  <a:pt x="177126" y="379437"/>
                </a:lnTo>
                <a:lnTo>
                  <a:pt x="303847" y="379437"/>
                </a:lnTo>
                <a:lnTo>
                  <a:pt x="303847" y="278282"/>
                </a:lnTo>
                <a:close/>
              </a:path>
            </a:pathLst>
          </a:custGeom>
          <a:solidFill>
            <a:srgbClr val="3E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22" y="6380645"/>
            <a:ext cx="405130" cy="405130"/>
          </a:xfrm>
          <a:custGeom>
            <a:avLst/>
            <a:gdLst/>
            <a:ahLst/>
            <a:cxnLst/>
            <a:rect l="l" t="t" r="r" b="b"/>
            <a:pathLst>
              <a:path w="405130" h="405129">
                <a:moveTo>
                  <a:pt x="202311" y="0"/>
                </a:moveTo>
                <a:lnTo>
                  <a:pt x="0" y="202679"/>
                </a:lnTo>
                <a:lnTo>
                  <a:pt x="404634" y="202679"/>
                </a:lnTo>
                <a:lnTo>
                  <a:pt x="202311" y="0"/>
                </a:lnTo>
                <a:close/>
              </a:path>
              <a:path w="405130" h="405129">
                <a:moveTo>
                  <a:pt x="227520" y="303834"/>
                </a:moveTo>
                <a:lnTo>
                  <a:pt x="177114" y="303834"/>
                </a:lnTo>
                <a:lnTo>
                  <a:pt x="177114" y="404990"/>
                </a:lnTo>
                <a:lnTo>
                  <a:pt x="227520" y="404990"/>
                </a:lnTo>
                <a:lnTo>
                  <a:pt x="227520" y="303834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309004"/>
            <a:ext cx="539750" cy="548640"/>
          </a:xfrm>
          <a:custGeom>
            <a:avLst/>
            <a:gdLst/>
            <a:ahLst/>
            <a:cxnLst/>
            <a:rect l="l" t="t" r="r" b="b"/>
            <a:pathLst>
              <a:path w="539750" h="548640">
                <a:moveTo>
                  <a:pt x="0" y="0"/>
                </a:moveTo>
                <a:lnTo>
                  <a:pt x="539635" y="0"/>
                </a:lnTo>
                <a:lnTo>
                  <a:pt x="539635" y="548640"/>
                </a:lnTo>
                <a:lnTo>
                  <a:pt x="0" y="548640"/>
                </a:lnTo>
                <a:lnTo>
                  <a:pt x="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322" y="6380645"/>
            <a:ext cx="405130" cy="405130"/>
          </a:xfrm>
          <a:custGeom>
            <a:avLst/>
            <a:gdLst/>
            <a:ahLst/>
            <a:cxnLst/>
            <a:rect l="l" t="t" r="r" b="b"/>
            <a:pathLst>
              <a:path w="405130" h="405129">
                <a:moveTo>
                  <a:pt x="202311" y="0"/>
                </a:moveTo>
                <a:lnTo>
                  <a:pt x="278282" y="75958"/>
                </a:lnTo>
                <a:lnTo>
                  <a:pt x="278282" y="25552"/>
                </a:lnTo>
                <a:lnTo>
                  <a:pt x="328676" y="25552"/>
                </a:lnTo>
                <a:lnTo>
                  <a:pt x="328676" y="126720"/>
                </a:lnTo>
                <a:lnTo>
                  <a:pt x="404634" y="202679"/>
                </a:lnTo>
                <a:lnTo>
                  <a:pt x="354241" y="202679"/>
                </a:lnTo>
                <a:lnTo>
                  <a:pt x="354241" y="404990"/>
                </a:lnTo>
                <a:lnTo>
                  <a:pt x="50393" y="404990"/>
                </a:lnTo>
                <a:lnTo>
                  <a:pt x="50393" y="202679"/>
                </a:lnTo>
                <a:lnTo>
                  <a:pt x="0" y="202679"/>
                </a:lnTo>
                <a:lnTo>
                  <a:pt x="202311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5605" y="645660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50393" y="50761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7716" y="6583324"/>
            <a:ext cx="304165" cy="0"/>
          </a:xfrm>
          <a:custGeom>
            <a:avLst/>
            <a:gdLst/>
            <a:ahLst/>
            <a:cxnLst/>
            <a:rect l="l" t="t" r="r" b="b"/>
            <a:pathLst>
              <a:path w="304165">
                <a:moveTo>
                  <a:pt x="303847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4436" y="6684479"/>
            <a:ext cx="50800" cy="101600"/>
          </a:xfrm>
          <a:custGeom>
            <a:avLst/>
            <a:gdLst/>
            <a:ahLst/>
            <a:cxnLst/>
            <a:rect l="l" t="t" r="r" b="b"/>
            <a:pathLst>
              <a:path w="50800" h="101600">
                <a:moveTo>
                  <a:pt x="0" y="101155"/>
                </a:moveTo>
                <a:lnTo>
                  <a:pt x="0" y="0"/>
                </a:lnTo>
                <a:lnTo>
                  <a:pt x="50406" y="0"/>
                </a:lnTo>
                <a:lnTo>
                  <a:pt x="50406" y="101155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4101" y="497776"/>
            <a:ext cx="38525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latin typeface="Calibri"/>
                <a:cs typeface="Calibri"/>
              </a:rPr>
              <a:t>«Каштанка»</a:t>
            </a:r>
            <a:r>
              <a:rPr sz="4400" spc="-7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300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8982" y="1633220"/>
            <a:ext cx="4011929" cy="3042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80" algn="ctr">
              <a:lnSpc>
                <a:spcPct val="100000"/>
              </a:lnSpc>
              <a:spcBef>
                <a:spcPts val="100"/>
              </a:spcBef>
            </a:pPr>
            <a:r>
              <a:rPr sz="6600" b="1" spc="-55" dirty="0">
                <a:latin typeface="Calibri"/>
                <a:cs typeface="Calibri"/>
              </a:rPr>
              <a:t>Кем </a:t>
            </a:r>
            <a:r>
              <a:rPr sz="6600" b="1" dirty="0">
                <a:latin typeface="Calibri"/>
                <a:cs typeface="Calibri"/>
              </a:rPr>
              <a:t>был  </a:t>
            </a:r>
            <a:r>
              <a:rPr sz="6600" b="1" spc="-30" dirty="0">
                <a:latin typeface="Calibri"/>
                <a:cs typeface="Calibri"/>
              </a:rPr>
              <a:t>хозяин  </a:t>
            </a:r>
            <a:r>
              <a:rPr sz="6600" b="1" spc="-15" dirty="0">
                <a:latin typeface="Calibri"/>
                <a:cs typeface="Calibri"/>
              </a:rPr>
              <a:t>К</a:t>
            </a:r>
            <a:r>
              <a:rPr sz="6600" b="1" spc="-5" dirty="0">
                <a:latin typeface="Calibri"/>
                <a:cs typeface="Calibri"/>
              </a:rPr>
              <a:t>аштанки?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44236" y="1599844"/>
            <a:ext cx="3445916" cy="4525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381000"/>
            <a:ext cx="539750" cy="476884"/>
          </a:xfrm>
          <a:custGeom>
            <a:avLst/>
            <a:gdLst/>
            <a:ahLst/>
            <a:cxnLst/>
            <a:rect l="l" t="t" r="r" b="b"/>
            <a:pathLst>
              <a:path w="539750" h="476884">
                <a:moveTo>
                  <a:pt x="539635" y="0"/>
                </a:moveTo>
                <a:lnTo>
                  <a:pt x="0" y="0"/>
                </a:lnTo>
                <a:lnTo>
                  <a:pt x="0" y="476643"/>
                </a:lnTo>
                <a:lnTo>
                  <a:pt x="539635" y="476643"/>
                </a:lnTo>
                <a:lnTo>
                  <a:pt x="539635" y="416877"/>
                </a:lnTo>
                <a:lnTo>
                  <a:pt x="135724" y="416877"/>
                </a:lnTo>
                <a:lnTo>
                  <a:pt x="135724" y="238315"/>
                </a:lnTo>
                <a:lnTo>
                  <a:pt x="91084" y="238315"/>
                </a:lnTo>
                <a:lnTo>
                  <a:pt x="269633" y="59397"/>
                </a:lnTo>
                <a:lnTo>
                  <a:pt x="539635" y="59397"/>
                </a:lnTo>
                <a:lnTo>
                  <a:pt x="539635" y="0"/>
                </a:lnTo>
                <a:close/>
              </a:path>
              <a:path w="539750" h="476884">
                <a:moveTo>
                  <a:pt x="539635" y="81724"/>
                </a:moveTo>
                <a:lnTo>
                  <a:pt x="381241" y="81724"/>
                </a:lnTo>
                <a:lnTo>
                  <a:pt x="381241" y="171005"/>
                </a:lnTo>
                <a:lnTo>
                  <a:pt x="448564" y="238315"/>
                </a:lnTo>
                <a:lnTo>
                  <a:pt x="403555" y="238315"/>
                </a:lnTo>
                <a:lnTo>
                  <a:pt x="403555" y="416877"/>
                </a:lnTo>
                <a:lnTo>
                  <a:pt x="539635" y="416877"/>
                </a:lnTo>
                <a:lnTo>
                  <a:pt x="539635" y="81724"/>
                </a:lnTo>
                <a:close/>
              </a:path>
              <a:path w="539750" h="476884">
                <a:moveTo>
                  <a:pt x="539635" y="59397"/>
                </a:moveTo>
                <a:lnTo>
                  <a:pt x="269633" y="59397"/>
                </a:lnTo>
                <a:lnTo>
                  <a:pt x="336600" y="126364"/>
                </a:lnTo>
                <a:lnTo>
                  <a:pt x="336600" y="81724"/>
                </a:lnTo>
                <a:lnTo>
                  <a:pt x="539635" y="81724"/>
                </a:lnTo>
                <a:lnTo>
                  <a:pt x="539635" y="59397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724" y="6462725"/>
            <a:ext cx="267970" cy="335280"/>
          </a:xfrm>
          <a:custGeom>
            <a:avLst/>
            <a:gdLst/>
            <a:ahLst/>
            <a:cxnLst/>
            <a:rect l="l" t="t" r="r" b="b"/>
            <a:pathLst>
              <a:path w="267970" h="335279">
                <a:moveTo>
                  <a:pt x="245516" y="0"/>
                </a:moveTo>
                <a:lnTo>
                  <a:pt x="200875" y="0"/>
                </a:lnTo>
                <a:lnTo>
                  <a:pt x="200875" y="44640"/>
                </a:lnTo>
                <a:lnTo>
                  <a:pt x="245516" y="89281"/>
                </a:lnTo>
                <a:lnTo>
                  <a:pt x="245516" y="0"/>
                </a:lnTo>
                <a:close/>
              </a:path>
              <a:path w="267970" h="335279">
                <a:moveTo>
                  <a:pt x="267830" y="156591"/>
                </a:moveTo>
                <a:lnTo>
                  <a:pt x="0" y="156591"/>
                </a:lnTo>
                <a:lnTo>
                  <a:pt x="0" y="335153"/>
                </a:lnTo>
                <a:lnTo>
                  <a:pt x="111594" y="335153"/>
                </a:lnTo>
                <a:lnTo>
                  <a:pt x="111594" y="245872"/>
                </a:lnTo>
                <a:lnTo>
                  <a:pt x="267830" y="245872"/>
                </a:lnTo>
                <a:lnTo>
                  <a:pt x="267830" y="156591"/>
                </a:lnTo>
                <a:close/>
              </a:path>
              <a:path w="267970" h="335279">
                <a:moveTo>
                  <a:pt x="267830" y="245872"/>
                </a:moveTo>
                <a:lnTo>
                  <a:pt x="156235" y="245872"/>
                </a:lnTo>
                <a:lnTo>
                  <a:pt x="156235" y="335153"/>
                </a:lnTo>
                <a:lnTo>
                  <a:pt x="267830" y="335153"/>
                </a:lnTo>
                <a:lnTo>
                  <a:pt x="267830" y="245872"/>
                </a:lnTo>
                <a:close/>
              </a:path>
            </a:pathLst>
          </a:custGeom>
          <a:solidFill>
            <a:srgbClr val="3E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084" y="6440398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549" y="0"/>
                </a:moveTo>
                <a:lnTo>
                  <a:pt x="0" y="178917"/>
                </a:lnTo>
                <a:lnTo>
                  <a:pt x="357479" y="178917"/>
                </a:lnTo>
                <a:lnTo>
                  <a:pt x="178549" y="0"/>
                </a:lnTo>
                <a:close/>
              </a:path>
              <a:path w="357505" h="357504">
                <a:moveTo>
                  <a:pt x="200875" y="268198"/>
                </a:moveTo>
                <a:lnTo>
                  <a:pt x="156235" y="268198"/>
                </a:lnTo>
                <a:lnTo>
                  <a:pt x="156235" y="357479"/>
                </a:lnTo>
                <a:lnTo>
                  <a:pt x="200875" y="357479"/>
                </a:lnTo>
                <a:lnTo>
                  <a:pt x="200875" y="268198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81000"/>
            <a:ext cx="539750" cy="476884"/>
          </a:xfrm>
          <a:custGeom>
            <a:avLst/>
            <a:gdLst/>
            <a:ahLst/>
            <a:cxnLst/>
            <a:rect l="l" t="t" r="r" b="b"/>
            <a:pathLst>
              <a:path w="539750" h="476884">
                <a:moveTo>
                  <a:pt x="0" y="0"/>
                </a:moveTo>
                <a:lnTo>
                  <a:pt x="539635" y="0"/>
                </a:lnTo>
                <a:lnTo>
                  <a:pt x="539635" y="476643"/>
                </a:lnTo>
                <a:lnTo>
                  <a:pt x="0" y="476643"/>
                </a:lnTo>
                <a:lnTo>
                  <a:pt x="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084" y="6440398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549" y="0"/>
                </a:moveTo>
                <a:lnTo>
                  <a:pt x="245516" y="66967"/>
                </a:lnTo>
                <a:lnTo>
                  <a:pt x="245516" y="22326"/>
                </a:lnTo>
                <a:lnTo>
                  <a:pt x="290156" y="22326"/>
                </a:lnTo>
                <a:lnTo>
                  <a:pt x="290156" y="111607"/>
                </a:lnTo>
                <a:lnTo>
                  <a:pt x="357479" y="178917"/>
                </a:lnTo>
                <a:lnTo>
                  <a:pt x="312470" y="178917"/>
                </a:lnTo>
                <a:lnTo>
                  <a:pt x="312470" y="357479"/>
                </a:lnTo>
                <a:lnTo>
                  <a:pt x="44640" y="357479"/>
                </a:lnTo>
                <a:lnTo>
                  <a:pt x="44640" y="178917"/>
                </a:lnTo>
                <a:lnTo>
                  <a:pt x="0" y="178917"/>
                </a:lnTo>
                <a:lnTo>
                  <a:pt x="178549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6600" y="6507365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4">
                <a:moveTo>
                  <a:pt x="0" y="0"/>
                </a:moveTo>
                <a:lnTo>
                  <a:pt x="44640" y="4464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5724" y="661931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267830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7319" y="6708597"/>
            <a:ext cx="45085" cy="89535"/>
          </a:xfrm>
          <a:custGeom>
            <a:avLst/>
            <a:gdLst/>
            <a:ahLst/>
            <a:cxnLst/>
            <a:rect l="l" t="t" r="r" b="b"/>
            <a:pathLst>
              <a:path w="45085" h="89534">
                <a:moveTo>
                  <a:pt x="0" y="89281"/>
                </a:moveTo>
                <a:lnTo>
                  <a:pt x="0" y="0"/>
                </a:lnTo>
                <a:lnTo>
                  <a:pt x="44640" y="0"/>
                </a:lnTo>
                <a:lnTo>
                  <a:pt x="44640" y="89281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3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7301" y="497776"/>
            <a:ext cx="5789930" cy="5854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latin typeface="Calibri"/>
                <a:cs typeface="Calibri"/>
              </a:rPr>
              <a:t>«Каштанка»</a:t>
            </a:r>
            <a:r>
              <a:rPr sz="4400" spc="-7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400</a:t>
            </a:r>
            <a:endParaRPr sz="4400">
              <a:latin typeface="Calibri"/>
              <a:cs typeface="Calibri"/>
            </a:endParaRPr>
          </a:p>
          <a:p>
            <a:pPr marL="12065" marR="2262505" indent="4445" algn="ctr">
              <a:lnSpc>
                <a:spcPct val="100000"/>
              </a:lnSpc>
              <a:spcBef>
                <a:spcPts val="3659"/>
              </a:spcBef>
            </a:pPr>
            <a:r>
              <a:rPr sz="4400" b="1" spc="-5" dirty="0">
                <a:latin typeface="Calibri"/>
                <a:cs typeface="Calibri"/>
              </a:rPr>
              <a:t>Какие  животные  жили </a:t>
            </a:r>
            <a:r>
              <a:rPr sz="4400" b="1" dirty="0">
                <a:latin typeface="Calibri"/>
                <a:cs typeface="Calibri"/>
              </a:rPr>
              <a:t>в </a:t>
            </a:r>
            <a:r>
              <a:rPr sz="4400" b="1" spc="-15" dirty="0">
                <a:latin typeface="Calibri"/>
                <a:cs typeface="Calibri"/>
              </a:rPr>
              <a:t>доме  </a:t>
            </a:r>
            <a:r>
              <a:rPr sz="4400" b="1" spc="-10" dirty="0">
                <a:latin typeface="Calibri"/>
                <a:cs typeface="Calibri"/>
              </a:rPr>
              <a:t>незнакомца,</a:t>
            </a:r>
            <a:r>
              <a:rPr sz="4400" b="1" spc="-95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в  </a:t>
            </a:r>
            <a:r>
              <a:rPr sz="4400" b="1" spc="-20" dirty="0">
                <a:latin typeface="Calibri"/>
                <a:cs typeface="Calibri"/>
              </a:rPr>
              <a:t>который  </a:t>
            </a:r>
            <a:r>
              <a:rPr sz="4400" b="1" spc="-5" dirty="0">
                <a:latin typeface="Calibri"/>
                <a:cs typeface="Calibri"/>
              </a:rPr>
              <a:t>попала  </a:t>
            </a:r>
            <a:r>
              <a:rPr sz="4400" b="1" spc="-10" dirty="0">
                <a:latin typeface="Calibri"/>
                <a:cs typeface="Calibri"/>
              </a:rPr>
              <a:t>Каштанка?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2000" y="1628279"/>
            <a:ext cx="4289044" cy="41760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309004"/>
            <a:ext cx="683895" cy="548640"/>
          </a:xfrm>
          <a:custGeom>
            <a:avLst/>
            <a:gdLst/>
            <a:ahLst/>
            <a:cxnLst/>
            <a:rect l="l" t="t" r="r" b="b"/>
            <a:pathLst>
              <a:path w="683895" h="548640">
                <a:moveTo>
                  <a:pt x="683641" y="0"/>
                </a:moveTo>
                <a:lnTo>
                  <a:pt x="0" y="0"/>
                </a:lnTo>
                <a:lnTo>
                  <a:pt x="0" y="548640"/>
                </a:lnTo>
                <a:lnTo>
                  <a:pt x="683641" y="548640"/>
                </a:lnTo>
                <a:lnTo>
                  <a:pt x="683641" y="479869"/>
                </a:lnTo>
                <a:lnTo>
                  <a:pt x="187198" y="479869"/>
                </a:lnTo>
                <a:lnTo>
                  <a:pt x="187198" y="274320"/>
                </a:lnTo>
                <a:lnTo>
                  <a:pt x="136080" y="274320"/>
                </a:lnTo>
                <a:lnTo>
                  <a:pt x="341642" y="68389"/>
                </a:lnTo>
                <a:lnTo>
                  <a:pt x="683641" y="68389"/>
                </a:lnTo>
                <a:lnTo>
                  <a:pt x="683641" y="0"/>
                </a:lnTo>
                <a:close/>
              </a:path>
              <a:path w="683895" h="548640">
                <a:moveTo>
                  <a:pt x="683641" y="93954"/>
                </a:moveTo>
                <a:lnTo>
                  <a:pt x="470154" y="93954"/>
                </a:lnTo>
                <a:lnTo>
                  <a:pt x="470154" y="196913"/>
                </a:lnTo>
                <a:lnTo>
                  <a:pt x="547560" y="274320"/>
                </a:lnTo>
                <a:lnTo>
                  <a:pt x="496074" y="274320"/>
                </a:lnTo>
                <a:lnTo>
                  <a:pt x="496074" y="479869"/>
                </a:lnTo>
                <a:lnTo>
                  <a:pt x="683641" y="479869"/>
                </a:lnTo>
                <a:lnTo>
                  <a:pt x="683641" y="93954"/>
                </a:lnTo>
                <a:close/>
              </a:path>
              <a:path w="683895" h="548640">
                <a:moveTo>
                  <a:pt x="683641" y="68389"/>
                </a:moveTo>
                <a:lnTo>
                  <a:pt x="341642" y="68389"/>
                </a:lnTo>
                <a:lnTo>
                  <a:pt x="418680" y="145440"/>
                </a:lnTo>
                <a:lnTo>
                  <a:pt x="418680" y="93954"/>
                </a:lnTo>
                <a:lnTo>
                  <a:pt x="683641" y="93954"/>
                </a:lnTo>
                <a:lnTo>
                  <a:pt x="683641" y="68389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197" y="6402959"/>
            <a:ext cx="309245" cy="386080"/>
          </a:xfrm>
          <a:custGeom>
            <a:avLst/>
            <a:gdLst/>
            <a:ahLst/>
            <a:cxnLst/>
            <a:rect l="l" t="t" r="r" b="b"/>
            <a:pathLst>
              <a:path w="309245" h="386079">
                <a:moveTo>
                  <a:pt x="282956" y="0"/>
                </a:moveTo>
                <a:lnTo>
                  <a:pt x="231482" y="0"/>
                </a:lnTo>
                <a:lnTo>
                  <a:pt x="231482" y="51485"/>
                </a:lnTo>
                <a:lnTo>
                  <a:pt x="282956" y="102958"/>
                </a:lnTo>
                <a:lnTo>
                  <a:pt x="282956" y="0"/>
                </a:lnTo>
                <a:close/>
              </a:path>
              <a:path w="309245" h="386079">
                <a:moveTo>
                  <a:pt x="308876" y="180365"/>
                </a:moveTo>
                <a:lnTo>
                  <a:pt x="0" y="180365"/>
                </a:lnTo>
                <a:lnTo>
                  <a:pt x="0" y="385914"/>
                </a:lnTo>
                <a:lnTo>
                  <a:pt x="128879" y="385914"/>
                </a:lnTo>
                <a:lnTo>
                  <a:pt x="128879" y="282955"/>
                </a:lnTo>
                <a:lnTo>
                  <a:pt x="308876" y="282955"/>
                </a:lnTo>
                <a:lnTo>
                  <a:pt x="308876" y="180365"/>
                </a:lnTo>
                <a:close/>
              </a:path>
              <a:path w="309245" h="386079">
                <a:moveTo>
                  <a:pt x="308876" y="282955"/>
                </a:moveTo>
                <a:lnTo>
                  <a:pt x="179997" y="282955"/>
                </a:lnTo>
                <a:lnTo>
                  <a:pt x="179997" y="385914"/>
                </a:lnTo>
                <a:lnTo>
                  <a:pt x="308876" y="385914"/>
                </a:lnTo>
                <a:lnTo>
                  <a:pt x="308876" y="282955"/>
                </a:lnTo>
                <a:close/>
              </a:path>
            </a:pathLst>
          </a:custGeom>
          <a:solidFill>
            <a:srgbClr val="3E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6080" y="6377394"/>
            <a:ext cx="411480" cy="411480"/>
          </a:xfrm>
          <a:custGeom>
            <a:avLst/>
            <a:gdLst/>
            <a:ahLst/>
            <a:cxnLst/>
            <a:rect l="l" t="t" r="r" b="b"/>
            <a:pathLst>
              <a:path w="411480" h="411479">
                <a:moveTo>
                  <a:pt x="205562" y="0"/>
                </a:moveTo>
                <a:lnTo>
                  <a:pt x="0" y="205930"/>
                </a:lnTo>
                <a:lnTo>
                  <a:pt x="411480" y="205930"/>
                </a:lnTo>
                <a:lnTo>
                  <a:pt x="205562" y="0"/>
                </a:lnTo>
                <a:close/>
              </a:path>
              <a:path w="411480" h="411479">
                <a:moveTo>
                  <a:pt x="231114" y="308521"/>
                </a:moveTo>
                <a:lnTo>
                  <a:pt x="179997" y="308521"/>
                </a:lnTo>
                <a:lnTo>
                  <a:pt x="179997" y="411480"/>
                </a:lnTo>
                <a:lnTo>
                  <a:pt x="231114" y="411480"/>
                </a:lnTo>
                <a:lnTo>
                  <a:pt x="231114" y="308521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6309004"/>
            <a:ext cx="683895" cy="548640"/>
          </a:xfrm>
          <a:custGeom>
            <a:avLst/>
            <a:gdLst/>
            <a:ahLst/>
            <a:cxnLst/>
            <a:rect l="l" t="t" r="r" b="b"/>
            <a:pathLst>
              <a:path w="683895" h="548640">
                <a:moveTo>
                  <a:pt x="0" y="0"/>
                </a:moveTo>
                <a:lnTo>
                  <a:pt x="683641" y="0"/>
                </a:lnTo>
                <a:lnTo>
                  <a:pt x="683641" y="548640"/>
                </a:lnTo>
                <a:lnTo>
                  <a:pt x="0" y="548640"/>
                </a:lnTo>
                <a:lnTo>
                  <a:pt x="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6080" y="6377394"/>
            <a:ext cx="411480" cy="411480"/>
          </a:xfrm>
          <a:custGeom>
            <a:avLst/>
            <a:gdLst/>
            <a:ahLst/>
            <a:cxnLst/>
            <a:rect l="l" t="t" r="r" b="b"/>
            <a:pathLst>
              <a:path w="411480" h="411479">
                <a:moveTo>
                  <a:pt x="205562" y="0"/>
                </a:moveTo>
                <a:lnTo>
                  <a:pt x="282600" y="77050"/>
                </a:lnTo>
                <a:lnTo>
                  <a:pt x="282600" y="25565"/>
                </a:lnTo>
                <a:lnTo>
                  <a:pt x="334073" y="25565"/>
                </a:lnTo>
                <a:lnTo>
                  <a:pt x="334073" y="128524"/>
                </a:lnTo>
                <a:lnTo>
                  <a:pt x="411480" y="205930"/>
                </a:lnTo>
                <a:lnTo>
                  <a:pt x="359994" y="205930"/>
                </a:lnTo>
                <a:lnTo>
                  <a:pt x="359994" y="411480"/>
                </a:lnTo>
                <a:lnTo>
                  <a:pt x="51117" y="411480"/>
                </a:lnTo>
                <a:lnTo>
                  <a:pt x="51117" y="205930"/>
                </a:lnTo>
                <a:lnTo>
                  <a:pt x="0" y="205930"/>
                </a:lnTo>
                <a:lnTo>
                  <a:pt x="205562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8680" y="6454444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0" y="0"/>
                </a:moveTo>
                <a:lnTo>
                  <a:pt x="51473" y="51473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7197" y="6583324"/>
            <a:ext cx="309245" cy="0"/>
          </a:xfrm>
          <a:custGeom>
            <a:avLst/>
            <a:gdLst/>
            <a:ahLst/>
            <a:cxnLst/>
            <a:rect l="l" t="t" r="r" b="b"/>
            <a:pathLst>
              <a:path w="309245">
                <a:moveTo>
                  <a:pt x="308876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6077" y="6685915"/>
            <a:ext cx="51435" cy="103505"/>
          </a:xfrm>
          <a:custGeom>
            <a:avLst/>
            <a:gdLst/>
            <a:ahLst/>
            <a:cxnLst/>
            <a:rect l="l" t="t" r="r" b="b"/>
            <a:pathLst>
              <a:path w="51435" h="103504">
                <a:moveTo>
                  <a:pt x="0" y="102958"/>
                </a:moveTo>
                <a:lnTo>
                  <a:pt x="0" y="0"/>
                </a:lnTo>
                <a:lnTo>
                  <a:pt x="51117" y="0"/>
                </a:lnTo>
                <a:lnTo>
                  <a:pt x="51117" y="102958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44101" y="497776"/>
            <a:ext cx="38525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10" dirty="0">
                <a:solidFill>
                  <a:srgbClr val="000000"/>
                </a:solidFill>
                <a:latin typeface="Calibri"/>
                <a:cs typeface="Calibri"/>
              </a:rPr>
              <a:t>«Каштанка»</a:t>
            </a:r>
            <a:r>
              <a:rPr sz="4400" i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0" spc="-5" dirty="0">
                <a:solidFill>
                  <a:srgbClr val="000000"/>
                </a:solidFill>
                <a:latin typeface="Calibri"/>
                <a:cs typeface="Calibri"/>
              </a:rPr>
              <a:t>500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6261" y="1633220"/>
            <a:ext cx="2973070" cy="496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3175" algn="ctr">
              <a:lnSpc>
                <a:spcPct val="100000"/>
              </a:lnSpc>
              <a:spcBef>
                <a:spcPts val="100"/>
              </a:spcBef>
            </a:pPr>
            <a:r>
              <a:rPr sz="5400" b="1" spc="-200" dirty="0">
                <a:latin typeface="Calibri"/>
                <a:cs typeface="Calibri"/>
              </a:rPr>
              <a:t>Где  </a:t>
            </a:r>
            <a:r>
              <a:rPr sz="5400" b="1" spc="-20" dirty="0">
                <a:latin typeface="Calibri"/>
                <a:cs typeface="Calibri"/>
              </a:rPr>
              <a:t>Каштанка  </a:t>
            </a:r>
            <a:r>
              <a:rPr sz="5400" b="1" dirty="0">
                <a:latin typeface="Calibri"/>
                <a:cs typeface="Calibri"/>
              </a:rPr>
              <a:t>в</a:t>
            </a:r>
            <a:r>
              <a:rPr sz="5400" b="1" spc="-5" dirty="0">
                <a:latin typeface="Calibri"/>
                <a:cs typeface="Calibri"/>
              </a:rPr>
              <a:t>ст</a:t>
            </a:r>
            <a:r>
              <a:rPr sz="5400" b="1" spc="-10" dirty="0">
                <a:latin typeface="Calibri"/>
                <a:cs typeface="Calibri"/>
              </a:rPr>
              <a:t>р</a:t>
            </a:r>
            <a:r>
              <a:rPr sz="5400" b="1" spc="-20" dirty="0">
                <a:latin typeface="Calibri"/>
                <a:cs typeface="Calibri"/>
              </a:rPr>
              <a:t>е</a:t>
            </a:r>
            <a:r>
              <a:rPr sz="5400" b="1" spc="-10" dirty="0">
                <a:latin typeface="Calibri"/>
                <a:cs typeface="Calibri"/>
              </a:rPr>
              <a:t>тила  своих  </a:t>
            </a:r>
            <a:r>
              <a:rPr sz="5400" b="1" spc="-20" dirty="0">
                <a:latin typeface="Calibri"/>
                <a:cs typeface="Calibri"/>
              </a:rPr>
              <a:t>прежних  </a:t>
            </a:r>
            <a:r>
              <a:rPr sz="5400" b="1" spc="-15" dirty="0">
                <a:latin typeface="Calibri"/>
                <a:cs typeface="Calibri"/>
              </a:rPr>
              <a:t>хозяев?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27994" y="1772285"/>
            <a:ext cx="4715637" cy="3959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09004"/>
            <a:ext cx="612140" cy="548640"/>
          </a:xfrm>
          <a:custGeom>
            <a:avLst/>
            <a:gdLst/>
            <a:ahLst/>
            <a:cxnLst/>
            <a:rect l="l" t="t" r="r" b="b"/>
            <a:pathLst>
              <a:path w="612140" h="548640">
                <a:moveTo>
                  <a:pt x="611644" y="0"/>
                </a:moveTo>
                <a:lnTo>
                  <a:pt x="0" y="0"/>
                </a:lnTo>
                <a:lnTo>
                  <a:pt x="0" y="548640"/>
                </a:lnTo>
                <a:lnTo>
                  <a:pt x="611644" y="548640"/>
                </a:lnTo>
                <a:lnTo>
                  <a:pt x="611644" y="479869"/>
                </a:lnTo>
                <a:lnTo>
                  <a:pt x="151206" y="479869"/>
                </a:lnTo>
                <a:lnTo>
                  <a:pt x="151206" y="274320"/>
                </a:lnTo>
                <a:lnTo>
                  <a:pt x="100075" y="274320"/>
                </a:lnTo>
                <a:lnTo>
                  <a:pt x="305638" y="68389"/>
                </a:lnTo>
                <a:lnTo>
                  <a:pt x="611644" y="68389"/>
                </a:lnTo>
                <a:lnTo>
                  <a:pt x="611644" y="0"/>
                </a:lnTo>
                <a:close/>
              </a:path>
              <a:path w="612140" h="548640">
                <a:moveTo>
                  <a:pt x="611644" y="93954"/>
                </a:moveTo>
                <a:lnTo>
                  <a:pt x="434162" y="93954"/>
                </a:lnTo>
                <a:lnTo>
                  <a:pt x="434162" y="196913"/>
                </a:lnTo>
                <a:lnTo>
                  <a:pt x="511556" y="274320"/>
                </a:lnTo>
                <a:lnTo>
                  <a:pt x="460082" y="274320"/>
                </a:lnTo>
                <a:lnTo>
                  <a:pt x="460082" y="479869"/>
                </a:lnTo>
                <a:lnTo>
                  <a:pt x="611644" y="479869"/>
                </a:lnTo>
                <a:lnTo>
                  <a:pt x="611644" y="93954"/>
                </a:lnTo>
                <a:close/>
              </a:path>
              <a:path w="612140" h="548640">
                <a:moveTo>
                  <a:pt x="611644" y="68389"/>
                </a:moveTo>
                <a:lnTo>
                  <a:pt x="305638" y="68389"/>
                </a:lnTo>
                <a:lnTo>
                  <a:pt x="382676" y="145440"/>
                </a:lnTo>
                <a:lnTo>
                  <a:pt x="382676" y="93954"/>
                </a:lnTo>
                <a:lnTo>
                  <a:pt x="611644" y="93954"/>
                </a:lnTo>
                <a:lnTo>
                  <a:pt x="611644" y="68389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1206" y="6402959"/>
            <a:ext cx="309245" cy="386080"/>
          </a:xfrm>
          <a:custGeom>
            <a:avLst/>
            <a:gdLst/>
            <a:ahLst/>
            <a:cxnLst/>
            <a:rect l="l" t="t" r="r" b="b"/>
            <a:pathLst>
              <a:path w="309245" h="386079">
                <a:moveTo>
                  <a:pt x="282956" y="0"/>
                </a:moveTo>
                <a:lnTo>
                  <a:pt x="231470" y="0"/>
                </a:lnTo>
                <a:lnTo>
                  <a:pt x="231470" y="51485"/>
                </a:lnTo>
                <a:lnTo>
                  <a:pt x="282956" y="102958"/>
                </a:lnTo>
                <a:lnTo>
                  <a:pt x="282956" y="0"/>
                </a:lnTo>
                <a:close/>
              </a:path>
              <a:path w="309245" h="386079">
                <a:moveTo>
                  <a:pt x="308876" y="180365"/>
                </a:moveTo>
                <a:lnTo>
                  <a:pt x="0" y="180365"/>
                </a:lnTo>
                <a:lnTo>
                  <a:pt x="0" y="385914"/>
                </a:lnTo>
                <a:lnTo>
                  <a:pt x="128879" y="385914"/>
                </a:lnTo>
                <a:lnTo>
                  <a:pt x="128879" y="282955"/>
                </a:lnTo>
                <a:lnTo>
                  <a:pt x="308876" y="282955"/>
                </a:lnTo>
                <a:lnTo>
                  <a:pt x="308876" y="180365"/>
                </a:lnTo>
                <a:close/>
              </a:path>
              <a:path w="309245" h="386079">
                <a:moveTo>
                  <a:pt x="308876" y="282955"/>
                </a:moveTo>
                <a:lnTo>
                  <a:pt x="179997" y="282955"/>
                </a:lnTo>
                <a:lnTo>
                  <a:pt x="179997" y="385914"/>
                </a:lnTo>
                <a:lnTo>
                  <a:pt x="308876" y="385914"/>
                </a:lnTo>
                <a:lnTo>
                  <a:pt x="308876" y="282955"/>
                </a:lnTo>
                <a:close/>
              </a:path>
            </a:pathLst>
          </a:custGeom>
          <a:solidFill>
            <a:srgbClr val="3E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076" y="6377394"/>
            <a:ext cx="411480" cy="411480"/>
          </a:xfrm>
          <a:custGeom>
            <a:avLst/>
            <a:gdLst/>
            <a:ahLst/>
            <a:cxnLst/>
            <a:rect l="l" t="t" r="r" b="b"/>
            <a:pathLst>
              <a:path w="411480" h="411479">
                <a:moveTo>
                  <a:pt x="205562" y="0"/>
                </a:moveTo>
                <a:lnTo>
                  <a:pt x="0" y="205930"/>
                </a:lnTo>
                <a:lnTo>
                  <a:pt x="411480" y="205930"/>
                </a:lnTo>
                <a:lnTo>
                  <a:pt x="205562" y="0"/>
                </a:lnTo>
                <a:close/>
              </a:path>
              <a:path w="411480" h="411479">
                <a:moveTo>
                  <a:pt x="231127" y="308521"/>
                </a:moveTo>
                <a:lnTo>
                  <a:pt x="180009" y="308521"/>
                </a:lnTo>
                <a:lnTo>
                  <a:pt x="180009" y="411480"/>
                </a:lnTo>
                <a:lnTo>
                  <a:pt x="231127" y="411480"/>
                </a:lnTo>
                <a:lnTo>
                  <a:pt x="231127" y="308521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309004"/>
            <a:ext cx="612140" cy="548640"/>
          </a:xfrm>
          <a:custGeom>
            <a:avLst/>
            <a:gdLst/>
            <a:ahLst/>
            <a:cxnLst/>
            <a:rect l="l" t="t" r="r" b="b"/>
            <a:pathLst>
              <a:path w="612140" h="548640">
                <a:moveTo>
                  <a:pt x="0" y="0"/>
                </a:moveTo>
                <a:lnTo>
                  <a:pt x="611644" y="0"/>
                </a:lnTo>
                <a:lnTo>
                  <a:pt x="611644" y="548640"/>
                </a:lnTo>
                <a:lnTo>
                  <a:pt x="0" y="548640"/>
                </a:lnTo>
                <a:lnTo>
                  <a:pt x="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076" y="6377394"/>
            <a:ext cx="411480" cy="411480"/>
          </a:xfrm>
          <a:custGeom>
            <a:avLst/>
            <a:gdLst/>
            <a:ahLst/>
            <a:cxnLst/>
            <a:rect l="l" t="t" r="r" b="b"/>
            <a:pathLst>
              <a:path w="411480" h="411479">
                <a:moveTo>
                  <a:pt x="205562" y="0"/>
                </a:moveTo>
                <a:lnTo>
                  <a:pt x="282600" y="77050"/>
                </a:lnTo>
                <a:lnTo>
                  <a:pt x="282600" y="25565"/>
                </a:lnTo>
                <a:lnTo>
                  <a:pt x="334086" y="25565"/>
                </a:lnTo>
                <a:lnTo>
                  <a:pt x="334086" y="128524"/>
                </a:lnTo>
                <a:lnTo>
                  <a:pt x="411480" y="205930"/>
                </a:lnTo>
                <a:lnTo>
                  <a:pt x="360006" y="205930"/>
                </a:lnTo>
                <a:lnTo>
                  <a:pt x="360006" y="411480"/>
                </a:lnTo>
                <a:lnTo>
                  <a:pt x="51130" y="411480"/>
                </a:lnTo>
                <a:lnTo>
                  <a:pt x="51130" y="205930"/>
                </a:lnTo>
                <a:lnTo>
                  <a:pt x="0" y="205930"/>
                </a:lnTo>
                <a:lnTo>
                  <a:pt x="205562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2676" y="6454444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0" y="0"/>
                </a:moveTo>
                <a:lnTo>
                  <a:pt x="51485" y="51473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1206" y="6583324"/>
            <a:ext cx="309245" cy="0"/>
          </a:xfrm>
          <a:custGeom>
            <a:avLst/>
            <a:gdLst/>
            <a:ahLst/>
            <a:cxnLst/>
            <a:rect l="l" t="t" r="r" b="b"/>
            <a:pathLst>
              <a:path w="309245">
                <a:moveTo>
                  <a:pt x="308876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0085" y="6685915"/>
            <a:ext cx="51435" cy="103505"/>
          </a:xfrm>
          <a:custGeom>
            <a:avLst/>
            <a:gdLst/>
            <a:ahLst/>
            <a:cxnLst/>
            <a:rect l="l" t="t" r="r" b="b"/>
            <a:pathLst>
              <a:path w="51435" h="103504">
                <a:moveTo>
                  <a:pt x="0" y="102958"/>
                </a:moveTo>
                <a:lnTo>
                  <a:pt x="0" y="0"/>
                </a:lnTo>
                <a:lnTo>
                  <a:pt x="51117" y="0"/>
                </a:lnTo>
                <a:lnTo>
                  <a:pt x="51117" y="102958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04858" y="497776"/>
            <a:ext cx="39312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15" dirty="0">
                <a:solidFill>
                  <a:srgbClr val="000000"/>
                </a:solidFill>
                <a:latin typeface="Calibri"/>
                <a:cs typeface="Calibri"/>
              </a:rPr>
              <a:t>«Хамелеон»</a:t>
            </a:r>
            <a:r>
              <a:rPr sz="4400" i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0" dirty="0">
                <a:solidFill>
                  <a:srgbClr val="000000"/>
                </a:solidFill>
                <a:latin typeface="Calibri"/>
                <a:cs typeface="Calibri"/>
              </a:rPr>
              <a:t>100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633219"/>
            <a:ext cx="3855085" cy="3925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Calibri"/>
                <a:cs typeface="Calibri"/>
              </a:rPr>
              <a:t>Выберите </a:t>
            </a:r>
            <a:r>
              <a:rPr sz="3200" b="1" dirty="0">
                <a:latin typeface="Calibri"/>
                <a:cs typeface="Calibri"/>
              </a:rPr>
              <a:t>из  </a:t>
            </a:r>
            <a:r>
              <a:rPr sz="3200" b="1" spc="-10" dirty="0">
                <a:latin typeface="Calibri"/>
                <a:cs typeface="Calibri"/>
              </a:rPr>
              <a:t>предложенного  </a:t>
            </a:r>
            <a:r>
              <a:rPr sz="3200" b="1" spc="-5" dirty="0">
                <a:latin typeface="Calibri"/>
                <a:cs typeface="Calibri"/>
              </a:rPr>
              <a:t>перечня </a:t>
            </a:r>
            <a:r>
              <a:rPr sz="3200" b="1" spc="-10" dirty="0">
                <a:latin typeface="Calibri"/>
                <a:cs typeface="Calibri"/>
              </a:rPr>
              <a:t>эпитетов </a:t>
            </a:r>
            <a:r>
              <a:rPr sz="3200" b="1" spc="-40" dirty="0">
                <a:latin typeface="Calibri"/>
                <a:cs typeface="Calibri"/>
              </a:rPr>
              <a:t>тот,  </a:t>
            </a:r>
            <a:r>
              <a:rPr sz="3200" b="1" spc="-15" dirty="0">
                <a:latin typeface="Calibri"/>
                <a:cs typeface="Calibri"/>
              </a:rPr>
              <a:t>который </a:t>
            </a:r>
            <a:r>
              <a:rPr sz="3200" b="1" dirty="0">
                <a:latin typeface="Calibri"/>
                <a:cs typeface="Calibri"/>
              </a:rPr>
              <a:t>не  </a:t>
            </a:r>
            <a:r>
              <a:rPr sz="3200" b="1" spc="-5" dirty="0">
                <a:latin typeface="Calibri"/>
                <a:cs typeface="Calibri"/>
              </a:rPr>
              <a:t>относится </a:t>
            </a:r>
            <a:r>
              <a:rPr sz="3200" b="1" dirty="0">
                <a:latin typeface="Calibri"/>
                <a:cs typeface="Calibri"/>
              </a:rPr>
              <a:t>к </a:t>
            </a:r>
            <a:r>
              <a:rPr sz="3200" b="1" spc="-10" dirty="0">
                <a:latin typeface="Calibri"/>
                <a:cs typeface="Calibri"/>
              </a:rPr>
              <a:t>собаке </a:t>
            </a:r>
            <a:r>
              <a:rPr sz="3200" b="1" dirty="0">
                <a:latin typeface="Calibri"/>
                <a:cs typeface="Calibri"/>
              </a:rPr>
              <a:t>из  </a:t>
            </a:r>
            <a:r>
              <a:rPr sz="3200" b="1" spc="-10" dirty="0">
                <a:latin typeface="Calibri"/>
                <a:cs typeface="Calibri"/>
              </a:rPr>
              <a:t>рассказа: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подлая,  красивая, бешеная,  бродячая,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шустрая.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42281" y="1599844"/>
            <a:ext cx="3849839" cy="4525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81000"/>
            <a:ext cx="467995" cy="476884"/>
          </a:xfrm>
          <a:custGeom>
            <a:avLst/>
            <a:gdLst/>
            <a:ahLst/>
            <a:cxnLst/>
            <a:rect l="l" t="t" r="r" b="b"/>
            <a:pathLst>
              <a:path w="467995" h="476884">
                <a:moveTo>
                  <a:pt x="467639" y="0"/>
                </a:moveTo>
                <a:lnTo>
                  <a:pt x="0" y="0"/>
                </a:lnTo>
                <a:lnTo>
                  <a:pt x="0" y="476643"/>
                </a:lnTo>
                <a:lnTo>
                  <a:pt x="467639" y="476643"/>
                </a:lnTo>
                <a:lnTo>
                  <a:pt x="467639" y="413638"/>
                </a:lnTo>
                <a:lnTo>
                  <a:pt x="102235" y="413638"/>
                </a:lnTo>
                <a:lnTo>
                  <a:pt x="102235" y="238315"/>
                </a:lnTo>
                <a:lnTo>
                  <a:pt x="58318" y="238315"/>
                </a:lnTo>
                <a:lnTo>
                  <a:pt x="233641" y="62636"/>
                </a:lnTo>
                <a:lnTo>
                  <a:pt x="467639" y="62636"/>
                </a:lnTo>
                <a:lnTo>
                  <a:pt x="467639" y="0"/>
                </a:lnTo>
                <a:close/>
              </a:path>
              <a:path w="467995" h="476884">
                <a:moveTo>
                  <a:pt x="467639" y="84594"/>
                </a:moveTo>
                <a:lnTo>
                  <a:pt x="343077" y="84594"/>
                </a:lnTo>
                <a:lnTo>
                  <a:pt x="343077" y="172440"/>
                </a:lnTo>
                <a:lnTo>
                  <a:pt x="408965" y="238315"/>
                </a:lnTo>
                <a:lnTo>
                  <a:pt x="365036" y="238315"/>
                </a:lnTo>
                <a:lnTo>
                  <a:pt x="365036" y="413638"/>
                </a:lnTo>
                <a:lnTo>
                  <a:pt x="467639" y="413638"/>
                </a:lnTo>
                <a:lnTo>
                  <a:pt x="467639" y="84594"/>
                </a:lnTo>
                <a:close/>
              </a:path>
              <a:path w="467995" h="476884">
                <a:moveTo>
                  <a:pt x="467639" y="62636"/>
                </a:moveTo>
                <a:lnTo>
                  <a:pt x="233641" y="62636"/>
                </a:lnTo>
                <a:lnTo>
                  <a:pt x="299516" y="128523"/>
                </a:lnTo>
                <a:lnTo>
                  <a:pt x="299516" y="84594"/>
                </a:lnTo>
                <a:lnTo>
                  <a:pt x="467639" y="84594"/>
                </a:lnTo>
                <a:lnTo>
                  <a:pt x="467639" y="62636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235" y="6465595"/>
            <a:ext cx="262890" cy="329565"/>
          </a:xfrm>
          <a:custGeom>
            <a:avLst/>
            <a:gdLst/>
            <a:ahLst/>
            <a:cxnLst/>
            <a:rect l="l" t="t" r="r" b="b"/>
            <a:pathLst>
              <a:path w="262890" h="329565">
                <a:moveTo>
                  <a:pt x="240842" y="0"/>
                </a:moveTo>
                <a:lnTo>
                  <a:pt x="197281" y="0"/>
                </a:lnTo>
                <a:lnTo>
                  <a:pt x="197281" y="43929"/>
                </a:lnTo>
                <a:lnTo>
                  <a:pt x="240842" y="87845"/>
                </a:lnTo>
                <a:lnTo>
                  <a:pt x="240842" y="0"/>
                </a:lnTo>
                <a:close/>
              </a:path>
              <a:path w="262890" h="329565">
                <a:moveTo>
                  <a:pt x="262801" y="153720"/>
                </a:moveTo>
                <a:lnTo>
                  <a:pt x="0" y="153720"/>
                </a:lnTo>
                <a:lnTo>
                  <a:pt x="0" y="329044"/>
                </a:lnTo>
                <a:lnTo>
                  <a:pt x="109448" y="329044"/>
                </a:lnTo>
                <a:lnTo>
                  <a:pt x="109448" y="241198"/>
                </a:lnTo>
                <a:lnTo>
                  <a:pt x="262801" y="241198"/>
                </a:lnTo>
                <a:lnTo>
                  <a:pt x="262801" y="153720"/>
                </a:lnTo>
                <a:close/>
              </a:path>
              <a:path w="262890" h="329565">
                <a:moveTo>
                  <a:pt x="262801" y="241198"/>
                </a:moveTo>
                <a:lnTo>
                  <a:pt x="153365" y="241198"/>
                </a:lnTo>
                <a:lnTo>
                  <a:pt x="153365" y="329044"/>
                </a:lnTo>
                <a:lnTo>
                  <a:pt x="262801" y="329044"/>
                </a:lnTo>
                <a:lnTo>
                  <a:pt x="262801" y="241198"/>
                </a:lnTo>
                <a:close/>
              </a:path>
            </a:pathLst>
          </a:custGeom>
          <a:solidFill>
            <a:srgbClr val="3E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318" y="6443636"/>
            <a:ext cx="351155" cy="351155"/>
          </a:xfrm>
          <a:custGeom>
            <a:avLst/>
            <a:gdLst/>
            <a:ahLst/>
            <a:cxnLst/>
            <a:rect l="l" t="t" r="r" b="b"/>
            <a:pathLst>
              <a:path w="351155" h="351154">
                <a:moveTo>
                  <a:pt x="175323" y="0"/>
                </a:moveTo>
                <a:lnTo>
                  <a:pt x="0" y="175679"/>
                </a:lnTo>
                <a:lnTo>
                  <a:pt x="350647" y="175679"/>
                </a:lnTo>
                <a:lnTo>
                  <a:pt x="175323" y="0"/>
                </a:lnTo>
                <a:close/>
              </a:path>
              <a:path w="351155" h="351154">
                <a:moveTo>
                  <a:pt x="197281" y="263156"/>
                </a:moveTo>
                <a:lnTo>
                  <a:pt x="153365" y="263156"/>
                </a:lnTo>
                <a:lnTo>
                  <a:pt x="153365" y="351002"/>
                </a:lnTo>
                <a:lnTo>
                  <a:pt x="197281" y="351002"/>
                </a:lnTo>
                <a:lnTo>
                  <a:pt x="197281" y="263156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381000"/>
            <a:ext cx="467995" cy="476884"/>
          </a:xfrm>
          <a:custGeom>
            <a:avLst/>
            <a:gdLst/>
            <a:ahLst/>
            <a:cxnLst/>
            <a:rect l="l" t="t" r="r" b="b"/>
            <a:pathLst>
              <a:path w="467995" h="476884">
                <a:moveTo>
                  <a:pt x="0" y="0"/>
                </a:moveTo>
                <a:lnTo>
                  <a:pt x="467639" y="0"/>
                </a:lnTo>
                <a:lnTo>
                  <a:pt x="467639" y="476643"/>
                </a:lnTo>
                <a:lnTo>
                  <a:pt x="0" y="476643"/>
                </a:lnTo>
                <a:lnTo>
                  <a:pt x="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318" y="6443636"/>
            <a:ext cx="351155" cy="351155"/>
          </a:xfrm>
          <a:custGeom>
            <a:avLst/>
            <a:gdLst/>
            <a:ahLst/>
            <a:cxnLst/>
            <a:rect l="l" t="t" r="r" b="b"/>
            <a:pathLst>
              <a:path w="351155" h="351154">
                <a:moveTo>
                  <a:pt x="175323" y="0"/>
                </a:moveTo>
                <a:lnTo>
                  <a:pt x="241198" y="65887"/>
                </a:lnTo>
                <a:lnTo>
                  <a:pt x="241198" y="21958"/>
                </a:lnTo>
                <a:lnTo>
                  <a:pt x="284759" y="21958"/>
                </a:lnTo>
                <a:lnTo>
                  <a:pt x="284759" y="109804"/>
                </a:lnTo>
                <a:lnTo>
                  <a:pt x="350647" y="175679"/>
                </a:lnTo>
                <a:lnTo>
                  <a:pt x="306717" y="175679"/>
                </a:lnTo>
                <a:lnTo>
                  <a:pt x="306717" y="351002"/>
                </a:lnTo>
                <a:lnTo>
                  <a:pt x="43916" y="351002"/>
                </a:lnTo>
                <a:lnTo>
                  <a:pt x="43916" y="175679"/>
                </a:lnTo>
                <a:lnTo>
                  <a:pt x="0" y="175679"/>
                </a:lnTo>
                <a:lnTo>
                  <a:pt x="175323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9516" y="6509524"/>
            <a:ext cx="43815" cy="44450"/>
          </a:xfrm>
          <a:custGeom>
            <a:avLst/>
            <a:gdLst/>
            <a:ahLst/>
            <a:cxnLst/>
            <a:rect l="l" t="t" r="r" b="b"/>
            <a:pathLst>
              <a:path w="43814" h="44450">
                <a:moveTo>
                  <a:pt x="0" y="0"/>
                </a:moveTo>
                <a:lnTo>
                  <a:pt x="43561" y="43916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235" y="6619316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262801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1683" y="6706793"/>
            <a:ext cx="44450" cy="88265"/>
          </a:xfrm>
          <a:custGeom>
            <a:avLst/>
            <a:gdLst/>
            <a:ahLst/>
            <a:cxnLst/>
            <a:rect l="l" t="t" r="r" b="b"/>
            <a:pathLst>
              <a:path w="44450" h="88265">
                <a:moveTo>
                  <a:pt x="0" y="87845"/>
                </a:moveTo>
                <a:lnTo>
                  <a:pt x="0" y="0"/>
                </a:lnTo>
                <a:lnTo>
                  <a:pt x="43916" y="0"/>
                </a:lnTo>
                <a:lnTo>
                  <a:pt x="43916" y="87845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04858" y="497776"/>
            <a:ext cx="39312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15" dirty="0">
                <a:solidFill>
                  <a:srgbClr val="000000"/>
                </a:solidFill>
                <a:latin typeface="Calibri"/>
                <a:cs typeface="Calibri"/>
              </a:rPr>
              <a:t>«Хамелеон»</a:t>
            </a:r>
            <a:r>
              <a:rPr sz="4400" i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0" dirty="0">
                <a:solidFill>
                  <a:srgbClr val="000000"/>
                </a:solidFill>
                <a:latin typeface="Calibri"/>
                <a:cs typeface="Calibri"/>
              </a:rPr>
              <a:t>200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48480" y="3696928"/>
            <a:ext cx="1048385" cy="311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">
              <a:lnSpc>
                <a:spcPts val="3040"/>
              </a:lnSpc>
            </a:pPr>
            <a:r>
              <a:rPr sz="3200" b="1" dirty="0">
                <a:latin typeface="Calibri"/>
                <a:cs typeface="Calibri"/>
              </a:rPr>
              <a:t>ю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6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739" y="1633219"/>
            <a:ext cx="3729990" cy="2950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40" algn="ctr">
              <a:lnSpc>
                <a:spcPct val="99900"/>
              </a:lnSpc>
              <a:spcBef>
                <a:spcPts val="105"/>
              </a:spcBef>
            </a:pPr>
            <a:r>
              <a:rPr sz="3200" b="1" spc="-10" dirty="0">
                <a:latin typeface="Calibri"/>
                <a:cs typeface="Calibri"/>
              </a:rPr>
              <a:t>Что </a:t>
            </a:r>
            <a:r>
              <a:rPr sz="3200" b="1" spc="-5" dirty="0">
                <a:latin typeface="Calibri"/>
                <a:cs typeface="Calibri"/>
              </a:rPr>
              <a:t>было </a:t>
            </a:r>
            <a:r>
              <a:rPr sz="3200" b="1" dirty="0">
                <a:latin typeface="Calibri"/>
                <a:cs typeface="Calibri"/>
              </a:rPr>
              <a:t>в </a:t>
            </a:r>
            <a:r>
              <a:rPr sz="3200" b="1" spc="-20" dirty="0">
                <a:latin typeface="Calibri"/>
                <a:cs typeface="Calibri"/>
              </a:rPr>
              <a:t>руках </a:t>
            </a:r>
            <a:r>
              <a:rPr sz="3200" b="1" dirty="0">
                <a:latin typeface="Calibri"/>
                <a:cs typeface="Calibri"/>
              </a:rPr>
              <a:t>у  </a:t>
            </a:r>
            <a:r>
              <a:rPr sz="3200" b="1" spc="-10" dirty="0">
                <a:latin typeface="Calibri"/>
                <a:cs typeface="Calibri"/>
              </a:rPr>
              <a:t>полицейского  </a:t>
            </a:r>
            <a:r>
              <a:rPr sz="3200" b="1" spc="-15" dirty="0">
                <a:latin typeface="Calibri"/>
                <a:cs typeface="Calibri"/>
              </a:rPr>
              <a:t>надзирателя  </a:t>
            </a:r>
            <a:r>
              <a:rPr sz="3200" b="1" spc="-10" dirty="0">
                <a:latin typeface="Calibri"/>
                <a:cs typeface="Calibri"/>
              </a:rPr>
              <a:t>Очумелова,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который</a:t>
            </a:r>
            <a:endParaRPr sz="3200">
              <a:latin typeface="Calibri"/>
              <a:cs typeface="Calibri"/>
            </a:endParaRPr>
          </a:p>
          <a:p>
            <a:pPr marL="48895" marR="347345" algn="ctr">
              <a:lnSpc>
                <a:spcPct val="100000"/>
              </a:lnSpc>
            </a:pPr>
            <a:r>
              <a:rPr sz="3200" b="1" spc="-20" dirty="0">
                <a:latin typeface="Calibri"/>
                <a:cs typeface="Calibri"/>
              </a:rPr>
              <a:t>шёл </a:t>
            </a:r>
            <a:r>
              <a:rPr sz="3200" b="1" spc="-5" dirty="0">
                <a:latin typeface="Calibri"/>
                <a:cs typeface="Calibri"/>
              </a:rPr>
              <a:t>через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базарну  площадь?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04003" y="1412278"/>
            <a:ext cx="3931919" cy="34685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23995" y="3614407"/>
            <a:ext cx="2824200" cy="32432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6381000"/>
            <a:ext cx="539750" cy="476884"/>
          </a:xfrm>
          <a:custGeom>
            <a:avLst/>
            <a:gdLst/>
            <a:ahLst/>
            <a:cxnLst/>
            <a:rect l="l" t="t" r="r" b="b"/>
            <a:pathLst>
              <a:path w="539750" h="476884">
                <a:moveTo>
                  <a:pt x="539635" y="0"/>
                </a:moveTo>
                <a:lnTo>
                  <a:pt x="0" y="0"/>
                </a:lnTo>
                <a:lnTo>
                  <a:pt x="0" y="476643"/>
                </a:lnTo>
                <a:lnTo>
                  <a:pt x="539635" y="476643"/>
                </a:lnTo>
                <a:lnTo>
                  <a:pt x="539635" y="420115"/>
                </a:lnTo>
                <a:lnTo>
                  <a:pt x="134645" y="420115"/>
                </a:lnTo>
                <a:lnTo>
                  <a:pt x="134645" y="240118"/>
                </a:lnTo>
                <a:lnTo>
                  <a:pt x="89636" y="240118"/>
                </a:lnTo>
                <a:lnTo>
                  <a:pt x="269633" y="59753"/>
                </a:lnTo>
                <a:lnTo>
                  <a:pt x="539635" y="59753"/>
                </a:lnTo>
                <a:lnTo>
                  <a:pt x="539635" y="0"/>
                </a:lnTo>
                <a:close/>
              </a:path>
              <a:path w="539750" h="476884">
                <a:moveTo>
                  <a:pt x="539635" y="82435"/>
                </a:moveTo>
                <a:lnTo>
                  <a:pt x="382320" y="82435"/>
                </a:lnTo>
                <a:lnTo>
                  <a:pt x="382320" y="172440"/>
                </a:lnTo>
                <a:lnTo>
                  <a:pt x="449643" y="240118"/>
                </a:lnTo>
                <a:lnTo>
                  <a:pt x="404634" y="240118"/>
                </a:lnTo>
                <a:lnTo>
                  <a:pt x="404634" y="420115"/>
                </a:lnTo>
                <a:lnTo>
                  <a:pt x="539635" y="420115"/>
                </a:lnTo>
                <a:lnTo>
                  <a:pt x="539635" y="82435"/>
                </a:lnTo>
                <a:close/>
              </a:path>
              <a:path w="539750" h="476884">
                <a:moveTo>
                  <a:pt x="539635" y="59753"/>
                </a:moveTo>
                <a:lnTo>
                  <a:pt x="269633" y="59753"/>
                </a:lnTo>
                <a:lnTo>
                  <a:pt x="337324" y="127444"/>
                </a:lnTo>
                <a:lnTo>
                  <a:pt x="337324" y="82435"/>
                </a:lnTo>
                <a:lnTo>
                  <a:pt x="539635" y="82435"/>
                </a:lnTo>
                <a:lnTo>
                  <a:pt x="539635" y="59753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4645" y="6463436"/>
            <a:ext cx="270510" cy="337820"/>
          </a:xfrm>
          <a:custGeom>
            <a:avLst/>
            <a:gdLst/>
            <a:ahLst/>
            <a:cxnLst/>
            <a:rect l="l" t="t" r="r" b="b"/>
            <a:pathLst>
              <a:path w="270510" h="337820">
                <a:moveTo>
                  <a:pt x="247675" y="0"/>
                </a:moveTo>
                <a:lnTo>
                  <a:pt x="202679" y="0"/>
                </a:lnTo>
                <a:lnTo>
                  <a:pt x="202679" y="45008"/>
                </a:lnTo>
                <a:lnTo>
                  <a:pt x="247675" y="90004"/>
                </a:lnTo>
                <a:lnTo>
                  <a:pt x="247675" y="0"/>
                </a:lnTo>
                <a:close/>
              </a:path>
              <a:path w="270510" h="337820">
                <a:moveTo>
                  <a:pt x="269989" y="157683"/>
                </a:moveTo>
                <a:lnTo>
                  <a:pt x="0" y="157683"/>
                </a:lnTo>
                <a:lnTo>
                  <a:pt x="0" y="337680"/>
                </a:lnTo>
                <a:lnTo>
                  <a:pt x="112318" y="337680"/>
                </a:lnTo>
                <a:lnTo>
                  <a:pt x="112318" y="247688"/>
                </a:lnTo>
                <a:lnTo>
                  <a:pt x="269989" y="247688"/>
                </a:lnTo>
                <a:lnTo>
                  <a:pt x="269989" y="157683"/>
                </a:lnTo>
                <a:close/>
              </a:path>
              <a:path w="270510" h="337820">
                <a:moveTo>
                  <a:pt x="269989" y="247688"/>
                </a:moveTo>
                <a:lnTo>
                  <a:pt x="157670" y="247688"/>
                </a:lnTo>
                <a:lnTo>
                  <a:pt x="157670" y="337680"/>
                </a:lnTo>
                <a:lnTo>
                  <a:pt x="269989" y="337680"/>
                </a:lnTo>
                <a:lnTo>
                  <a:pt x="269989" y="247688"/>
                </a:lnTo>
                <a:close/>
              </a:path>
            </a:pathLst>
          </a:custGeom>
          <a:solidFill>
            <a:srgbClr val="3E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636" y="6440754"/>
            <a:ext cx="360045" cy="360680"/>
          </a:xfrm>
          <a:custGeom>
            <a:avLst/>
            <a:gdLst/>
            <a:ahLst/>
            <a:cxnLst/>
            <a:rect l="l" t="t" r="r" b="b"/>
            <a:pathLst>
              <a:path w="360045" h="360679">
                <a:moveTo>
                  <a:pt x="179997" y="0"/>
                </a:moveTo>
                <a:lnTo>
                  <a:pt x="0" y="180365"/>
                </a:lnTo>
                <a:lnTo>
                  <a:pt x="360006" y="180365"/>
                </a:lnTo>
                <a:lnTo>
                  <a:pt x="179997" y="0"/>
                </a:lnTo>
                <a:close/>
              </a:path>
              <a:path w="360045" h="360679">
                <a:moveTo>
                  <a:pt x="202679" y="270370"/>
                </a:moveTo>
                <a:lnTo>
                  <a:pt x="157327" y="270370"/>
                </a:lnTo>
                <a:lnTo>
                  <a:pt x="157327" y="360362"/>
                </a:lnTo>
                <a:lnTo>
                  <a:pt x="202679" y="360362"/>
                </a:lnTo>
                <a:lnTo>
                  <a:pt x="202679" y="270370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381000"/>
            <a:ext cx="539750" cy="476884"/>
          </a:xfrm>
          <a:custGeom>
            <a:avLst/>
            <a:gdLst/>
            <a:ahLst/>
            <a:cxnLst/>
            <a:rect l="l" t="t" r="r" b="b"/>
            <a:pathLst>
              <a:path w="539750" h="476884">
                <a:moveTo>
                  <a:pt x="0" y="0"/>
                </a:moveTo>
                <a:lnTo>
                  <a:pt x="539635" y="0"/>
                </a:lnTo>
                <a:lnTo>
                  <a:pt x="539635" y="476643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6381000"/>
            <a:ext cx="0" cy="476884"/>
          </a:xfrm>
          <a:custGeom>
            <a:avLst/>
            <a:gdLst/>
            <a:ahLst/>
            <a:cxnLst/>
            <a:rect l="l" t="t" r="r" b="b"/>
            <a:pathLst>
              <a:path h="476884">
                <a:moveTo>
                  <a:pt x="0" y="476643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636" y="6440754"/>
            <a:ext cx="360045" cy="360680"/>
          </a:xfrm>
          <a:custGeom>
            <a:avLst/>
            <a:gdLst/>
            <a:ahLst/>
            <a:cxnLst/>
            <a:rect l="l" t="t" r="r" b="b"/>
            <a:pathLst>
              <a:path w="360045" h="360679">
                <a:moveTo>
                  <a:pt x="179997" y="0"/>
                </a:moveTo>
                <a:lnTo>
                  <a:pt x="247688" y="67690"/>
                </a:lnTo>
                <a:lnTo>
                  <a:pt x="247688" y="22682"/>
                </a:lnTo>
                <a:lnTo>
                  <a:pt x="292684" y="22682"/>
                </a:lnTo>
                <a:lnTo>
                  <a:pt x="292684" y="112687"/>
                </a:lnTo>
                <a:lnTo>
                  <a:pt x="360006" y="180365"/>
                </a:lnTo>
                <a:lnTo>
                  <a:pt x="314998" y="180365"/>
                </a:lnTo>
                <a:lnTo>
                  <a:pt x="314998" y="360362"/>
                </a:lnTo>
                <a:lnTo>
                  <a:pt x="45008" y="360362"/>
                </a:lnTo>
                <a:lnTo>
                  <a:pt x="45008" y="180365"/>
                </a:lnTo>
                <a:lnTo>
                  <a:pt x="0" y="180365"/>
                </a:lnTo>
                <a:lnTo>
                  <a:pt x="179997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7324" y="6508445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4">
                <a:moveTo>
                  <a:pt x="0" y="0"/>
                </a:moveTo>
                <a:lnTo>
                  <a:pt x="44996" y="44996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4645" y="6621119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>
                <a:moveTo>
                  <a:pt x="269989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6964" y="6711124"/>
            <a:ext cx="45720" cy="90170"/>
          </a:xfrm>
          <a:custGeom>
            <a:avLst/>
            <a:gdLst/>
            <a:ahLst/>
            <a:cxnLst/>
            <a:rect l="l" t="t" r="r" b="b"/>
            <a:pathLst>
              <a:path w="45720" h="90170">
                <a:moveTo>
                  <a:pt x="0" y="89992"/>
                </a:moveTo>
                <a:lnTo>
                  <a:pt x="0" y="0"/>
                </a:lnTo>
                <a:lnTo>
                  <a:pt x="45351" y="0"/>
                </a:lnTo>
                <a:lnTo>
                  <a:pt x="45351" y="89992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04858" y="497776"/>
            <a:ext cx="39312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15" dirty="0">
                <a:solidFill>
                  <a:srgbClr val="000000"/>
                </a:solidFill>
                <a:latin typeface="Calibri"/>
                <a:cs typeface="Calibri"/>
              </a:rPr>
              <a:t>«Хамелеон»</a:t>
            </a:r>
            <a:r>
              <a:rPr sz="4400" i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0" dirty="0">
                <a:solidFill>
                  <a:srgbClr val="000000"/>
                </a:solidFill>
                <a:latin typeface="Calibri"/>
                <a:cs typeface="Calibri"/>
              </a:rPr>
              <a:t>300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633220"/>
            <a:ext cx="3825875" cy="4411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Calibri"/>
                <a:cs typeface="Calibri"/>
              </a:rPr>
              <a:t>В </a:t>
            </a:r>
            <a:r>
              <a:rPr sz="4800" b="1" spc="-35" dirty="0">
                <a:latin typeface="Calibri"/>
                <a:cs typeface="Calibri"/>
              </a:rPr>
              <a:t>какое</a:t>
            </a:r>
            <a:r>
              <a:rPr sz="4800" b="1" spc="-105" dirty="0">
                <a:latin typeface="Calibri"/>
                <a:cs typeface="Calibri"/>
              </a:rPr>
              <a:t> </a:t>
            </a:r>
            <a:r>
              <a:rPr sz="4800" b="1" spc="-15" dirty="0">
                <a:latin typeface="Calibri"/>
                <a:cs typeface="Calibri"/>
              </a:rPr>
              <a:t>время  </a:t>
            </a:r>
            <a:r>
              <a:rPr sz="4800" b="1" spc="-20" dirty="0">
                <a:latin typeface="Calibri"/>
                <a:cs typeface="Calibri"/>
              </a:rPr>
              <a:t>года  </a:t>
            </a:r>
            <a:r>
              <a:rPr sz="4800" b="1" spc="-15" dirty="0">
                <a:latin typeface="Calibri"/>
                <a:cs typeface="Calibri"/>
              </a:rPr>
              <a:t>происходит  </a:t>
            </a:r>
            <a:r>
              <a:rPr sz="4800" b="1" spc="-10" dirty="0">
                <a:latin typeface="Calibri"/>
                <a:cs typeface="Calibri"/>
              </a:rPr>
              <a:t>действие </a:t>
            </a:r>
            <a:r>
              <a:rPr sz="4800" b="1" dirty="0">
                <a:latin typeface="Calibri"/>
                <a:cs typeface="Calibri"/>
              </a:rPr>
              <a:t>в  </a:t>
            </a:r>
            <a:r>
              <a:rPr sz="4800" b="1" spc="-15" dirty="0">
                <a:latin typeface="Calibri"/>
                <a:cs typeface="Calibri"/>
              </a:rPr>
              <a:t>рассказе</a:t>
            </a:r>
            <a:endParaRPr sz="4800">
              <a:latin typeface="Calibri"/>
              <a:cs typeface="Calibri"/>
            </a:endParaRPr>
          </a:p>
          <a:p>
            <a:pPr marL="12700">
              <a:lnSpc>
                <a:spcPts val="5740"/>
              </a:lnSpc>
            </a:pPr>
            <a:r>
              <a:rPr sz="4800" b="1" spc="-20" dirty="0">
                <a:latin typeface="Calibri"/>
                <a:cs typeface="Calibri"/>
              </a:rPr>
              <a:t>«Хамелеон»?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30038" y="1599844"/>
            <a:ext cx="3874681" cy="4525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81000"/>
            <a:ext cx="539750" cy="476884"/>
          </a:xfrm>
          <a:custGeom>
            <a:avLst/>
            <a:gdLst/>
            <a:ahLst/>
            <a:cxnLst/>
            <a:rect l="l" t="t" r="r" b="b"/>
            <a:pathLst>
              <a:path w="539750" h="476884">
                <a:moveTo>
                  <a:pt x="539635" y="0"/>
                </a:moveTo>
                <a:lnTo>
                  <a:pt x="0" y="0"/>
                </a:lnTo>
                <a:lnTo>
                  <a:pt x="0" y="476643"/>
                </a:lnTo>
                <a:lnTo>
                  <a:pt x="539635" y="476643"/>
                </a:lnTo>
                <a:lnTo>
                  <a:pt x="539635" y="416877"/>
                </a:lnTo>
                <a:lnTo>
                  <a:pt x="135724" y="416877"/>
                </a:lnTo>
                <a:lnTo>
                  <a:pt x="135724" y="238315"/>
                </a:lnTo>
                <a:lnTo>
                  <a:pt x="91084" y="238315"/>
                </a:lnTo>
                <a:lnTo>
                  <a:pt x="269633" y="59397"/>
                </a:lnTo>
                <a:lnTo>
                  <a:pt x="539635" y="59397"/>
                </a:lnTo>
                <a:lnTo>
                  <a:pt x="539635" y="0"/>
                </a:lnTo>
                <a:close/>
              </a:path>
              <a:path w="539750" h="476884">
                <a:moveTo>
                  <a:pt x="539635" y="81724"/>
                </a:moveTo>
                <a:lnTo>
                  <a:pt x="381241" y="81724"/>
                </a:lnTo>
                <a:lnTo>
                  <a:pt x="381241" y="171005"/>
                </a:lnTo>
                <a:lnTo>
                  <a:pt x="448564" y="238315"/>
                </a:lnTo>
                <a:lnTo>
                  <a:pt x="403555" y="238315"/>
                </a:lnTo>
                <a:lnTo>
                  <a:pt x="403555" y="416877"/>
                </a:lnTo>
                <a:lnTo>
                  <a:pt x="539635" y="416877"/>
                </a:lnTo>
                <a:lnTo>
                  <a:pt x="539635" y="81724"/>
                </a:lnTo>
                <a:close/>
              </a:path>
              <a:path w="539750" h="476884">
                <a:moveTo>
                  <a:pt x="539635" y="59397"/>
                </a:moveTo>
                <a:lnTo>
                  <a:pt x="269633" y="59397"/>
                </a:lnTo>
                <a:lnTo>
                  <a:pt x="336600" y="126364"/>
                </a:lnTo>
                <a:lnTo>
                  <a:pt x="336600" y="81724"/>
                </a:lnTo>
                <a:lnTo>
                  <a:pt x="539635" y="81724"/>
                </a:lnTo>
                <a:lnTo>
                  <a:pt x="539635" y="59397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5724" y="6462725"/>
            <a:ext cx="267970" cy="335280"/>
          </a:xfrm>
          <a:custGeom>
            <a:avLst/>
            <a:gdLst/>
            <a:ahLst/>
            <a:cxnLst/>
            <a:rect l="l" t="t" r="r" b="b"/>
            <a:pathLst>
              <a:path w="267970" h="335279">
                <a:moveTo>
                  <a:pt x="245516" y="0"/>
                </a:moveTo>
                <a:lnTo>
                  <a:pt x="200875" y="0"/>
                </a:lnTo>
                <a:lnTo>
                  <a:pt x="200875" y="44640"/>
                </a:lnTo>
                <a:lnTo>
                  <a:pt x="245516" y="89281"/>
                </a:lnTo>
                <a:lnTo>
                  <a:pt x="245516" y="0"/>
                </a:lnTo>
                <a:close/>
              </a:path>
              <a:path w="267970" h="335279">
                <a:moveTo>
                  <a:pt x="267830" y="156591"/>
                </a:moveTo>
                <a:lnTo>
                  <a:pt x="0" y="156591"/>
                </a:lnTo>
                <a:lnTo>
                  <a:pt x="0" y="335153"/>
                </a:lnTo>
                <a:lnTo>
                  <a:pt x="111594" y="335153"/>
                </a:lnTo>
                <a:lnTo>
                  <a:pt x="111594" y="245872"/>
                </a:lnTo>
                <a:lnTo>
                  <a:pt x="267830" y="245872"/>
                </a:lnTo>
                <a:lnTo>
                  <a:pt x="267830" y="156591"/>
                </a:lnTo>
                <a:close/>
              </a:path>
              <a:path w="267970" h="335279">
                <a:moveTo>
                  <a:pt x="267830" y="245872"/>
                </a:moveTo>
                <a:lnTo>
                  <a:pt x="156235" y="245872"/>
                </a:lnTo>
                <a:lnTo>
                  <a:pt x="156235" y="335153"/>
                </a:lnTo>
                <a:lnTo>
                  <a:pt x="267830" y="335153"/>
                </a:lnTo>
                <a:lnTo>
                  <a:pt x="267830" y="245872"/>
                </a:lnTo>
                <a:close/>
              </a:path>
            </a:pathLst>
          </a:custGeom>
          <a:solidFill>
            <a:srgbClr val="3E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084" y="6440398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549" y="0"/>
                </a:moveTo>
                <a:lnTo>
                  <a:pt x="0" y="178917"/>
                </a:lnTo>
                <a:lnTo>
                  <a:pt x="357479" y="178917"/>
                </a:lnTo>
                <a:lnTo>
                  <a:pt x="178549" y="0"/>
                </a:lnTo>
                <a:close/>
              </a:path>
              <a:path w="357505" h="357504">
                <a:moveTo>
                  <a:pt x="200875" y="268198"/>
                </a:moveTo>
                <a:lnTo>
                  <a:pt x="156235" y="268198"/>
                </a:lnTo>
                <a:lnTo>
                  <a:pt x="156235" y="357479"/>
                </a:lnTo>
                <a:lnTo>
                  <a:pt x="200875" y="357479"/>
                </a:lnTo>
                <a:lnTo>
                  <a:pt x="200875" y="268198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381000"/>
            <a:ext cx="539750" cy="476884"/>
          </a:xfrm>
          <a:custGeom>
            <a:avLst/>
            <a:gdLst/>
            <a:ahLst/>
            <a:cxnLst/>
            <a:rect l="l" t="t" r="r" b="b"/>
            <a:pathLst>
              <a:path w="539750" h="476884">
                <a:moveTo>
                  <a:pt x="0" y="0"/>
                </a:moveTo>
                <a:lnTo>
                  <a:pt x="539635" y="0"/>
                </a:lnTo>
                <a:lnTo>
                  <a:pt x="539635" y="476643"/>
                </a:lnTo>
                <a:lnTo>
                  <a:pt x="0" y="476643"/>
                </a:lnTo>
                <a:lnTo>
                  <a:pt x="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084" y="6440398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549" y="0"/>
                </a:moveTo>
                <a:lnTo>
                  <a:pt x="245516" y="66967"/>
                </a:lnTo>
                <a:lnTo>
                  <a:pt x="245516" y="22326"/>
                </a:lnTo>
                <a:lnTo>
                  <a:pt x="290156" y="22326"/>
                </a:lnTo>
                <a:lnTo>
                  <a:pt x="290156" y="111607"/>
                </a:lnTo>
                <a:lnTo>
                  <a:pt x="357479" y="178917"/>
                </a:lnTo>
                <a:lnTo>
                  <a:pt x="312470" y="178917"/>
                </a:lnTo>
                <a:lnTo>
                  <a:pt x="312470" y="357479"/>
                </a:lnTo>
                <a:lnTo>
                  <a:pt x="44640" y="357479"/>
                </a:lnTo>
                <a:lnTo>
                  <a:pt x="44640" y="178917"/>
                </a:lnTo>
                <a:lnTo>
                  <a:pt x="0" y="178917"/>
                </a:lnTo>
                <a:lnTo>
                  <a:pt x="178549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6600" y="6507365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4">
                <a:moveTo>
                  <a:pt x="0" y="0"/>
                </a:moveTo>
                <a:lnTo>
                  <a:pt x="44640" y="4464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5724" y="661931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267830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7319" y="6708597"/>
            <a:ext cx="45085" cy="89535"/>
          </a:xfrm>
          <a:custGeom>
            <a:avLst/>
            <a:gdLst/>
            <a:ahLst/>
            <a:cxnLst/>
            <a:rect l="l" t="t" r="r" b="b"/>
            <a:pathLst>
              <a:path w="45085" h="89534">
                <a:moveTo>
                  <a:pt x="0" y="89281"/>
                </a:moveTo>
                <a:lnTo>
                  <a:pt x="0" y="0"/>
                </a:lnTo>
                <a:lnTo>
                  <a:pt x="44640" y="0"/>
                </a:lnTo>
                <a:lnTo>
                  <a:pt x="44640" y="89281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04858" y="497776"/>
            <a:ext cx="39312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15" dirty="0">
                <a:solidFill>
                  <a:srgbClr val="000000"/>
                </a:solidFill>
                <a:latin typeface="Calibri"/>
                <a:cs typeface="Calibri"/>
              </a:rPr>
              <a:t>«Хамелеон»</a:t>
            </a:r>
            <a:r>
              <a:rPr sz="4400" i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0" dirty="0">
                <a:solidFill>
                  <a:srgbClr val="000000"/>
                </a:solidFill>
                <a:latin typeface="Calibri"/>
                <a:cs typeface="Calibri"/>
              </a:rPr>
              <a:t>400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633219"/>
            <a:ext cx="3393440" cy="4250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Calibri"/>
                <a:cs typeface="Calibri"/>
              </a:rPr>
              <a:t>Как звали  </a:t>
            </a:r>
            <a:r>
              <a:rPr sz="3200" b="1" spc="-15" dirty="0">
                <a:latin typeface="Calibri"/>
                <a:cs typeface="Calibri"/>
              </a:rPr>
              <a:t>генеральского  </a:t>
            </a:r>
            <a:r>
              <a:rPr sz="3200" b="1" spc="-5" dirty="0">
                <a:latin typeface="Calibri"/>
                <a:cs typeface="Calibri"/>
              </a:rPr>
              <a:t>повара </a:t>
            </a:r>
            <a:r>
              <a:rPr sz="3200" b="1" dirty="0">
                <a:latin typeface="Calibri"/>
                <a:cs typeface="Calibri"/>
              </a:rPr>
              <a:t>из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рассказа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</a:pPr>
            <a:r>
              <a:rPr sz="3200" b="1" spc="-10" dirty="0">
                <a:latin typeface="Calibri"/>
                <a:cs typeface="Calibri"/>
              </a:rPr>
              <a:t>«Хамелеон»?</a:t>
            </a:r>
            <a:endParaRPr sz="3200">
              <a:latin typeface="Calibri"/>
              <a:cs typeface="Calibri"/>
            </a:endParaRPr>
          </a:p>
          <a:p>
            <a:pPr marL="12700" marR="1598930">
              <a:lnSpc>
                <a:spcPct val="116700"/>
              </a:lnSpc>
            </a:pPr>
            <a:r>
              <a:rPr sz="3200" b="1" spc="-5" dirty="0">
                <a:latin typeface="Calibri"/>
                <a:cs typeface="Calibri"/>
              </a:rPr>
              <a:t>А)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Прохор  </a:t>
            </a:r>
            <a:r>
              <a:rPr sz="3200" b="1" spc="-5" dirty="0">
                <a:latin typeface="Calibri"/>
                <a:cs typeface="Calibri"/>
              </a:rPr>
              <a:t>Б) </a:t>
            </a:r>
            <a:r>
              <a:rPr sz="3200" b="1" spc="-15" dirty="0">
                <a:latin typeface="Calibri"/>
                <a:cs typeface="Calibri"/>
              </a:rPr>
              <a:t>Павел  </a:t>
            </a:r>
            <a:r>
              <a:rPr sz="3200" b="1" dirty="0">
                <a:latin typeface="Calibri"/>
                <a:cs typeface="Calibri"/>
              </a:rPr>
              <a:t>В)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Петр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3200" b="1" spc="-5" dirty="0">
                <a:latin typeface="Calibri"/>
                <a:cs typeface="Calibri"/>
              </a:rPr>
              <a:t>Г)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Пантейлемон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28044" y="1599844"/>
            <a:ext cx="3478314" cy="4525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81000"/>
            <a:ext cx="396240" cy="476884"/>
          </a:xfrm>
          <a:custGeom>
            <a:avLst/>
            <a:gdLst/>
            <a:ahLst/>
            <a:cxnLst/>
            <a:rect l="l" t="t" r="r" b="b"/>
            <a:pathLst>
              <a:path w="396240" h="476884">
                <a:moveTo>
                  <a:pt x="395643" y="0"/>
                </a:moveTo>
                <a:lnTo>
                  <a:pt x="0" y="0"/>
                </a:lnTo>
                <a:lnTo>
                  <a:pt x="0" y="476643"/>
                </a:lnTo>
                <a:lnTo>
                  <a:pt x="395643" y="476643"/>
                </a:lnTo>
                <a:lnTo>
                  <a:pt x="395643" y="386638"/>
                </a:lnTo>
                <a:lnTo>
                  <a:pt x="86398" y="386638"/>
                </a:lnTo>
                <a:lnTo>
                  <a:pt x="86398" y="238315"/>
                </a:lnTo>
                <a:lnTo>
                  <a:pt x="49314" y="238315"/>
                </a:lnTo>
                <a:lnTo>
                  <a:pt x="197637" y="89636"/>
                </a:lnTo>
                <a:lnTo>
                  <a:pt x="395643" y="89636"/>
                </a:lnTo>
                <a:lnTo>
                  <a:pt x="395643" y="0"/>
                </a:lnTo>
                <a:close/>
              </a:path>
              <a:path w="396240" h="476884">
                <a:moveTo>
                  <a:pt x="395643" y="108356"/>
                </a:moveTo>
                <a:lnTo>
                  <a:pt x="290525" y="108356"/>
                </a:lnTo>
                <a:lnTo>
                  <a:pt x="290525" y="182524"/>
                </a:lnTo>
                <a:lnTo>
                  <a:pt x="345960" y="238315"/>
                </a:lnTo>
                <a:lnTo>
                  <a:pt x="308876" y="238315"/>
                </a:lnTo>
                <a:lnTo>
                  <a:pt x="308876" y="386638"/>
                </a:lnTo>
                <a:lnTo>
                  <a:pt x="395643" y="386638"/>
                </a:lnTo>
                <a:lnTo>
                  <a:pt x="395643" y="108356"/>
                </a:lnTo>
                <a:close/>
              </a:path>
              <a:path w="396240" h="476884">
                <a:moveTo>
                  <a:pt x="395643" y="89636"/>
                </a:moveTo>
                <a:lnTo>
                  <a:pt x="197637" y="89636"/>
                </a:lnTo>
                <a:lnTo>
                  <a:pt x="253441" y="145440"/>
                </a:lnTo>
                <a:lnTo>
                  <a:pt x="253441" y="108356"/>
                </a:lnTo>
                <a:lnTo>
                  <a:pt x="395643" y="108356"/>
                </a:lnTo>
                <a:lnTo>
                  <a:pt x="395643" y="89636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398" y="6489356"/>
            <a:ext cx="222885" cy="278765"/>
          </a:xfrm>
          <a:custGeom>
            <a:avLst/>
            <a:gdLst/>
            <a:ahLst/>
            <a:cxnLst/>
            <a:rect l="l" t="t" r="r" b="b"/>
            <a:pathLst>
              <a:path w="222885" h="278765">
                <a:moveTo>
                  <a:pt x="204127" y="0"/>
                </a:moveTo>
                <a:lnTo>
                  <a:pt x="167043" y="0"/>
                </a:lnTo>
                <a:lnTo>
                  <a:pt x="167043" y="37083"/>
                </a:lnTo>
                <a:lnTo>
                  <a:pt x="204127" y="74167"/>
                </a:lnTo>
                <a:lnTo>
                  <a:pt x="204127" y="0"/>
                </a:lnTo>
                <a:close/>
              </a:path>
              <a:path w="222885" h="278765">
                <a:moveTo>
                  <a:pt x="222478" y="129959"/>
                </a:moveTo>
                <a:lnTo>
                  <a:pt x="0" y="129959"/>
                </a:lnTo>
                <a:lnTo>
                  <a:pt x="0" y="278282"/>
                </a:lnTo>
                <a:lnTo>
                  <a:pt x="92519" y="278282"/>
                </a:lnTo>
                <a:lnTo>
                  <a:pt x="92519" y="204127"/>
                </a:lnTo>
                <a:lnTo>
                  <a:pt x="222478" y="204127"/>
                </a:lnTo>
                <a:lnTo>
                  <a:pt x="222478" y="129959"/>
                </a:lnTo>
                <a:close/>
              </a:path>
              <a:path w="222885" h="278765">
                <a:moveTo>
                  <a:pt x="222478" y="204127"/>
                </a:moveTo>
                <a:lnTo>
                  <a:pt x="129959" y="204127"/>
                </a:lnTo>
                <a:lnTo>
                  <a:pt x="129959" y="278282"/>
                </a:lnTo>
                <a:lnTo>
                  <a:pt x="222478" y="278282"/>
                </a:lnTo>
                <a:lnTo>
                  <a:pt x="222478" y="204127"/>
                </a:lnTo>
                <a:close/>
              </a:path>
            </a:pathLst>
          </a:custGeom>
          <a:solidFill>
            <a:srgbClr val="3E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14" y="6470637"/>
            <a:ext cx="297180" cy="297180"/>
          </a:xfrm>
          <a:custGeom>
            <a:avLst/>
            <a:gdLst/>
            <a:ahLst/>
            <a:cxnLst/>
            <a:rect l="l" t="t" r="r" b="b"/>
            <a:pathLst>
              <a:path w="297180" h="297179">
                <a:moveTo>
                  <a:pt x="148323" y="0"/>
                </a:moveTo>
                <a:lnTo>
                  <a:pt x="0" y="148678"/>
                </a:lnTo>
                <a:lnTo>
                  <a:pt x="296646" y="148678"/>
                </a:lnTo>
                <a:lnTo>
                  <a:pt x="148323" y="0"/>
                </a:lnTo>
                <a:close/>
              </a:path>
              <a:path w="297180" h="297179">
                <a:moveTo>
                  <a:pt x="167043" y="222846"/>
                </a:moveTo>
                <a:lnTo>
                  <a:pt x="129603" y="222846"/>
                </a:lnTo>
                <a:lnTo>
                  <a:pt x="129603" y="297002"/>
                </a:lnTo>
                <a:lnTo>
                  <a:pt x="167043" y="297002"/>
                </a:lnTo>
                <a:lnTo>
                  <a:pt x="167043" y="222846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381000"/>
            <a:ext cx="396240" cy="476884"/>
          </a:xfrm>
          <a:custGeom>
            <a:avLst/>
            <a:gdLst/>
            <a:ahLst/>
            <a:cxnLst/>
            <a:rect l="l" t="t" r="r" b="b"/>
            <a:pathLst>
              <a:path w="396240" h="476884">
                <a:moveTo>
                  <a:pt x="0" y="0"/>
                </a:moveTo>
                <a:lnTo>
                  <a:pt x="395643" y="0"/>
                </a:lnTo>
                <a:lnTo>
                  <a:pt x="395643" y="476643"/>
                </a:lnTo>
                <a:lnTo>
                  <a:pt x="0" y="476643"/>
                </a:lnTo>
                <a:lnTo>
                  <a:pt x="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314" y="6470637"/>
            <a:ext cx="297180" cy="297180"/>
          </a:xfrm>
          <a:custGeom>
            <a:avLst/>
            <a:gdLst/>
            <a:ahLst/>
            <a:cxnLst/>
            <a:rect l="l" t="t" r="r" b="b"/>
            <a:pathLst>
              <a:path w="297180" h="297179">
                <a:moveTo>
                  <a:pt x="148323" y="0"/>
                </a:moveTo>
                <a:lnTo>
                  <a:pt x="204127" y="55803"/>
                </a:lnTo>
                <a:lnTo>
                  <a:pt x="204127" y="18719"/>
                </a:lnTo>
                <a:lnTo>
                  <a:pt x="241211" y="18719"/>
                </a:lnTo>
                <a:lnTo>
                  <a:pt x="241211" y="92887"/>
                </a:lnTo>
                <a:lnTo>
                  <a:pt x="296646" y="148678"/>
                </a:lnTo>
                <a:lnTo>
                  <a:pt x="259562" y="148678"/>
                </a:lnTo>
                <a:lnTo>
                  <a:pt x="259562" y="297002"/>
                </a:lnTo>
                <a:lnTo>
                  <a:pt x="37084" y="297002"/>
                </a:lnTo>
                <a:lnTo>
                  <a:pt x="37084" y="148678"/>
                </a:lnTo>
                <a:lnTo>
                  <a:pt x="0" y="148678"/>
                </a:lnTo>
                <a:lnTo>
                  <a:pt x="148323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3441" y="6526441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0" y="0"/>
                </a:moveTo>
                <a:lnTo>
                  <a:pt x="37084" y="37083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398" y="6619316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222478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8917" y="6693484"/>
            <a:ext cx="37465" cy="74295"/>
          </a:xfrm>
          <a:custGeom>
            <a:avLst/>
            <a:gdLst/>
            <a:ahLst/>
            <a:cxnLst/>
            <a:rect l="l" t="t" r="r" b="b"/>
            <a:pathLst>
              <a:path w="37464" h="74295">
                <a:moveTo>
                  <a:pt x="0" y="74155"/>
                </a:moveTo>
                <a:lnTo>
                  <a:pt x="0" y="0"/>
                </a:lnTo>
                <a:lnTo>
                  <a:pt x="37439" y="0"/>
                </a:lnTo>
                <a:lnTo>
                  <a:pt x="37439" y="74155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04858" y="497776"/>
            <a:ext cx="39312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15" dirty="0">
                <a:solidFill>
                  <a:srgbClr val="000000"/>
                </a:solidFill>
                <a:latin typeface="Calibri"/>
                <a:cs typeface="Calibri"/>
              </a:rPr>
              <a:t>«Хамелеон»</a:t>
            </a:r>
            <a:r>
              <a:rPr sz="4400" i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0" dirty="0">
                <a:solidFill>
                  <a:srgbClr val="000000"/>
                </a:solidFill>
                <a:latin typeface="Calibri"/>
                <a:cs typeface="Calibri"/>
              </a:rPr>
              <a:t>500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633219"/>
            <a:ext cx="3624579" cy="4291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03275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latin typeface="Calibri"/>
                <a:cs typeface="Calibri"/>
              </a:rPr>
              <a:t>П</a:t>
            </a:r>
            <a:r>
              <a:rPr sz="4000" b="1" dirty="0">
                <a:latin typeface="Calibri"/>
                <a:cs typeface="Calibri"/>
              </a:rPr>
              <a:t>р</a:t>
            </a:r>
            <a:r>
              <a:rPr sz="4000" b="1" spc="-5" dirty="0">
                <a:latin typeface="Calibri"/>
                <a:cs typeface="Calibri"/>
              </a:rPr>
              <a:t>о</a:t>
            </a:r>
            <a:r>
              <a:rPr sz="4000" b="1" spc="-45" dirty="0">
                <a:latin typeface="Calibri"/>
                <a:cs typeface="Calibri"/>
              </a:rPr>
              <a:t>д</a:t>
            </a:r>
            <a:r>
              <a:rPr sz="4000" b="1" spc="-5" dirty="0">
                <a:latin typeface="Calibri"/>
                <a:cs typeface="Calibri"/>
              </a:rPr>
              <a:t>ол</a:t>
            </a:r>
            <a:r>
              <a:rPr sz="4000" b="1" spc="-10" dirty="0">
                <a:latin typeface="Calibri"/>
                <a:cs typeface="Calibri"/>
              </a:rPr>
              <a:t>жи</a:t>
            </a:r>
            <a:r>
              <a:rPr sz="4000" b="1" spc="-35" dirty="0">
                <a:latin typeface="Calibri"/>
                <a:cs typeface="Calibri"/>
              </a:rPr>
              <a:t>т</a:t>
            </a:r>
            <a:r>
              <a:rPr sz="4000" b="1" dirty="0">
                <a:latin typeface="Calibri"/>
                <a:cs typeface="Calibri"/>
              </a:rPr>
              <a:t>е  </a:t>
            </a:r>
            <a:r>
              <a:rPr sz="4000" b="1" spc="-30" dirty="0">
                <a:latin typeface="Calibri"/>
                <a:cs typeface="Calibri"/>
              </a:rPr>
              <a:t>фразу,  </a:t>
            </a:r>
            <a:r>
              <a:rPr sz="4000" b="1" spc="-15" dirty="0">
                <a:latin typeface="Calibri"/>
                <a:cs typeface="Calibri"/>
              </a:rPr>
              <a:t>сказанную  </a:t>
            </a:r>
            <a:r>
              <a:rPr sz="4000" b="1" spc="-5" dirty="0">
                <a:latin typeface="Calibri"/>
                <a:cs typeface="Calibri"/>
              </a:rPr>
              <a:t>Хрюкиным:</a:t>
            </a:r>
            <a:endParaRPr sz="4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«Ежели</a:t>
            </a:r>
            <a:r>
              <a:rPr sz="40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каждый  </a:t>
            </a:r>
            <a:r>
              <a:rPr sz="4000" b="1" spc="-55" dirty="0">
                <a:solidFill>
                  <a:srgbClr val="FF0000"/>
                </a:solidFill>
                <a:latin typeface="Calibri"/>
                <a:cs typeface="Calibri"/>
              </a:rPr>
              <a:t>будет 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кусаться,  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то…»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78793" y="1599844"/>
            <a:ext cx="3376803" cy="4525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236995"/>
            <a:ext cx="539750" cy="621030"/>
          </a:xfrm>
          <a:custGeom>
            <a:avLst/>
            <a:gdLst/>
            <a:ahLst/>
            <a:cxnLst/>
            <a:rect l="l" t="t" r="r" b="b"/>
            <a:pathLst>
              <a:path w="539750" h="621029">
                <a:moveTo>
                  <a:pt x="539635" y="0"/>
                </a:moveTo>
                <a:lnTo>
                  <a:pt x="0" y="0"/>
                </a:lnTo>
                <a:lnTo>
                  <a:pt x="0" y="620649"/>
                </a:lnTo>
                <a:lnTo>
                  <a:pt x="539635" y="620649"/>
                </a:lnTo>
                <a:lnTo>
                  <a:pt x="539635" y="512648"/>
                </a:lnTo>
                <a:lnTo>
                  <a:pt x="117716" y="512648"/>
                </a:lnTo>
                <a:lnTo>
                  <a:pt x="117716" y="310324"/>
                </a:lnTo>
                <a:lnTo>
                  <a:pt x="67322" y="310324"/>
                </a:lnTo>
                <a:lnTo>
                  <a:pt x="269633" y="107645"/>
                </a:lnTo>
                <a:lnTo>
                  <a:pt x="539635" y="107645"/>
                </a:lnTo>
                <a:lnTo>
                  <a:pt x="539635" y="0"/>
                </a:lnTo>
                <a:close/>
              </a:path>
              <a:path w="539750" h="621029">
                <a:moveTo>
                  <a:pt x="539635" y="133210"/>
                </a:moveTo>
                <a:lnTo>
                  <a:pt x="395998" y="133210"/>
                </a:lnTo>
                <a:lnTo>
                  <a:pt x="395998" y="234365"/>
                </a:lnTo>
                <a:lnTo>
                  <a:pt x="471957" y="310324"/>
                </a:lnTo>
                <a:lnTo>
                  <a:pt x="421563" y="310324"/>
                </a:lnTo>
                <a:lnTo>
                  <a:pt x="421563" y="512648"/>
                </a:lnTo>
                <a:lnTo>
                  <a:pt x="539635" y="512648"/>
                </a:lnTo>
                <a:lnTo>
                  <a:pt x="539635" y="133210"/>
                </a:lnTo>
                <a:close/>
              </a:path>
              <a:path w="539750" h="621029">
                <a:moveTo>
                  <a:pt x="539635" y="107645"/>
                </a:moveTo>
                <a:lnTo>
                  <a:pt x="269633" y="107645"/>
                </a:lnTo>
                <a:lnTo>
                  <a:pt x="345605" y="183603"/>
                </a:lnTo>
                <a:lnTo>
                  <a:pt x="345605" y="133210"/>
                </a:lnTo>
                <a:lnTo>
                  <a:pt x="539635" y="133210"/>
                </a:lnTo>
                <a:lnTo>
                  <a:pt x="539635" y="107645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716" y="6370205"/>
            <a:ext cx="304165" cy="379730"/>
          </a:xfrm>
          <a:custGeom>
            <a:avLst/>
            <a:gdLst/>
            <a:ahLst/>
            <a:cxnLst/>
            <a:rect l="l" t="t" r="r" b="b"/>
            <a:pathLst>
              <a:path w="304165" h="379729">
                <a:moveTo>
                  <a:pt x="278282" y="0"/>
                </a:moveTo>
                <a:lnTo>
                  <a:pt x="227888" y="0"/>
                </a:lnTo>
                <a:lnTo>
                  <a:pt x="227888" y="50393"/>
                </a:lnTo>
                <a:lnTo>
                  <a:pt x="278282" y="101155"/>
                </a:lnTo>
                <a:lnTo>
                  <a:pt x="278282" y="0"/>
                </a:lnTo>
                <a:close/>
              </a:path>
              <a:path w="304165" h="379729">
                <a:moveTo>
                  <a:pt x="303847" y="177114"/>
                </a:moveTo>
                <a:lnTo>
                  <a:pt x="0" y="177114"/>
                </a:lnTo>
                <a:lnTo>
                  <a:pt x="0" y="379437"/>
                </a:lnTo>
                <a:lnTo>
                  <a:pt x="126720" y="379437"/>
                </a:lnTo>
                <a:lnTo>
                  <a:pt x="126720" y="278269"/>
                </a:lnTo>
                <a:lnTo>
                  <a:pt x="303847" y="278269"/>
                </a:lnTo>
                <a:lnTo>
                  <a:pt x="303847" y="177114"/>
                </a:lnTo>
                <a:close/>
              </a:path>
              <a:path w="304165" h="379729">
                <a:moveTo>
                  <a:pt x="303847" y="278269"/>
                </a:moveTo>
                <a:lnTo>
                  <a:pt x="177126" y="278269"/>
                </a:lnTo>
                <a:lnTo>
                  <a:pt x="177126" y="379437"/>
                </a:lnTo>
                <a:lnTo>
                  <a:pt x="303847" y="379437"/>
                </a:lnTo>
                <a:lnTo>
                  <a:pt x="303847" y="278269"/>
                </a:lnTo>
                <a:close/>
              </a:path>
            </a:pathLst>
          </a:custGeom>
          <a:solidFill>
            <a:srgbClr val="3E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22" y="6344640"/>
            <a:ext cx="405130" cy="405130"/>
          </a:xfrm>
          <a:custGeom>
            <a:avLst/>
            <a:gdLst/>
            <a:ahLst/>
            <a:cxnLst/>
            <a:rect l="l" t="t" r="r" b="b"/>
            <a:pathLst>
              <a:path w="405130" h="405129">
                <a:moveTo>
                  <a:pt x="202311" y="0"/>
                </a:moveTo>
                <a:lnTo>
                  <a:pt x="0" y="202679"/>
                </a:lnTo>
                <a:lnTo>
                  <a:pt x="404634" y="202679"/>
                </a:lnTo>
                <a:lnTo>
                  <a:pt x="202311" y="0"/>
                </a:lnTo>
                <a:close/>
              </a:path>
              <a:path w="405130" h="405129">
                <a:moveTo>
                  <a:pt x="227520" y="303834"/>
                </a:moveTo>
                <a:lnTo>
                  <a:pt x="177114" y="303834"/>
                </a:lnTo>
                <a:lnTo>
                  <a:pt x="177114" y="405003"/>
                </a:lnTo>
                <a:lnTo>
                  <a:pt x="227520" y="405003"/>
                </a:lnTo>
                <a:lnTo>
                  <a:pt x="227520" y="303834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236995"/>
            <a:ext cx="539750" cy="621030"/>
          </a:xfrm>
          <a:custGeom>
            <a:avLst/>
            <a:gdLst/>
            <a:ahLst/>
            <a:cxnLst/>
            <a:rect l="l" t="t" r="r" b="b"/>
            <a:pathLst>
              <a:path w="539750" h="621029">
                <a:moveTo>
                  <a:pt x="0" y="0"/>
                </a:moveTo>
                <a:lnTo>
                  <a:pt x="539635" y="0"/>
                </a:lnTo>
                <a:lnTo>
                  <a:pt x="539635" y="620649"/>
                </a:lnTo>
                <a:lnTo>
                  <a:pt x="0" y="620649"/>
                </a:lnTo>
                <a:lnTo>
                  <a:pt x="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322" y="6344640"/>
            <a:ext cx="405130" cy="405130"/>
          </a:xfrm>
          <a:custGeom>
            <a:avLst/>
            <a:gdLst/>
            <a:ahLst/>
            <a:cxnLst/>
            <a:rect l="l" t="t" r="r" b="b"/>
            <a:pathLst>
              <a:path w="405130" h="405129">
                <a:moveTo>
                  <a:pt x="202311" y="0"/>
                </a:moveTo>
                <a:lnTo>
                  <a:pt x="278282" y="75958"/>
                </a:lnTo>
                <a:lnTo>
                  <a:pt x="278282" y="25565"/>
                </a:lnTo>
                <a:lnTo>
                  <a:pt x="328676" y="25565"/>
                </a:lnTo>
                <a:lnTo>
                  <a:pt x="328676" y="126720"/>
                </a:lnTo>
                <a:lnTo>
                  <a:pt x="404634" y="202679"/>
                </a:lnTo>
                <a:lnTo>
                  <a:pt x="354241" y="202679"/>
                </a:lnTo>
                <a:lnTo>
                  <a:pt x="354241" y="405003"/>
                </a:lnTo>
                <a:lnTo>
                  <a:pt x="50393" y="405003"/>
                </a:lnTo>
                <a:lnTo>
                  <a:pt x="50393" y="202679"/>
                </a:lnTo>
                <a:lnTo>
                  <a:pt x="0" y="202679"/>
                </a:lnTo>
                <a:lnTo>
                  <a:pt x="202311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5605" y="642059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50393" y="50761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7716" y="6547319"/>
            <a:ext cx="304165" cy="0"/>
          </a:xfrm>
          <a:custGeom>
            <a:avLst/>
            <a:gdLst/>
            <a:ahLst/>
            <a:cxnLst/>
            <a:rect l="l" t="t" r="r" b="b"/>
            <a:pathLst>
              <a:path w="304165">
                <a:moveTo>
                  <a:pt x="303847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4436" y="6648475"/>
            <a:ext cx="50800" cy="101600"/>
          </a:xfrm>
          <a:custGeom>
            <a:avLst/>
            <a:gdLst/>
            <a:ahLst/>
            <a:cxnLst/>
            <a:rect l="l" t="t" r="r" b="b"/>
            <a:pathLst>
              <a:path w="50800" h="101600">
                <a:moveTo>
                  <a:pt x="0" y="101168"/>
                </a:moveTo>
                <a:lnTo>
                  <a:pt x="0" y="0"/>
                </a:lnTo>
                <a:lnTo>
                  <a:pt x="50406" y="0"/>
                </a:lnTo>
                <a:lnTo>
                  <a:pt x="50406" y="101168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56385" y="497776"/>
            <a:ext cx="64204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50" dirty="0">
                <a:solidFill>
                  <a:srgbClr val="000000"/>
                </a:solidFill>
                <a:latin typeface="Calibri"/>
                <a:cs typeface="Calibri"/>
              </a:rPr>
              <a:t>Л.Н.Толстой </a:t>
            </a:r>
            <a:r>
              <a:rPr sz="4400" i="0" spc="-5" dirty="0">
                <a:solidFill>
                  <a:srgbClr val="000000"/>
                </a:solidFill>
                <a:latin typeface="Calibri"/>
                <a:cs typeface="Calibri"/>
              </a:rPr>
              <a:t>об </a:t>
            </a:r>
            <a:r>
              <a:rPr sz="4400" i="0" spc="5" dirty="0">
                <a:solidFill>
                  <a:srgbClr val="000000"/>
                </a:solidFill>
                <a:latin typeface="Calibri"/>
                <a:cs typeface="Calibri"/>
              </a:rPr>
              <a:t>А.П.</a:t>
            </a:r>
            <a:r>
              <a:rPr sz="4400" i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0" spc="-15" dirty="0">
                <a:solidFill>
                  <a:srgbClr val="000000"/>
                </a:solidFill>
                <a:latin typeface="Calibri"/>
                <a:cs typeface="Calibri"/>
              </a:rPr>
              <a:t>Чехове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8375" y="1633220"/>
            <a:ext cx="3944620" cy="441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Чехов </a:t>
            </a:r>
            <a:r>
              <a:rPr sz="2400" b="1" dirty="0">
                <a:latin typeface="Calibri"/>
                <a:cs typeface="Calibri"/>
              </a:rPr>
              <a:t>– </a:t>
            </a:r>
            <a:r>
              <a:rPr sz="2400" b="1" spc="-5" dirty="0">
                <a:latin typeface="Calibri"/>
                <a:cs typeface="Calibri"/>
              </a:rPr>
              <a:t>несравненный  </a:t>
            </a:r>
            <a:r>
              <a:rPr sz="2400" b="1" spc="-20" dirty="0">
                <a:latin typeface="Calibri"/>
                <a:cs typeface="Calibri"/>
              </a:rPr>
              <a:t>художник. </a:t>
            </a:r>
            <a:r>
              <a:rPr sz="2400" b="1" spc="-30" dirty="0">
                <a:latin typeface="Calibri"/>
                <a:cs typeface="Calibri"/>
              </a:rPr>
              <a:t>Художник </a:t>
            </a:r>
            <a:r>
              <a:rPr sz="2400" b="1" spc="-5" dirty="0">
                <a:latin typeface="Calibri"/>
                <a:cs typeface="Calibri"/>
              </a:rPr>
              <a:t>жизни. 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10" dirty="0">
                <a:latin typeface="Calibri"/>
                <a:cs typeface="Calibri"/>
              </a:rPr>
              <a:t>достоинство его </a:t>
            </a:r>
            <a:r>
              <a:rPr sz="2400" b="1" spc="-5" dirty="0">
                <a:latin typeface="Calibri"/>
                <a:cs typeface="Calibri"/>
              </a:rPr>
              <a:t>творчества 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10" dirty="0">
                <a:latin typeface="Calibri"/>
                <a:cs typeface="Calibri"/>
              </a:rPr>
              <a:t>том, что </a:t>
            </a:r>
            <a:r>
              <a:rPr sz="2400" b="1" dirty="0">
                <a:latin typeface="Calibri"/>
                <a:cs typeface="Calibri"/>
              </a:rPr>
              <a:t>оно </a:t>
            </a:r>
            <a:r>
              <a:rPr sz="2400" b="1" spc="-5" dirty="0">
                <a:latin typeface="Calibri"/>
                <a:cs typeface="Calibri"/>
              </a:rPr>
              <a:t>понятно </a:t>
            </a:r>
            <a:r>
              <a:rPr sz="2400" b="1" dirty="0">
                <a:latin typeface="Calibri"/>
                <a:cs typeface="Calibri"/>
              </a:rPr>
              <a:t>и  </a:t>
            </a:r>
            <a:r>
              <a:rPr sz="2400" b="1" spc="-5" dirty="0">
                <a:latin typeface="Calibri"/>
                <a:cs typeface="Calibri"/>
              </a:rPr>
              <a:t>сродни не </a:t>
            </a:r>
            <a:r>
              <a:rPr sz="2400" b="1" spc="-15" dirty="0">
                <a:latin typeface="Calibri"/>
                <a:cs typeface="Calibri"/>
              </a:rPr>
              <a:t>только </a:t>
            </a:r>
            <a:r>
              <a:rPr sz="2400" b="1" spc="-10" dirty="0">
                <a:latin typeface="Calibri"/>
                <a:cs typeface="Calibri"/>
              </a:rPr>
              <a:t>всякому  </a:t>
            </a:r>
            <a:r>
              <a:rPr sz="2400" b="1" spc="-25" dirty="0">
                <a:latin typeface="Calibri"/>
                <a:cs typeface="Calibri"/>
              </a:rPr>
              <a:t>русскому, </a:t>
            </a:r>
            <a:r>
              <a:rPr sz="2400" b="1" spc="-5" dirty="0">
                <a:latin typeface="Calibri"/>
                <a:cs typeface="Calibri"/>
              </a:rPr>
              <a:t>но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10" dirty="0">
                <a:latin typeface="Calibri"/>
                <a:cs typeface="Calibri"/>
              </a:rPr>
              <a:t>всякому  человеку </a:t>
            </a:r>
            <a:r>
              <a:rPr sz="2400" b="1" spc="-5" dirty="0">
                <a:latin typeface="Calibri"/>
                <a:cs typeface="Calibri"/>
              </a:rPr>
              <a:t>вообще… </a:t>
            </a:r>
            <a:r>
              <a:rPr sz="2400" b="1" dirty="0">
                <a:latin typeface="Calibri"/>
                <a:cs typeface="Calibri"/>
              </a:rPr>
              <a:t>. </a:t>
            </a:r>
            <a:r>
              <a:rPr sz="2400" b="1" spc="-5" dirty="0">
                <a:latin typeface="Calibri"/>
                <a:cs typeface="Calibri"/>
              </a:rPr>
              <a:t>Он брал  из жизни </a:t>
            </a:r>
            <a:r>
              <a:rPr sz="2400" b="1" spc="-10" dirty="0">
                <a:latin typeface="Calibri"/>
                <a:cs typeface="Calibri"/>
              </a:rPr>
              <a:t>то, что </a:t>
            </a:r>
            <a:r>
              <a:rPr sz="2400" b="1" spc="-15" dirty="0">
                <a:latin typeface="Calibri"/>
                <a:cs typeface="Calibri"/>
              </a:rPr>
              <a:t>видел… </a:t>
            </a:r>
            <a:r>
              <a:rPr sz="2400" b="1" dirty="0">
                <a:latin typeface="Calibri"/>
                <a:cs typeface="Calibri"/>
              </a:rPr>
              <a:t>и  </a:t>
            </a:r>
            <a:r>
              <a:rPr sz="2400" b="1" spc="-5" dirty="0">
                <a:latin typeface="Calibri"/>
                <a:cs typeface="Calibri"/>
              </a:rPr>
              <a:t>если брал </a:t>
            </a:r>
            <a:r>
              <a:rPr sz="2400" b="1" spc="-10" dirty="0">
                <a:latin typeface="Calibri"/>
                <a:cs typeface="Calibri"/>
              </a:rPr>
              <a:t>что </a:t>
            </a:r>
            <a:r>
              <a:rPr sz="2400" b="1" dirty="0">
                <a:latin typeface="Calibri"/>
                <a:cs typeface="Calibri"/>
              </a:rPr>
              <a:t>– </a:t>
            </a:r>
            <a:r>
              <a:rPr sz="2400" b="1" spc="-25" dirty="0">
                <a:latin typeface="Calibri"/>
                <a:cs typeface="Calibri"/>
              </a:rPr>
              <a:t>нибудь, </a:t>
            </a:r>
            <a:r>
              <a:rPr sz="2400" b="1" spc="-15" dirty="0">
                <a:latin typeface="Calibri"/>
                <a:cs typeface="Calibri"/>
              </a:rPr>
              <a:t>то  </a:t>
            </a:r>
            <a:r>
              <a:rPr sz="2400" b="1" spc="-10" dirty="0">
                <a:latin typeface="Calibri"/>
                <a:cs typeface="Calibri"/>
              </a:rPr>
              <a:t>передавал </a:t>
            </a:r>
            <a:r>
              <a:rPr sz="2400" b="1" spc="-20" dirty="0">
                <a:latin typeface="Calibri"/>
                <a:cs typeface="Calibri"/>
              </a:rPr>
              <a:t>удивительно  </a:t>
            </a:r>
            <a:r>
              <a:rPr sz="2400" b="1" spc="-5" dirty="0">
                <a:latin typeface="Calibri"/>
                <a:cs typeface="Calibri"/>
              </a:rPr>
              <a:t>образно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5" dirty="0">
                <a:latin typeface="Calibri"/>
                <a:cs typeface="Calibri"/>
              </a:rPr>
              <a:t>понятно </a:t>
            </a:r>
            <a:r>
              <a:rPr sz="2400" b="1" spc="-15" dirty="0">
                <a:latin typeface="Calibri"/>
                <a:cs typeface="Calibri"/>
              </a:rPr>
              <a:t>до  </a:t>
            </a:r>
            <a:r>
              <a:rPr sz="2400" b="1" spc="-10" dirty="0">
                <a:latin typeface="Calibri"/>
                <a:cs typeface="Calibri"/>
              </a:rPr>
              <a:t>последних </a:t>
            </a:r>
            <a:r>
              <a:rPr sz="2400" b="1" spc="-5" dirty="0">
                <a:latin typeface="Calibri"/>
                <a:cs typeface="Calibri"/>
              </a:rPr>
              <a:t>черточек.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3636" y="1599844"/>
            <a:ext cx="3765600" cy="4525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67460" y="497776"/>
            <a:ext cx="66020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5" dirty="0">
                <a:solidFill>
                  <a:srgbClr val="000000"/>
                </a:solidFill>
                <a:latin typeface="Calibri"/>
                <a:cs typeface="Calibri"/>
              </a:rPr>
              <a:t>«Лошадиная фамилия»</a:t>
            </a:r>
            <a:r>
              <a:rPr sz="4400" i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0" spc="-5" dirty="0">
                <a:solidFill>
                  <a:srgbClr val="000000"/>
                </a:solidFill>
                <a:latin typeface="Calibri"/>
                <a:cs typeface="Calibri"/>
              </a:rPr>
              <a:t>100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633219"/>
            <a:ext cx="324294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рассказе </a:t>
            </a:r>
            <a:r>
              <a:rPr sz="2800" dirty="0">
                <a:latin typeface="Calibri"/>
                <a:cs typeface="Calibri"/>
              </a:rPr>
              <a:t>у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генерал-  </a:t>
            </a:r>
            <a:r>
              <a:rPr sz="2800" spc="-5" dirty="0">
                <a:latin typeface="Calibri"/>
                <a:cs typeface="Calibri"/>
              </a:rPr>
              <a:t>майора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Булдеева: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2466850"/>
            <a:ext cx="150495" cy="151892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4457788"/>
            <a:ext cx="1504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9017" y="2486636"/>
            <a:ext cx="3408045" cy="287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2800" spc="-5" dirty="0">
                <a:latin typeface="Calibri"/>
                <a:cs typeface="Calibri"/>
              </a:rPr>
              <a:t>А) </a:t>
            </a:r>
            <a:r>
              <a:rPr sz="2800" spc="-15" dirty="0">
                <a:latin typeface="Calibri"/>
                <a:cs typeface="Calibri"/>
              </a:rPr>
              <a:t>разболелась </a:t>
            </a:r>
            <a:r>
              <a:rPr sz="2800" spc="-20" dirty="0">
                <a:latin typeface="Calibri"/>
                <a:cs typeface="Calibri"/>
              </a:rPr>
              <a:t>голова  </a:t>
            </a:r>
            <a:r>
              <a:rPr sz="2800" spc="-15" dirty="0">
                <a:latin typeface="Calibri"/>
                <a:cs typeface="Calibri"/>
              </a:rPr>
              <a:t>Б)разболелись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зубы</a:t>
            </a:r>
            <a:endParaRPr sz="2800">
              <a:latin typeface="Calibri"/>
              <a:cs typeface="Calibri"/>
            </a:endParaRPr>
          </a:p>
          <a:p>
            <a:pPr marL="12700" marR="138430">
              <a:lnSpc>
                <a:spcPct val="100000"/>
              </a:lnSpc>
              <a:spcBef>
                <a:spcPts val="560"/>
              </a:spcBef>
            </a:pPr>
            <a:r>
              <a:rPr sz="2800" spc="-15" dirty="0">
                <a:latin typeface="Calibri"/>
                <a:cs typeface="Calibri"/>
              </a:rPr>
              <a:t>В)Поднялась </a:t>
            </a:r>
            <a:r>
              <a:rPr sz="2800" spc="-10" dirty="0">
                <a:latin typeface="Calibri"/>
                <a:cs typeface="Calibri"/>
              </a:rPr>
              <a:t>высокая  температура</a:t>
            </a:r>
            <a:endParaRPr sz="2800">
              <a:latin typeface="Calibri"/>
              <a:cs typeface="Calibri"/>
            </a:endParaRPr>
          </a:p>
          <a:p>
            <a:pPr marL="12700" marR="429895">
              <a:lnSpc>
                <a:spcPct val="100000"/>
              </a:lnSpc>
              <a:spcBef>
                <a:spcPts val="555"/>
              </a:spcBef>
            </a:pPr>
            <a:r>
              <a:rPr sz="2800" spc="-5" dirty="0">
                <a:latin typeface="Calibri"/>
                <a:cs typeface="Calibri"/>
              </a:rPr>
              <a:t>Г) Начался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сильный  насморк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16005" y="1772272"/>
            <a:ext cx="4038117" cy="27885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381000"/>
            <a:ext cx="612140" cy="476884"/>
          </a:xfrm>
          <a:custGeom>
            <a:avLst/>
            <a:gdLst/>
            <a:ahLst/>
            <a:cxnLst/>
            <a:rect l="l" t="t" r="r" b="b"/>
            <a:pathLst>
              <a:path w="612140" h="476884">
                <a:moveTo>
                  <a:pt x="611644" y="0"/>
                </a:moveTo>
                <a:lnTo>
                  <a:pt x="0" y="0"/>
                </a:lnTo>
                <a:lnTo>
                  <a:pt x="0" y="476643"/>
                </a:lnTo>
                <a:lnTo>
                  <a:pt x="611644" y="476643"/>
                </a:lnTo>
                <a:lnTo>
                  <a:pt x="611644" y="416877"/>
                </a:lnTo>
                <a:lnTo>
                  <a:pt x="171716" y="416877"/>
                </a:lnTo>
                <a:lnTo>
                  <a:pt x="171716" y="238315"/>
                </a:lnTo>
                <a:lnTo>
                  <a:pt x="127076" y="238315"/>
                </a:lnTo>
                <a:lnTo>
                  <a:pt x="305638" y="59397"/>
                </a:lnTo>
                <a:lnTo>
                  <a:pt x="611644" y="59397"/>
                </a:lnTo>
                <a:lnTo>
                  <a:pt x="611644" y="0"/>
                </a:lnTo>
                <a:close/>
              </a:path>
              <a:path w="612140" h="476884">
                <a:moveTo>
                  <a:pt x="611644" y="81724"/>
                </a:moveTo>
                <a:lnTo>
                  <a:pt x="417245" y="81724"/>
                </a:lnTo>
                <a:lnTo>
                  <a:pt x="417245" y="171005"/>
                </a:lnTo>
                <a:lnTo>
                  <a:pt x="484555" y="238315"/>
                </a:lnTo>
                <a:lnTo>
                  <a:pt x="439559" y="238315"/>
                </a:lnTo>
                <a:lnTo>
                  <a:pt x="439559" y="416877"/>
                </a:lnTo>
                <a:lnTo>
                  <a:pt x="611644" y="416877"/>
                </a:lnTo>
                <a:lnTo>
                  <a:pt x="611644" y="81724"/>
                </a:lnTo>
                <a:close/>
              </a:path>
              <a:path w="612140" h="476884">
                <a:moveTo>
                  <a:pt x="611644" y="59397"/>
                </a:moveTo>
                <a:lnTo>
                  <a:pt x="305638" y="59397"/>
                </a:lnTo>
                <a:lnTo>
                  <a:pt x="372605" y="126364"/>
                </a:lnTo>
                <a:lnTo>
                  <a:pt x="372605" y="81724"/>
                </a:lnTo>
                <a:lnTo>
                  <a:pt x="611644" y="81724"/>
                </a:lnTo>
                <a:lnTo>
                  <a:pt x="611644" y="59397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1716" y="6462725"/>
            <a:ext cx="267970" cy="335280"/>
          </a:xfrm>
          <a:custGeom>
            <a:avLst/>
            <a:gdLst/>
            <a:ahLst/>
            <a:cxnLst/>
            <a:rect l="l" t="t" r="r" b="b"/>
            <a:pathLst>
              <a:path w="267970" h="335279">
                <a:moveTo>
                  <a:pt x="245529" y="0"/>
                </a:moveTo>
                <a:lnTo>
                  <a:pt x="200888" y="0"/>
                </a:lnTo>
                <a:lnTo>
                  <a:pt x="200888" y="44640"/>
                </a:lnTo>
                <a:lnTo>
                  <a:pt x="245529" y="89281"/>
                </a:lnTo>
                <a:lnTo>
                  <a:pt x="245529" y="0"/>
                </a:lnTo>
                <a:close/>
              </a:path>
              <a:path w="267970" h="335279">
                <a:moveTo>
                  <a:pt x="267842" y="156591"/>
                </a:moveTo>
                <a:lnTo>
                  <a:pt x="0" y="156591"/>
                </a:lnTo>
                <a:lnTo>
                  <a:pt x="0" y="335153"/>
                </a:lnTo>
                <a:lnTo>
                  <a:pt x="111607" y="335153"/>
                </a:lnTo>
                <a:lnTo>
                  <a:pt x="111607" y="245872"/>
                </a:lnTo>
                <a:lnTo>
                  <a:pt x="267842" y="245872"/>
                </a:lnTo>
                <a:lnTo>
                  <a:pt x="267842" y="156591"/>
                </a:lnTo>
                <a:close/>
              </a:path>
              <a:path w="267970" h="335279">
                <a:moveTo>
                  <a:pt x="267842" y="245872"/>
                </a:moveTo>
                <a:lnTo>
                  <a:pt x="156248" y="245872"/>
                </a:lnTo>
                <a:lnTo>
                  <a:pt x="156248" y="335153"/>
                </a:lnTo>
                <a:lnTo>
                  <a:pt x="267842" y="335153"/>
                </a:lnTo>
                <a:lnTo>
                  <a:pt x="267842" y="245872"/>
                </a:lnTo>
                <a:close/>
              </a:path>
            </a:pathLst>
          </a:custGeom>
          <a:solidFill>
            <a:srgbClr val="3E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7076" y="6440398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561" y="0"/>
                </a:moveTo>
                <a:lnTo>
                  <a:pt x="0" y="178917"/>
                </a:lnTo>
                <a:lnTo>
                  <a:pt x="357479" y="178917"/>
                </a:lnTo>
                <a:lnTo>
                  <a:pt x="178561" y="0"/>
                </a:lnTo>
                <a:close/>
              </a:path>
              <a:path w="357505" h="357504">
                <a:moveTo>
                  <a:pt x="200888" y="268198"/>
                </a:moveTo>
                <a:lnTo>
                  <a:pt x="156248" y="268198"/>
                </a:lnTo>
                <a:lnTo>
                  <a:pt x="156248" y="357479"/>
                </a:lnTo>
                <a:lnTo>
                  <a:pt x="200888" y="357479"/>
                </a:lnTo>
                <a:lnTo>
                  <a:pt x="200888" y="268198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6381000"/>
            <a:ext cx="612140" cy="476884"/>
          </a:xfrm>
          <a:custGeom>
            <a:avLst/>
            <a:gdLst/>
            <a:ahLst/>
            <a:cxnLst/>
            <a:rect l="l" t="t" r="r" b="b"/>
            <a:pathLst>
              <a:path w="612140" h="476884">
                <a:moveTo>
                  <a:pt x="0" y="0"/>
                </a:moveTo>
                <a:lnTo>
                  <a:pt x="611644" y="0"/>
                </a:lnTo>
                <a:lnTo>
                  <a:pt x="611644" y="476643"/>
                </a:lnTo>
                <a:lnTo>
                  <a:pt x="0" y="476643"/>
                </a:lnTo>
                <a:lnTo>
                  <a:pt x="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7076" y="6440398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561" y="0"/>
                </a:moveTo>
                <a:lnTo>
                  <a:pt x="245529" y="66967"/>
                </a:lnTo>
                <a:lnTo>
                  <a:pt x="245529" y="22326"/>
                </a:lnTo>
                <a:lnTo>
                  <a:pt x="290169" y="22326"/>
                </a:lnTo>
                <a:lnTo>
                  <a:pt x="290169" y="111607"/>
                </a:lnTo>
                <a:lnTo>
                  <a:pt x="357479" y="178917"/>
                </a:lnTo>
                <a:lnTo>
                  <a:pt x="312483" y="178917"/>
                </a:lnTo>
                <a:lnTo>
                  <a:pt x="312483" y="357479"/>
                </a:lnTo>
                <a:lnTo>
                  <a:pt x="44640" y="357479"/>
                </a:lnTo>
                <a:lnTo>
                  <a:pt x="44640" y="178917"/>
                </a:lnTo>
                <a:lnTo>
                  <a:pt x="0" y="178917"/>
                </a:lnTo>
                <a:lnTo>
                  <a:pt x="178561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2605" y="6507365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640" y="4464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1716" y="661931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267842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3324" y="6708597"/>
            <a:ext cx="45085" cy="89535"/>
          </a:xfrm>
          <a:custGeom>
            <a:avLst/>
            <a:gdLst/>
            <a:ahLst/>
            <a:cxnLst/>
            <a:rect l="l" t="t" r="r" b="b"/>
            <a:pathLst>
              <a:path w="45085" h="89534">
                <a:moveTo>
                  <a:pt x="0" y="89281"/>
                </a:moveTo>
                <a:lnTo>
                  <a:pt x="0" y="0"/>
                </a:lnTo>
                <a:lnTo>
                  <a:pt x="44640" y="0"/>
                </a:lnTo>
                <a:lnTo>
                  <a:pt x="44640" y="89281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497776"/>
            <a:ext cx="7333615" cy="5183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3585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Calibri"/>
                <a:cs typeface="Calibri"/>
              </a:rPr>
              <a:t>«Лошадиная фамилия»</a:t>
            </a:r>
            <a:r>
              <a:rPr sz="4400" spc="-5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200</a:t>
            </a:r>
            <a:endParaRPr sz="4400">
              <a:latin typeface="Calibri"/>
              <a:cs typeface="Calibri"/>
            </a:endParaRPr>
          </a:p>
          <a:p>
            <a:pPr marL="12700" marR="3671570">
              <a:lnSpc>
                <a:spcPct val="99900"/>
              </a:lnSpc>
              <a:spcBef>
                <a:spcPts val="3665"/>
              </a:spcBef>
            </a:pPr>
            <a:r>
              <a:rPr sz="4400" b="1" spc="-5" dirty="0">
                <a:latin typeface="Calibri"/>
                <a:cs typeface="Calibri"/>
              </a:rPr>
              <a:t>Какую  фамилию не  мог</a:t>
            </a:r>
            <a:r>
              <a:rPr sz="4400" b="1" spc="-70" dirty="0">
                <a:latin typeface="Calibri"/>
                <a:cs typeface="Calibri"/>
              </a:rPr>
              <a:t> </a:t>
            </a:r>
            <a:r>
              <a:rPr sz="4400" b="1" spc="-5" dirty="0">
                <a:latin typeface="Calibri"/>
                <a:cs typeface="Calibri"/>
              </a:rPr>
              <a:t>вспомнить  </a:t>
            </a:r>
            <a:r>
              <a:rPr sz="4400" b="1" spc="-15" dirty="0">
                <a:latin typeface="Calibri"/>
                <a:cs typeface="Calibri"/>
              </a:rPr>
              <a:t>герой</a:t>
            </a:r>
            <a:endParaRPr sz="4400">
              <a:latin typeface="Calibri"/>
              <a:cs typeface="Calibri"/>
            </a:endParaRPr>
          </a:p>
          <a:p>
            <a:pPr marL="12700" marR="4105275">
              <a:lnSpc>
                <a:spcPts val="5280"/>
              </a:lnSpc>
              <a:spcBef>
                <a:spcPts val="175"/>
              </a:spcBef>
            </a:pPr>
            <a:r>
              <a:rPr sz="4400" b="1" spc="5" dirty="0">
                <a:latin typeface="Calibri"/>
                <a:cs typeface="Calibri"/>
              </a:rPr>
              <a:t>«</a:t>
            </a:r>
            <a:r>
              <a:rPr sz="4400" b="1" dirty="0">
                <a:latin typeface="Calibri"/>
                <a:cs typeface="Calibri"/>
              </a:rPr>
              <a:t>Л</a:t>
            </a:r>
            <a:r>
              <a:rPr sz="4400" b="1" spc="-10" dirty="0">
                <a:latin typeface="Calibri"/>
                <a:cs typeface="Calibri"/>
              </a:rPr>
              <a:t>о</a:t>
            </a:r>
            <a:r>
              <a:rPr sz="4400" b="1" spc="-5" dirty="0">
                <a:latin typeface="Calibri"/>
                <a:cs typeface="Calibri"/>
              </a:rPr>
              <a:t>ш</a:t>
            </a:r>
            <a:r>
              <a:rPr sz="4400" b="1" dirty="0">
                <a:latin typeface="Calibri"/>
                <a:cs typeface="Calibri"/>
              </a:rPr>
              <a:t>а</a:t>
            </a:r>
            <a:r>
              <a:rPr sz="4400" b="1" spc="-5" dirty="0">
                <a:latin typeface="Calibri"/>
                <a:cs typeface="Calibri"/>
              </a:rPr>
              <a:t>дино</a:t>
            </a:r>
            <a:r>
              <a:rPr sz="4400" b="1" dirty="0">
                <a:latin typeface="Calibri"/>
                <a:cs typeface="Calibri"/>
              </a:rPr>
              <a:t>й  </a:t>
            </a:r>
            <a:r>
              <a:rPr sz="4400" b="1" spc="-5" dirty="0">
                <a:latin typeface="Calibri"/>
                <a:cs typeface="Calibri"/>
              </a:rPr>
              <a:t>фамилии»?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381000"/>
            <a:ext cx="539750" cy="476884"/>
          </a:xfrm>
          <a:custGeom>
            <a:avLst/>
            <a:gdLst/>
            <a:ahLst/>
            <a:cxnLst/>
            <a:rect l="l" t="t" r="r" b="b"/>
            <a:pathLst>
              <a:path w="539750" h="476884">
                <a:moveTo>
                  <a:pt x="539635" y="0"/>
                </a:moveTo>
                <a:lnTo>
                  <a:pt x="0" y="0"/>
                </a:lnTo>
                <a:lnTo>
                  <a:pt x="0" y="476643"/>
                </a:lnTo>
                <a:lnTo>
                  <a:pt x="539635" y="476643"/>
                </a:lnTo>
                <a:lnTo>
                  <a:pt x="539635" y="416877"/>
                </a:lnTo>
                <a:lnTo>
                  <a:pt x="135724" y="416877"/>
                </a:lnTo>
                <a:lnTo>
                  <a:pt x="135724" y="238315"/>
                </a:lnTo>
                <a:lnTo>
                  <a:pt x="91084" y="238315"/>
                </a:lnTo>
                <a:lnTo>
                  <a:pt x="269633" y="59397"/>
                </a:lnTo>
                <a:lnTo>
                  <a:pt x="539635" y="59397"/>
                </a:lnTo>
                <a:lnTo>
                  <a:pt x="539635" y="0"/>
                </a:lnTo>
                <a:close/>
              </a:path>
              <a:path w="539750" h="476884">
                <a:moveTo>
                  <a:pt x="539635" y="81724"/>
                </a:moveTo>
                <a:lnTo>
                  <a:pt x="381241" y="81724"/>
                </a:lnTo>
                <a:lnTo>
                  <a:pt x="381241" y="171005"/>
                </a:lnTo>
                <a:lnTo>
                  <a:pt x="448564" y="238315"/>
                </a:lnTo>
                <a:lnTo>
                  <a:pt x="403555" y="238315"/>
                </a:lnTo>
                <a:lnTo>
                  <a:pt x="403555" y="416877"/>
                </a:lnTo>
                <a:lnTo>
                  <a:pt x="539635" y="416877"/>
                </a:lnTo>
                <a:lnTo>
                  <a:pt x="539635" y="81724"/>
                </a:lnTo>
                <a:close/>
              </a:path>
              <a:path w="539750" h="476884">
                <a:moveTo>
                  <a:pt x="539635" y="59397"/>
                </a:moveTo>
                <a:lnTo>
                  <a:pt x="269633" y="59397"/>
                </a:lnTo>
                <a:lnTo>
                  <a:pt x="336600" y="126364"/>
                </a:lnTo>
                <a:lnTo>
                  <a:pt x="336600" y="81724"/>
                </a:lnTo>
                <a:lnTo>
                  <a:pt x="539635" y="81724"/>
                </a:lnTo>
                <a:lnTo>
                  <a:pt x="539635" y="59397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724" y="6462725"/>
            <a:ext cx="267970" cy="335280"/>
          </a:xfrm>
          <a:custGeom>
            <a:avLst/>
            <a:gdLst/>
            <a:ahLst/>
            <a:cxnLst/>
            <a:rect l="l" t="t" r="r" b="b"/>
            <a:pathLst>
              <a:path w="267970" h="335279">
                <a:moveTo>
                  <a:pt x="245516" y="0"/>
                </a:moveTo>
                <a:lnTo>
                  <a:pt x="200875" y="0"/>
                </a:lnTo>
                <a:lnTo>
                  <a:pt x="200875" y="44640"/>
                </a:lnTo>
                <a:lnTo>
                  <a:pt x="245516" y="89281"/>
                </a:lnTo>
                <a:lnTo>
                  <a:pt x="245516" y="0"/>
                </a:lnTo>
                <a:close/>
              </a:path>
              <a:path w="267970" h="335279">
                <a:moveTo>
                  <a:pt x="267830" y="156591"/>
                </a:moveTo>
                <a:lnTo>
                  <a:pt x="0" y="156591"/>
                </a:lnTo>
                <a:lnTo>
                  <a:pt x="0" y="335153"/>
                </a:lnTo>
                <a:lnTo>
                  <a:pt x="111594" y="335153"/>
                </a:lnTo>
                <a:lnTo>
                  <a:pt x="111594" y="245872"/>
                </a:lnTo>
                <a:lnTo>
                  <a:pt x="267830" y="245872"/>
                </a:lnTo>
                <a:lnTo>
                  <a:pt x="267830" y="156591"/>
                </a:lnTo>
                <a:close/>
              </a:path>
              <a:path w="267970" h="335279">
                <a:moveTo>
                  <a:pt x="267830" y="245872"/>
                </a:moveTo>
                <a:lnTo>
                  <a:pt x="156235" y="245872"/>
                </a:lnTo>
                <a:lnTo>
                  <a:pt x="156235" y="335153"/>
                </a:lnTo>
                <a:lnTo>
                  <a:pt x="267830" y="335153"/>
                </a:lnTo>
                <a:lnTo>
                  <a:pt x="267830" y="245872"/>
                </a:lnTo>
                <a:close/>
              </a:path>
            </a:pathLst>
          </a:custGeom>
          <a:solidFill>
            <a:srgbClr val="3E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084" y="6440398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549" y="0"/>
                </a:moveTo>
                <a:lnTo>
                  <a:pt x="0" y="178917"/>
                </a:lnTo>
                <a:lnTo>
                  <a:pt x="357479" y="178917"/>
                </a:lnTo>
                <a:lnTo>
                  <a:pt x="178549" y="0"/>
                </a:lnTo>
                <a:close/>
              </a:path>
              <a:path w="357505" h="357504">
                <a:moveTo>
                  <a:pt x="200875" y="268198"/>
                </a:moveTo>
                <a:lnTo>
                  <a:pt x="156235" y="268198"/>
                </a:lnTo>
                <a:lnTo>
                  <a:pt x="156235" y="357479"/>
                </a:lnTo>
                <a:lnTo>
                  <a:pt x="200875" y="357479"/>
                </a:lnTo>
                <a:lnTo>
                  <a:pt x="200875" y="268198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381000"/>
            <a:ext cx="539750" cy="476884"/>
          </a:xfrm>
          <a:custGeom>
            <a:avLst/>
            <a:gdLst/>
            <a:ahLst/>
            <a:cxnLst/>
            <a:rect l="l" t="t" r="r" b="b"/>
            <a:pathLst>
              <a:path w="539750" h="476884">
                <a:moveTo>
                  <a:pt x="0" y="0"/>
                </a:moveTo>
                <a:lnTo>
                  <a:pt x="539635" y="0"/>
                </a:lnTo>
                <a:lnTo>
                  <a:pt x="539635" y="476643"/>
                </a:lnTo>
                <a:lnTo>
                  <a:pt x="0" y="476643"/>
                </a:lnTo>
                <a:lnTo>
                  <a:pt x="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084" y="6440398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549" y="0"/>
                </a:moveTo>
                <a:lnTo>
                  <a:pt x="245516" y="66967"/>
                </a:lnTo>
                <a:lnTo>
                  <a:pt x="245516" y="22326"/>
                </a:lnTo>
                <a:lnTo>
                  <a:pt x="290156" y="22326"/>
                </a:lnTo>
                <a:lnTo>
                  <a:pt x="290156" y="111607"/>
                </a:lnTo>
                <a:lnTo>
                  <a:pt x="357479" y="178917"/>
                </a:lnTo>
                <a:lnTo>
                  <a:pt x="312470" y="178917"/>
                </a:lnTo>
                <a:lnTo>
                  <a:pt x="312470" y="357479"/>
                </a:lnTo>
                <a:lnTo>
                  <a:pt x="44640" y="357479"/>
                </a:lnTo>
                <a:lnTo>
                  <a:pt x="44640" y="178917"/>
                </a:lnTo>
                <a:lnTo>
                  <a:pt x="0" y="178917"/>
                </a:lnTo>
                <a:lnTo>
                  <a:pt x="178549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6600" y="6507365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4">
                <a:moveTo>
                  <a:pt x="0" y="0"/>
                </a:moveTo>
                <a:lnTo>
                  <a:pt x="44640" y="4464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5724" y="661931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267830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7319" y="6708597"/>
            <a:ext cx="45085" cy="89535"/>
          </a:xfrm>
          <a:custGeom>
            <a:avLst/>
            <a:gdLst/>
            <a:ahLst/>
            <a:cxnLst/>
            <a:rect l="l" t="t" r="r" b="b"/>
            <a:pathLst>
              <a:path w="45085" h="89534">
                <a:moveTo>
                  <a:pt x="0" y="89281"/>
                </a:moveTo>
                <a:lnTo>
                  <a:pt x="0" y="0"/>
                </a:lnTo>
                <a:lnTo>
                  <a:pt x="44640" y="0"/>
                </a:lnTo>
                <a:lnTo>
                  <a:pt x="44640" y="89281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48314" y="2340724"/>
            <a:ext cx="4038117" cy="30437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67460" y="497776"/>
            <a:ext cx="66020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5" dirty="0">
                <a:solidFill>
                  <a:srgbClr val="000000"/>
                </a:solidFill>
                <a:latin typeface="Calibri"/>
                <a:cs typeface="Calibri"/>
              </a:rPr>
              <a:t>«Лошадиная фамилия»</a:t>
            </a:r>
            <a:r>
              <a:rPr sz="4400" i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0" spc="-5" dirty="0">
                <a:solidFill>
                  <a:srgbClr val="000000"/>
                </a:solidFill>
                <a:latin typeface="Calibri"/>
                <a:cs typeface="Calibri"/>
              </a:rPr>
              <a:t>300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633219"/>
            <a:ext cx="3467100" cy="4779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Calibri"/>
                <a:cs typeface="Calibri"/>
              </a:rPr>
              <a:t>Найди лишнее.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Этими  </a:t>
            </a:r>
            <a:r>
              <a:rPr sz="2800" b="1" spc="-15" dirty="0">
                <a:latin typeface="Calibri"/>
                <a:cs typeface="Calibri"/>
              </a:rPr>
              <a:t>средствами </a:t>
            </a:r>
            <a:r>
              <a:rPr sz="2800" b="1" spc="-5" dirty="0">
                <a:latin typeface="Calibri"/>
                <a:cs typeface="Calibri"/>
              </a:rPr>
              <a:t>лечили  больной </a:t>
            </a:r>
            <a:r>
              <a:rPr sz="2800" b="1" spc="-10" dirty="0">
                <a:latin typeface="Calibri"/>
                <a:cs typeface="Calibri"/>
              </a:rPr>
              <a:t>зуб генерал-  майору </a:t>
            </a:r>
            <a:r>
              <a:rPr sz="2800" b="1" spc="-25" dirty="0">
                <a:latin typeface="Calibri"/>
                <a:cs typeface="Calibri"/>
              </a:rPr>
              <a:t>Булдееву </a:t>
            </a:r>
            <a:r>
              <a:rPr sz="2800" b="1" dirty="0">
                <a:latin typeface="Calibri"/>
                <a:cs typeface="Calibri"/>
              </a:rPr>
              <a:t>в  </a:t>
            </a:r>
            <a:r>
              <a:rPr sz="2800" b="1" spc="-15" dirty="0">
                <a:latin typeface="Calibri"/>
                <a:cs typeface="Calibri"/>
              </a:rPr>
              <a:t>рассказе </a:t>
            </a:r>
            <a:r>
              <a:rPr sz="2800" b="1" spc="-10" dirty="0">
                <a:latin typeface="Calibri"/>
                <a:cs typeface="Calibri"/>
              </a:rPr>
              <a:t>«Лошадиная  </a:t>
            </a:r>
            <a:r>
              <a:rPr sz="2800" b="1" spc="-5" dirty="0">
                <a:latin typeface="Calibri"/>
                <a:cs typeface="Calibri"/>
              </a:rPr>
              <a:t>фамилия»</a:t>
            </a:r>
            <a:endParaRPr sz="2800">
              <a:latin typeface="Calibri"/>
              <a:cs typeface="Calibri"/>
            </a:endParaRPr>
          </a:p>
          <a:p>
            <a:pPr marL="12700" marR="156210">
              <a:lnSpc>
                <a:spcPts val="4320"/>
              </a:lnSpc>
              <a:spcBef>
                <a:spcPts val="130"/>
              </a:spcBef>
            </a:pPr>
            <a:r>
              <a:rPr sz="3600" b="1" spc="-5" dirty="0">
                <a:solidFill>
                  <a:srgbClr val="FF0000"/>
                </a:solidFill>
                <a:latin typeface="Comic Sans MS"/>
                <a:cs typeface="Comic Sans MS"/>
              </a:rPr>
              <a:t>скипидар,  керосин,  аспирин,</a:t>
            </a:r>
            <a:r>
              <a:rPr sz="3600" b="1" spc="-10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Comic Sans MS"/>
                <a:cs typeface="Comic Sans MS"/>
              </a:rPr>
              <a:t>йод,  хина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77638" y="1599844"/>
            <a:ext cx="3579482" cy="4525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452996"/>
            <a:ext cx="539750" cy="405130"/>
          </a:xfrm>
          <a:custGeom>
            <a:avLst/>
            <a:gdLst/>
            <a:ahLst/>
            <a:cxnLst/>
            <a:rect l="l" t="t" r="r" b="b"/>
            <a:pathLst>
              <a:path w="539750" h="405129">
                <a:moveTo>
                  <a:pt x="539635" y="0"/>
                </a:moveTo>
                <a:lnTo>
                  <a:pt x="0" y="0"/>
                </a:lnTo>
                <a:lnTo>
                  <a:pt x="0" y="404647"/>
                </a:lnTo>
                <a:lnTo>
                  <a:pt x="539635" y="404647"/>
                </a:lnTo>
                <a:lnTo>
                  <a:pt x="539635" y="353885"/>
                </a:lnTo>
                <a:lnTo>
                  <a:pt x="155879" y="353885"/>
                </a:lnTo>
                <a:lnTo>
                  <a:pt x="155879" y="202323"/>
                </a:lnTo>
                <a:lnTo>
                  <a:pt x="118084" y="202323"/>
                </a:lnTo>
                <a:lnTo>
                  <a:pt x="269633" y="50406"/>
                </a:lnTo>
                <a:lnTo>
                  <a:pt x="539635" y="50406"/>
                </a:lnTo>
                <a:lnTo>
                  <a:pt x="539635" y="0"/>
                </a:lnTo>
                <a:close/>
              </a:path>
              <a:path w="539750" h="405129">
                <a:moveTo>
                  <a:pt x="539635" y="69481"/>
                </a:moveTo>
                <a:lnTo>
                  <a:pt x="364324" y="69481"/>
                </a:lnTo>
                <a:lnTo>
                  <a:pt x="364324" y="145084"/>
                </a:lnTo>
                <a:lnTo>
                  <a:pt x="421563" y="202323"/>
                </a:lnTo>
                <a:lnTo>
                  <a:pt x="383400" y="202323"/>
                </a:lnTo>
                <a:lnTo>
                  <a:pt x="383400" y="353885"/>
                </a:lnTo>
                <a:lnTo>
                  <a:pt x="539635" y="353885"/>
                </a:lnTo>
                <a:lnTo>
                  <a:pt x="539635" y="69481"/>
                </a:lnTo>
                <a:close/>
              </a:path>
              <a:path w="539750" h="405129">
                <a:moveTo>
                  <a:pt x="539635" y="50406"/>
                </a:moveTo>
                <a:lnTo>
                  <a:pt x="269633" y="50406"/>
                </a:lnTo>
                <a:lnTo>
                  <a:pt x="326517" y="107276"/>
                </a:lnTo>
                <a:lnTo>
                  <a:pt x="326517" y="69481"/>
                </a:lnTo>
                <a:lnTo>
                  <a:pt x="539635" y="69481"/>
                </a:lnTo>
                <a:lnTo>
                  <a:pt x="539635" y="50406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879" y="6522478"/>
            <a:ext cx="227965" cy="284480"/>
          </a:xfrm>
          <a:custGeom>
            <a:avLst/>
            <a:gdLst/>
            <a:ahLst/>
            <a:cxnLst/>
            <a:rect l="l" t="t" r="r" b="b"/>
            <a:pathLst>
              <a:path w="227965" h="284479">
                <a:moveTo>
                  <a:pt x="208445" y="0"/>
                </a:moveTo>
                <a:lnTo>
                  <a:pt x="170637" y="0"/>
                </a:lnTo>
                <a:lnTo>
                  <a:pt x="170637" y="37795"/>
                </a:lnTo>
                <a:lnTo>
                  <a:pt x="208445" y="75603"/>
                </a:lnTo>
                <a:lnTo>
                  <a:pt x="208445" y="0"/>
                </a:lnTo>
                <a:close/>
              </a:path>
              <a:path w="227965" h="284479">
                <a:moveTo>
                  <a:pt x="227520" y="132841"/>
                </a:moveTo>
                <a:lnTo>
                  <a:pt x="0" y="132841"/>
                </a:lnTo>
                <a:lnTo>
                  <a:pt x="0" y="284403"/>
                </a:lnTo>
                <a:lnTo>
                  <a:pt x="94678" y="284403"/>
                </a:lnTo>
                <a:lnTo>
                  <a:pt x="94678" y="208445"/>
                </a:lnTo>
                <a:lnTo>
                  <a:pt x="227520" y="208445"/>
                </a:lnTo>
                <a:lnTo>
                  <a:pt x="227520" y="132841"/>
                </a:lnTo>
                <a:close/>
              </a:path>
              <a:path w="227965" h="284479">
                <a:moveTo>
                  <a:pt x="227520" y="208445"/>
                </a:moveTo>
                <a:lnTo>
                  <a:pt x="132842" y="208445"/>
                </a:lnTo>
                <a:lnTo>
                  <a:pt x="132842" y="284403"/>
                </a:lnTo>
                <a:lnTo>
                  <a:pt x="227520" y="284403"/>
                </a:lnTo>
                <a:lnTo>
                  <a:pt x="227520" y="208445"/>
                </a:lnTo>
                <a:close/>
              </a:path>
            </a:pathLst>
          </a:custGeom>
          <a:solidFill>
            <a:srgbClr val="3E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8084" y="6503403"/>
            <a:ext cx="303530" cy="303530"/>
          </a:xfrm>
          <a:custGeom>
            <a:avLst/>
            <a:gdLst/>
            <a:ahLst/>
            <a:cxnLst/>
            <a:rect l="l" t="t" r="r" b="b"/>
            <a:pathLst>
              <a:path w="303530" h="303529">
                <a:moveTo>
                  <a:pt x="151549" y="0"/>
                </a:moveTo>
                <a:lnTo>
                  <a:pt x="0" y="151917"/>
                </a:lnTo>
                <a:lnTo>
                  <a:pt x="303479" y="151917"/>
                </a:lnTo>
                <a:lnTo>
                  <a:pt x="151549" y="0"/>
                </a:lnTo>
                <a:close/>
              </a:path>
              <a:path w="303530" h="303529">
                <a:moveTo>
                  <a:pt x="170637" y="227520"/>
                </a:moveTo>
                <a:lnTo>
                  <a:pt x="132473" y="227520"/>
                </a:lnTo>
                <a:lnTo>
                  <a:pt x="132473" y="303479"/>
                </a:lnTo>
                <a:lnTo>
                  <a:pt x="170637" y="303479"/>
                </a:lnTo>
                <a:lnTo>
                  <a:pt x="170637" y="227520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452996"/>
            <a:ext cx="539750" cy="405130"/>
          </a:xfrm>
          <a:custGeom>
            <a:avLst/>
            <a:gdLst/>
            <a:ahLst/>
            <a:cxnLst/>
            <a:rect l="l" t="t" r="r" b="b"/>
            <a:pathLst>
              <a:path w="539750" h="405129">
                <a:moveTo>
                  <a:pt x="0" y="0"/>
                </a:moveTo>
                <a:lnTo>
                  <a:pt x="539635" y="0"/>
                </a:lnTo>
                <a:lnTo>
                  <a:pt x="539635" y="404647"/>
                </a:lnTo>
                <a:lnTo>
                  <a:pt x="0" y="404647"/>
                </a:lnTo>
                <a:lnTo>
                  <a:pt x="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8084" y="6503403"/>
            <a:ext cx="303530" cy="303530"/>
          </a:xfrm>
          <a:custGeom>
            <a:avLst/>
            <a:gdLst/>
            <a:ahLst/>
            <a:cxnLst/>
            <a:rect l="l" t="t" r="r" b="b"/>
            <a:pathLst>
              <a:path w="303530" h="303529">
                <a:moveTo>
                  <a:pt x="151549" y="0"/>
                </a:moveTo>
                <a:lnTo>
                  <a:pt x="208432" y="56870"/>
                </a:lnTo>
                <a:lnTo>
                  <a:pt x="208432" y="19075"/>
                </a:lnTo>
                <a:lnTo>
                  <a:pt x="246240" y="19075"/>
                </a:lnTo>
                <a:lnTo>
                  <a:pt x="246240" y="94678"/>
                </a:lnTo>
                <a:lnTo>
                  <a:pt x="303479" y="151917"/>
                </a:lnTo>
                <a:lnTo>
                  <a:pt x="265315" y="151917"/>
                </a:lnTo>
                <a:lnTo>
                  <a:pt x="265315" y="303479"/>
                </a:lnTo>
                <a:lnTo>
                  <a:pt x="37795" y="303479"/>
                </a:lnTo>
                <a:lnTo>
                  <a:pt x="37795" y="151917"/>
                </a:lnTo>
                <a:lnTo>
                  <a:pt x="0" y="151917"/>
                </a:lnTo>
                <a:lnTo>
                  <a:pt x="151549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6516" y="656027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0"/>
                </a:moveTo>
                <a:lnTo>
                  <a:pt x="37807" y="37807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5879" y="6655320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5">
                <a:moveTo>
                  <a:pt x="227520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0558" y="6730924"/>
            <a:ext cx="38735" cy="76200"/>
          </a:xfrm>
          <a:custGeom>
            <a:avLst/>
            <a:gdLst/>
            <a:ahLst/>
            <a:cxnLst/>
            <a:rect l="l" t="t" r="r" b="b"/>
            <a:pathLst>
              <a:path w="38735" h="76200">
                <a:moveTo>
                  <a:pt x="0" y="75958"/>
                </a:moveTo>
                <a:lnTo>
                  <a:pt x="0" y="0"/>
                </a:lnTo>
                <a:lnTo>
                  <a:pt x="38163" y="0"/>
                </a:lnTo>
                <a:lnTo>
                  <a:pt x="38163" y="75958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55865" y="497776"/>
            <a:ext cx="68243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i="0" spc="-5" dirty="0">
                <a:solidFill>
                  <a:srgbClr val="000000"/>
                </a:solidFill>
                <a:latin typeface="Calibri"/>
                <a:cs typeface="Calibri"/>
              </a:rPr>
              <a:t>«Лошадиная фамилия»</a:t>
            </a:r>
            <a:r>
              <a:rPr sz="4400" b="1" i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1" i="0" dirty="0">
                <a:solidFill>
                  <a:srgbClr val="000000"/>
                </a:solidFill>
                <a:latin typeface="Calibri"/>
                <a:cs typeface="Calibri"/>
              </a:rPr>
              <a:t>400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2866" y="1633219"/>
            <a:ext cx="3485515" cy="3681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0" marR="5080" indent="-743585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latin typeface="Calibri"/>
                <a:cs typeface="Calibri"/>
              </a:rPr>
              <a:t>Каким</a:t>
            </a:r>
            <a:r>
              <a:rPr sz="4000" b="1" spc="-7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образом  </a:t>
            </a:r>
            <a:r>
              <a:rPr sz="4000" b="1" spc="-15" dirty="0">
                <a:latin typeface="Calibri"/>
                <a:cs typeface="Calibri"/>
              </a:rPr>
              <a:t>приказчик</a:t>
            </a:r>
            <a:endParaRPr sz="4000">
              <a:latin typeface="Calibri"/>
              <a:cs typeface="Calibri"/>
            </a:endParaRPr>
          </a:p>
          <a:p>
            <a:pPr marL="471805" marR="123189" indent="-635" algn="ctr">
              <a:lnSpc>
                <a:spcPct val="100000"/>
              </a:lnSpc>
            </a:pPr>
            <a:r>
              <a:rPr sz="4000" b="1" spc="-10" dirty="0">
                <a:latin typeface="Calibri"/>
                <a:cs typeface="Calibri"/>
              </a:rPr>
              <a:t>Иван Евсеич  </a:t>
            </a:r>
            <a:r>
              <a:rPr sz="4000" b="1" spc="-15" dirty="0">
                <a:latin typeface="Calibri"/>
                <a:cs typeface="Calibri"/>
              </a:rPr>
              <a:t>предложил  </a:t>
            </a:r>
            <a:r>
              <a:rPr sz="4000" b="1" spc="-5" dirty="0">
                <a:latin typeface="Calibri"/>
                <a:cs typeface="Calibri"/>
              </a:rPr>
              <a:t>полечить</a:t>
            </a:r>
            <a:r>
              <a:rPr sz="4000" b="1" spc="-105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зуб  </a:t>
            </a:r>
            <a:r>
              <a:rPr sz="4000" b="1" spc="-35" dirty="0">
                <a:latin typeface="Calibri"/>
                <a:cs typeface="Calibri"/>
              </a:rPr>
              <a:t>Булдееву?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381000"/>
            <a:ext cx="539750" cy="476884"/>
          </a:xfrm>
          <a:custGeom>
            <a:avLst/>
            <a:gdLst/>
            <a:ahLst/>
            <a:cxnLst/>
            <a:rect l="l" t="t" r="r" b="b"/>
            <a:pathLst>
              <a:path w="539750" h="476884">
                <a:moveTo>
                  <a:pt x="539635" y="0"/>
                </a:moveTo>
                <a:lnTo>
                  <a:pt x="0" y="0"/>
                </a:lnTo>
                <a:lnTo>
                  <a:pt x="0" y="476643"/>
                </a:lnTo>
                <a:lnTo>
                  <a:pt x="539635" y="476643"/>
                </a:lnTo>
                <a:lnTo>
                  <a:pt x="539635" y="416877"/>
                </a:lnTo>
                <a:lnTo>
                  <a:pt x="135724" y="416877"/>
                </a:lnTo>
                <a:lnTo>
                  <a:pt x="135724" y="238315"/>
                </a:lnTo>
                <a:lnTo>
                  <a:pt x="91084" y="238315"/>
                </a:lnTo>
                <a:lnTo>
                  <a:pt x="269633" y="59397"/>
                </a:lnTo>
                <a:lnTo>
                  <a:pt x="539635" y="59397"/>
                </a:lnTo>
                <a:lnTo>
                  <a:pt x="539635" y="0"/>
                </a:lnTo>
                <a:close/>
              </a:path>
              <a:path w="539750" h="476884">
                <a:moveTo>
                  <a:pt x="539635" y="81724"/>
                </a:moveTo>
                <a:lnTo>
                  <a:pt x="381241" y="81724"/>
                </a:lnTo>
                <a:lnTo>
                  <a:pt x="381241" y="171005"/>
                </a:lnTo>
                <a:lnTo>
                  <a:pt x="448564" y="238315"/>
                </a:lnTo>
                <a:lnTo>
                  <a:pt x="403555" y="238315"/>
                </a:lnTo>
                <a:lnTo>
                  <a:pt x="403555" y="416877"/>
                </a:lnTo>
                <a:lnTo>
                  <a:pt x="539635" y="416877"/>
                </a:lnTo>
                <a:lnTo>
                  <a:pt x="539635" y="81724"/>
                </a:lnTo>
                <a:close/>
              </a:path>
              <a:path w="539750" h="476884">
                <a:moveTo>
                  <a:pt x="539635" y="59397"/>
                </a:moveTo>
                <a:lnTo>
                  <a:pt x="269633" y="59397"/>
                </a:lnTo>
                <a:lnTo>
                  <a:pt x="336600" y="126364"/>
                </a:lnTo>
                <a:lnTo>
                  <a:pt x="336600" y="81724"/>
                </a:lnTo>
                <a:lnTo>
                  <a:pt x="539635" y="81724"/>
                </a:lnTo>
                <a:lnTo>
                  <a:pt x="539635" y="59397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5724" y="6462725"/>
            <a:ext cx="267970" cy="335280"/>
          </a:xfrm>
          <a:custGeom>
            <a:avLst/>
            <a:gdLst/>
            <a:ahLst/>
            <a:cxnLst/>
            <a:rect l="l" t="t" r="r" b="b"/>
            <a:pathLst>
              <a:path w="267970" h="335279">
                <a:moveTo>
                  <a:pt x="245516" y="0"/>
                </a:moveTo>
                <a:lnTo>
                  <a:pt x="200875" y="0"/>
                </a:lnTo>
                <a:lnTo>
                  <a:pt x="200875" y="44640"/>
                </a:lnTo>
                <a:lnTo>
                  <a:pt x="245516" y="89281"/>
                </a:lnTo>
                <a:lnTo>
                  <a:pt x="245516" y="0"/>
                </a:lnTo>
                <a:close/>
              </a:path>
              <a:path w="267970" h="335279">
                <a:moveTo>
                  <a:pt x="267830" y="156591"/>
                </a:moveTo>
                <a:lnTo>
                  <a:pt x="0" y="156591"/>
                </a:lnTo>
                <a:lnTo>
                  <a:pt x="0" y="335153"/>
                </a:lnTo>
                <a:lnTo>
                  <a:pt x="111594" y="335153"/>
                </a:lnTo>
                <a:lnTo>
                  <a:pt x="111594" y="245872"/>
                </a:lnTo>
                <a:lnTo>
                  <a:pt x="267830" y="245872"/>
                </a:lnTo>
                <a:lnTo>
                  <a:pt x="267830" y="156591"/>
                </a:lnTo>
                <a:close/>
              </a:path>
              <a:path w="267970" h="335279">
                <a:moveTo>
                  <a:pt x="267830" y="245872"/>
                </a:moveTo>
                <a:lnTo>
                  <a:pt x="156235" y="245872"/>
                </a:lnTo>
                <a:lnTo>
                  <a:pt x="156235" y="335153"/>
                </a:lnTo>
                <a:lnTo>
                  <a:pt x="267830" y="335153"/>
                </a:lnTo>
                <a:lnTo>
                  <a:pt x="267830" y="245872"/>
                </a:lnTo>
                <a:close/>
              </a:path>
            </a:pathLst>
          </a:custGeom>
          <a:solidFill>
            <a:srgbClr val="3E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084" y="6440398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549" y="0"/>
                </a:moveTo>
                <a:lnTo>
                  <a:pt x="0" y="178917"/>
                </a:lnTo>
                <a:lnTo>
                  <a:pt x="357479" y="178917"/>
                </a:lnTo>
                <a:lnTo>
                  <a:pt x="178549" y="0"/>
                </a:lnTo>
                <a:close/>
              </a:path>
              <a:path w="357505" h="357504">
                <a:moveTo>
                  <a:pt x="200875" y="268198"/>
                </a:moveTo>
                <a:lnTo>
                  <a:pt x="156235" y="268198"/>
                </a:lnTo>
                <a:lnTo>
                  <a:pt x="156235" y="357479"/>
                </a:lnTo>
                <a:lnTo>
                  <a:pt x="200875" y="357479"/>
                </a:lnTo>
                <a:lnTo>
                  <a:pt x="200875" y="268198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6381000"/>
            <a:ext cx="539750" cy="476884"/>
          </a:xfrm>
          <a:custGeom>
            <a:avLst/>
            <a:gdLst/>
            <a:ahLst/>
            <a:cxnLst/>
            <a:rect l="l" t="t" r="r" b="b"/>
            <a:pathLst>
              <a:path w="539750" h="476884">
                <a:moveTo>
                  <a:pt x="0" y="0"/>
                </a:moveTo>
                <a:lnTo>
                  <a:pt x="539635" y="0"/>
                </a:lnTo>
                <a:lnTo>
                  <a:pt x="539635" y="476643"/>
                </a:lnTo>
                <a:lnTo>
                  <a:pt x="0" y="476643"/>
                </a:lnTo>
                <a:lnTo>
                  <a:pt x="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084" y="6440398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549" y="0"/>
                </a:moveTo>
                <a:lnTo>
                  <a:pt x="245516" y="66967"/>
                </a:lnTo>
                <a:lnTo>
                  <a:pt x="245516" y="22326"/>
                </a:lnTo>
                <a:lnTo>
                  <a:pt x="290156" y="22326"/>
                </a:lnTo>
                <a:lnTo>
                  <a:pt x="290156" y="111607"/>
                </a:lnTo>
                <a:lnTo>
                  <a:pt x="357479" y="178917"/>
                </a:lnTo>
                <a:lnTo>
                  <a:pt x="312470" y="178917"/>
                </a:lnTo>
                <a:lnTo>
                  <a:pt x="312470" y="357479"/>
                </a:lnTo>
                <a:lnTo>
                  <a:pt x="44640" y="357479"/>
                </a:lnTo>
                <a:lnTo>
                  <a:pt x="44640" y="178917"/>
                </a:lnTo>
                <a:lnTo>
                  <a:pt x="0" y="178917"/>
                </a:lnTo>
                <a:lnTo>
                  <a:pt x="178549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6600" y="6507365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4">
                <a:moveTo>
                  <a:pt x="0" y="0"/>
                </a:moveTo>
                <a:lnTo>
                  <a:pt x="44640" y="4464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5724" y="661931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267830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7319" y="6708597"/>
            <a:ext cx="45085" cy="89535"/>
          </a:xfrm>
          <a:custGeom>
            <a:avLst/>
            <a:gdLst/>
            <a:ahLst/>
            <a:cxnLst/>
            <a:rect l="l" t="t" r="r" b="b"/>
            <a:pathLst>
              <a:path w="45085" h="89534">
                <a:moveTo>
                  <a:pt x="0" y="89281"/>
                </a:moveTo>
                <a:lnTo>
                  <a:pt x="0" y="0"/>
                </a:lnTo>
                <a:lnTo>
                  <a:pt x="44640" y="0"/>
                </a:lnTo>
                <a:lnTo>
                  <a:pt x="44640" y="89281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18645" y="1599844"/>
            <a:ext cx="2697835" cy="4525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5865" y="497776"/>
            <a:ext cx="68243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Calibri"/>
                <a:cs typeface="Calibri"/>
              </a:rPr>
              <a:t>«Лошадиная фамилия»</a:t>
            </a:r>
            <a:r>
              <a:rPr sz="4400" b="1" spc="-55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500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2695" y="1633220"/>
            <a:ext cx="3507740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41630" algn="ctr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latin typeface="Calibri"/>
                <a:cs typeface="Calibri"/>
              </a:rPr>
              <a:t>В </a:t>
            </a:r>
            <a:r>
              <a:rPr sz="5400" b="1" spc="-35" dirty="0">
                <a:latin typeface="Calibri"/>
                <a:cs typeface="Calibri"/>
              </a:rPr>
              <a:t>каком  </a:t>
            </a:r>
            <a:r>
              <a:rPr sz="5400" b="1" spc="-20" dirty="0">
                <a:latin typeface="Calibri"/>
                <a:cs typeface="Calibri"/>
              </a:rPr>
              <a:t>городе</a:t>
            </a:r>
            <a:r>
              <a:rPr sz="5400" b="1" spc="-95" dirty="0">
                <a:latin typeface="Calibri"/>
                <a:cs typeface="Calibri"/>
              </a:rPr>
              <a:t> </a:t>
            </a:r>
            <a:r>
              <a:rPr sz="5400" b="1" spc="-5" dirty="0">
                <a:latin typeface="Calibri"/>
                <a:cs typeface="Calibri"/>
              </a:rPr>
              <a:t>жил  акцизный?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381000"/>
            <a:ext cx="683895" cy="476884"/>
          </a:xfrm>
          <a:custGeom>
            <a:avLst/>
            <a:gdLst/>
            <a:ahLst/>
            <a:cxnLst/>
            <a:rect l="l" t="t" r="r" b="b"/>
            <a:pathLst>
              <a:path w="683895" h="476884">
                <a:moveTo>
                  <a:pt x="683641" y="0"/>
                </a:moveTo>
                <a:lnTo>
                  <a:pt x="0" y="0"/>
                </a:lnTo>
                <a:lnTo>
                  <a:pt x="0" y="476643"/>
                </a:lnTo>
                <a:lnTo>
                  <a:pt x="683641" y="476643"/>
                </a:lnTo>
                <a:lnTo>
                  <a:pt x="683641" y="416877"/>
                </a:lnTo>
                <a:lnTo>
                  <a:pt x="207721" y="416877"/>
                </a:lnTo>
                <a:lnTo>
                  <a:pt x="207721" y="238315"/>
                </a:lnTo>
                <a:lnTo>
                  <a:pt x="163080" y="238315"/>
                </a:lnTo>
                <a:lnTo>
                  <a:pt x="341642" y="59397"/>
                </a:lnTo>
                <a:lnTo>
                  <a:pt x="683641" y="59397"/>
                </a:lnTo>
                <a:lnTo>
                  <a:pt x="683641" y="0"/>
                </a:lnTo>
                <a:close/>
              </a:path>
              <a:path w="683895" h="476884">
                <a:moveTo>
                  <a:pt x="683641" y="81724"/>
                </a:moveTo>
                <a:lnTo>
                  <a:pt x="453237" y="81724"/>
                </a:lnTo>
                <a:lnTo>
                  <a:pt x="453237" y="171005"/>
                </a:lnTo>
                <a:lnTo>
                  <a:pt x="520560" y="238315"/>
                </a:lnTo>
                <a:lnTo>
                  <a:pt x="475564" y="238315"/>
                </a:lnTo>
                <a:lnTo>
                  <a:pt x="475564" y="416877"/>
                </a:lnTo>
                <a:lnTo>
                  <a:pt x="683641" y="416877"/>
                </a:lnTo>
                <a:lnTo>
                  <a:pt x="683641" y="81724"/>
                </a:lnTo>
                <a:close/>
              </a:path>
              <a:path w="683895" h="476884">
                <a:moveTo>
                  <a:pt x="683641" y="59397"/>
                </a:moveTo>
                <a:lnTo>
                  <a:pt x="341642" y="59397"/>
                </a:lnTo>
                <a:lnTo>
                  <a:pt x="408597" y="126364"/>
                </a:lnTo>
                <a:lnTo>
                  <a:pt x="408597" y="81724"/>
                </a:lnTo>
                <a:lnTo>
                  <a:pt x="683641" y="81724"/>
                </a:lnTo>
                <a:lnTo>
                  <a:pt x="683641" y="59397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7721" y="6462725"/>
            <a:ext cx="267970" cy="335280"/>
          </a:xfrm>
          <a:custGeom>
            <a:avLst/>
            <a:gdLst/>
            <a:ahLst/>
            <a:cxnLst/>
            <a:rect l="l" t="t" r="r" b="b"/>
            <a:pathLst>
              <a:path w="267970" h="335279">
                <a:moveTo>
                  <a:pt x="245516" y="0"/>
                </a:moveTo>
                <a:lnTo>
                  <a:pt x="200875" y="0"/>
                </a:lnTo>
                <a:lnTo>
                  <a:pt x="200875" y="44640"/>
                </a:lnTo>
                <a:lnTo>
                  <a:pt x="245516" y="89281"/>
                </a:lnTo>
                <a:lnTo>
                  <a:pt x="245516" y="0"/>
                </a:lnTo>
                <a:close/>
              </a:path>
              <a:path w="267970" h="335279">
                <a:moveTo>
                  <a:pt x="267842" y="156591"/>
                </a:moveTo>
                <a:lnTo>
                  <a:pt x="0" y="156591"/>
                </a:lnTo>
                <a:lnTo>
                  <a:pt x="0" y="335153"/>
                </a:lnTo>
                <a:lnTo>
                  <a:pt x="111594" y="335153"/>
                </a:lnTo>
                <a:lnTo>
                  <a:pt x="111594" y="245872"/>
                </a:lnTo>
                <a:lnTo>
                  <a:pt x="267842" y="245872"/>
                </a:lnTo>
                <a:lnTo>
                  <a:pt x="267842" y="156591"/>
                </a:lnTo>
                <a:close/>
              </a:path>
              <a:path w="267970" h="335279">
                <a:moveTo>
                  <a:pt x="267842" y="245872"/>
                </a:moveTo>
                <a:lnTo>
                  <a:pt x="156235" y="245872"/>
                </a:lnTo>
                <a:lnTo>
                  <a:pt x="156235" y="335153"/>
                </a:lnTo>
                <a:lnTo>
                  <a:pt x="267842" y="335153"/>
                </a:lnTo>
                <a:lnTo>
                  <a:pt x="267842" y="245872"/>
                </a:lnTo>
                <a:close/>
              </a:path>
            </a:pathLst>
          </a:custGeom>
          <a:solidFill>
            <a:srgbClr val="3E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3080" y="6440398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562" y="0"/>
                </a:moveTo>
                <a:lnTo>
                  <a:pt x="0" y="178917"/>
                </a:lnTo>
                <a:lnTo>
                  <a:pt x="357479" y="178917"/>
                </a:lnTo>
                <a:lnTo>
                  <a:pt x="178562" y="0"/>
                </a:lnTo>
                <a:close/>
              </a:path>
              <a:path w="357505" h="357504">
                <a:moveTo>
                  <a:pt x="200875" y="268198"/>
                </a:moveTo>
                <a:lnTo>
                  <a:pt x="156235" y="268198"/>
                </a:lnTo>
                <a:lnTo>
                  <a:pt x="156235" y="357479"/>
                </a:lnTo>
                <a:lnTo>
                  <a:pt x="200875" y="357479"/>
                </a:lnTo>
                <a:lnTo>
                  <a:pt x="200875" y="268198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381000"/>
            <a:ext cx="683895" cy="476884"/>
          </a:xfrm>
          <a:custGeom>
            <a:avLst/>
            <a:gdLst/>
            <a:ahLst/>
            <a:cxnLst/>
            <a:rect l="l" t="t" r="r" b="b"/>
            <a:pathLst>
              <a:path w="683895" h="476884">
                <a:moveTo>
                  <a:pt x="0" y="0"/>
                </a:moveTo>
                <a:lnTo>
                  <a:pt x="683641" y="0"/>
                </a:lnTo>
                <a:lnTo>
                  <a:pt x="683641" y="476643"/>
                </a:lnTo>
                <a:lnTo>
                  <a:pt x="0" y="476643"/>
                </a:lnTo>
                <a:lnTo>
                  <a:pt x="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3080" y="6440398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562" y="0"/>
                </a:moveTo>
                <a:lnTo>
                  <a:pt x="245516" y="66967"/>
                </a:lnTo>
                <a:lnTo>
                  <a:pt x="245516" y="22326"/>
                </a:lnTo>
                <a:lnTo>
                  <a:pt x="290156" y="22326"/>
                </a:lnTo>
                <a:lnTo>
                  <a:pt x="290156" y="111607"/>
                </a:lnTo>
                <a:lnTo>
                  <a:pt x="357479" y="178917"/>
                </a:lnTo>
                <a:lnTo>
                  <a:pt x="312483" y="178917"/>
                </a:lnTo>
                <a:lnTo>
                  <a:pt x="312483" y="357479"/>
                </a:lnTo>
                <a:lnTo>
                  <a:pt x="44640" y="357479"/>
                </a:lnTo>
                <a:lnTo>
                  <a:pt x="44640" y="178917"/>
                </a:lnTo>
                <a:lnTo>
                  <a:pt x="0" y="178917"/>
                </a:lnTo>
                <a:lnTo>
                  <a:pt x="178562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8597" y="6507365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640" y="4464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7721" y="661931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267842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9316" y="6708597"/>
            <a:ext cx="45085" cy="89535"/>
          </a:xfrm>
          <a:custGeom>
            <a:avLst/>
            <a:gdLst/>
            <a:ahLst/>
            <a:cxnLst/>
            <a:rect l="l" t="t" r="r" b="b"/>
            <a:pathLst>
              <a:path w="45085" h="89534">
                <a:moveTo>
                  <a:pt x="0" y="89281"/>
                </a:moveTo>
                <a:lnTo>
                  <a:pt x="0" y="0"/>
                </a:lnTo>
                <a:lnTo>
                  <a:pt x="44640" y="0"/>
                </a:lnTo>
                <a:lnTo>
                  <a:pt x="44640" y="89281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80038" y="1599844"/>
            <a:ext cx="2974682" cy="4525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3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6975" y="497776"/>
            <a:ext cx="6707505" cy="451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8665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Calibri"/>
                <a:cs typeface="Calibri"/>
              </a:rPr>
              <a:t>«Смерть </a:t>
            </a:r>
            <a:r>
              <a:rPr sz="4400" spc="-10" dirty="0">
                <a:latin typeface="Calibri"/>
                <a:cs typeface="Calibri"/>
              </a:rPr>
              <a:t>чиновника»</a:t>
            </a:r>
            <a:r>
              <a:rPr sz="4400" spc="-6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100</a:t>
            </a:r>
            <a:endParaRPr sz="4400">
              <a:latin typeface="Calibri"/>
              <a:cs typeface="Calibri"/>
            </a:endParaRPr>
          </a:p>
          <a:p>
            <a:pPr marL="12700" marR="2923540" indent="292100" algn="ctr">
              <a:lnSpc>
                <a:spcPct val="100000"/>
              </a:lnSpc>
              <a:spcBef>
                <a:spcPts val="3659"/>
              </a:spcBef>
            </a:pPr>
            <a:r>
              <a:rPr sz="4400" b="1" spc="-5" dirty="0">
                <a:latin typeface="Calibri"/>
                <a:cs typeface="Calibri"/>
              </a:rPr>
              <a:t>За </a:t>
            </a:r>
            <a:r>
              <a:rPr sz="4400" b="1" spc="-15" dirty="0">
                <a:latin typeface="Calibri"/>
                <a:cs typeface="Calibri"/>
              </a:rPr>
              <a:t>что  </a:t>
            </a:r>
            <a:r>
              <a:rPr sz="4400" b="1" spc="-20" dirty="0">
                <a:latin typeface="Calibri"/>
                <a:cs typeface="Calibri"/>
              </a:rPr>
              <a:t>Червяков  </a:t>
            </a:r>
            <a:r>
              <a:rPr sz="4400" b="1" spc="-10" dirty="0">
                <a:latin typeface="Calibri"/>
                <a:cs typeface="Calibri"/>
              </a:rPr>
              <a:t>извиняется  </a:t>
            </a:r>
            <a:r>
              <a:rPr sz="4400" b="1" spc="-15" dirty="0">
                <a:latin typeface="Calibri"/>
                <a:cs typeface="Calibri"/>
              </a:rPr>
              <a:t>перед  </a:t>
            </a:r>
            <a:r>
              <a:rPr sz="4400" b="1" dirty="0">
                <a:latin typeface="Calibri"/>
                <a:cs typeface="Calibri"/>
              </a:rPr>
              <a:t>Б</a:t>
            </a:r>
            <a:r>
              <a:rPr sz="4400" b="1" spc="-5" dirty="0">
                <a:latin typeface="Calibri"/>
                <a:cs typeface="Calibri"/>
              </a:rPr>
              <a:t>ри</a:t>
            </a:r>
            <a:r>
              <a:rPr sz="4400" b="1" spc="-20" dirty="0">
                <a:latin typeface="Calibri"/>
                <a:cs typeface="Calibri"/>
              </a:rPr>
              <a:t>з</a:t>
            </a:r>
            <a:r>
              <a:rPr sz="4400" b="1" spc="-55" dirty="0">
                <a:latin typeface="Calibri"/>
                <a:cs typeface="Calibri"/>
              </a:rPr>
              <a:t>ж</a:t>
            </a:r>
            <a:r>
              <a:rPr sz="4400" b="1" spc="-5" dirty="0">
                <a:latin typeface="Calibri"/>
                <a:cs typeface="Calibri"/>
              </a:rPr>
              <a:t>а</a:t>
            </a:r>
            <a:r>
              <a:rPr sz="4400" b="1" dirty="0">
                <a:latin typeface="Calibri"/>
                <a:cs typeface="Calibri"/>
              </a:rPr>
              <a:t>л</a:t>
            </a:r>
            <a:r>
              <a:rPr sz="4400" b="1" spc="-10" dirty="0">
                <a:latin typeface="Calibri"/>
                <a:cs typeface="Calibri"/>
              </a:rPr>
              <a:t>о</a:t>
            </a:r>
            <a:r>
              <a:rPr sz="4400" b="1" spc="-5" dirty="0">
                <a:latin typeface="Calibri"/>
                <a:cs typeface="Calibri"/>
              </a:rPr>
              <a:t>в</a:t>
            </a:r>
            <a:r>
              <a:rPr sz="4400" b="1" spc="5" dirty="0">
                <a:latin typeface="Calibri"/>
                <a:cs typeface="Calibri"/>
              </a:rPr>
              <a:t>ы</a:t>
            </a:r>
            <a:r>
              <a:rPr sz="4400" b="1" spc="-5" dirty="0">
                <a:latin typeface="Calibri"/>
                <a:cs typeface="Calibri"/>
              </a:rPr>
              <a:t>м?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452996"/>
            <a:ext cx="467995" cy="405130"/>
          </a:xfrm>
          <a:custGeom>
            <a:avLst/>
            <a:gdLst/>
            <a:ahLst/>
            <a:cxnLst/>
            <a:rect l="l" t="t" r="r" b="b"/>
            <a:pathLst>
              <a:path w="467995" h="405129">
                <a:moveTo>
                  <a:pt x="467639" y="0"/>
                </a:moveTo>
                <a:lnTo>
                  <a:pt x="0" y="0"/>
                </a:lnTo>
                <a:lnTo>
                  <a:pt x="0" y="404647"/>
                </a:lnTo>
                <a:lnTo>
                  <a:pt x="467639" y="404647"/>
                </a:lnTo>
                <a:lnTo>
                  <a:pt x="467639" y="353885"/>
                </a:lnTo>
                <a:lnTo>
                  <a:pt x="119875" y="353885"/>
                </a:lnTo>
                <a:lnTo>
                  <a:pt x="119875" y="202323"/>
                </a:lnTo>
                <a:lnTo>
                  <a:pt x="82080" y="202323"/>
                </a:lnTo>
                <a:lnTo>
                  <a:pt x="233641" y="50406"/>
                </a:lnTo>
                <a:lnTo>
                  <a:pt x="467639" y="50406"/>
                </a:lnTo>
                <a:lnTo>
                  <a:pt x="467639" y="0"/>
                </a:lnTo>
                <a:close/>
              </a:path>
              <a:path w="467995" h="405129">
                <a:moveTo>
                  <a:pt x="467639" y="69481"/>
                </a:moveTo>
                <a:lnTo>
                  <a:pt x="328320" y="69481"/>
                </a:lnTo>
                <a:lnTo>
                  <a:pt x="328320" y="145084"/>
                </a:lnTo>
                <a:lnTo>
                  <a:pt x="385559" y="202323"/>
                </a:lnTo>
                <a:lnTo>
                  <a:pt x="347395" y="202323"/>
                </a:lnTo>
                <a:lnTo>
                  <a:pt x="347395" y="353885"/>
                </a:lnTo>
                <a:lnTo>
                  <a:pt x="467639" y="353885"/>
                </a:lnTo>
                <a:lnTo>
                  <a:pt x="467639" y="69481"/>
                </a:lnTo>
                <a:close/>
              </a:path>
              <a:path w="467995" h="405129">
                <a:moveTo>
                  <a:pt x="467639" y="50406"/>
                </a:moveTo>
                <a:lnTo>
                  <a:pt x="233641" y="50406"/>
                </a:lnTo>
                <a:lnTo>
                  <a:pt x="290525" y="107276"/>
                </a:lnTo>
                <a:lnTo>
                  <a:pt x="290525" y="69481"/>
                </a:lnTo>
                <a:lnTo>
                  <a:pt x="467639" y="69481"/>
                </a:lnTo>
                <a:lnTo>
                  <a:pt x="467639" y="50406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875" y="6522478"/>
            <a:ext cx="227965" cy="284480"/>
          </a:xfrm>
          <a:custGeom>
            <a:avLst/>
            <a:gdLst/>
            <a:ahLst/>
            <a:cxnLst/>
            <a:rect l="l" t="t" r="r" b="b"/>
            <a:pathLst>
              <a:path w="227965" h="284479">
                <a:moveTo>
                  <a:pt x="208445" y="0"/>
                </a:moveTo>
                <a:lnTo>
                  <a:pt x="170649" y="0"/>
                </a:lnTo>
                <a:lnTo>
                  <a:pt x="170649" y="37795"/>
                </a:lnTo>
                <a:lnTo>
                  <a:pt x="208445" y="75603"/>
                </a:lnTo>
                <a:lnTo>
                  <a:pt x="208445" y="0"/>
                </a:lnTo>
                <a:close/>
              </a:path>
              <a:path w="227965" h="284479">
                <a:moveTo>
                  <a:pt x="227520" y="132841"/>
                </a:moveTo>
                <a:lnTo>
                  <a:pt x="0" y="132841"/>
                </a:lnTo>
                <a:lnTo>
                  <a:pt x="0" y="284403"/>
                </a:lnTo>
                <a:lnTo>
                  <a:pt x="94678" y="284403"/>
                </a:lnTo>
                <a:lnTo>
                  <a:pt x="94678" y="208445"/>
                </a:lnTo>
                <a:lnTo>
                  <a:pt x="227520" y="208445"/>
                </a:lnTo>
                <a:lnTo>
                  <a:pt x="227520" y="132841"/>
                </a:lnTo>
                <a:close/>
              </a:path>
              <a:path w="227965" h="284479">
                <a:moveTo>
                  <a:pt x="227520" y="208445"/>
                </a:moveTo>
                <a:lnTo>
                  <a:pt x="132842" y="208445"/>
                </a:lnTo>
                <a:lnTo>
                  <a:pt x="132842" y="284403"/>
                </a:lnTo>
                <a:lnTo>
                  <a:pt x="227520" y="284403"/>
                </a:lnTo>
                <a:lnTo>
                  <a:pt x="227520" y="208445"/>
                </a:lnTo>
                <a:close/>
              </a:path>
            </a:pathLst>
          </a:custGeom>
          <a:solidFill>
            <a:srgbClr val="3E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080" y="6503403"/>
            <a:ext cx="303530" cy="303530"/>
          </a:xfrm>
          <a:custGeom>
            <a:avLst/>
            <a:gdLst/>
            <a:ahLst/>
            <a:cxnLst/>
            <a:rect l="l" t="t" r="r" b="b"/>
            <a:pathLst>
              <a:path w="303530" h="303529">
                <a:moveTo>
                  <a:pt x="151561" y="0"/>
                </a:moveTo>
                <a:lnTo>
                  <a:pt x="0" y="151917"/>
                </a:lnTo>
                <a:lnTo>
                  <a:pt x="303479" y="151917"/>
                </a:lnTo>
                <a:lnTo>
                  <a:pt x="151561" y="0"/>
                </a:lnTo>
                <a:close/>
              </a:path>
              <a:path w="303530" h="303529">
                <a:moveTo>
                  <a:pt x="170637" y="227520"/>
                </a:moveTo>
                <a:lnTo>
                  <a:pt x="132473" y="227520"/>
                </a:lnTo>
                <a:lnTo>
                  <a:pt x="132473" y="303479"/>
                </a:lnTo>
                <a:lnTo>
                  <a:pt x="170637" y="303479"/>
                </a:lnTo>
                <a:lnTo>
                  <a:pt x="170637" y="227520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452996"/>
            <a:ext cx="467995" cy="405130"/>
          </a:xfrm>
          <a:custGeom>
            <a:avLst/>
            <a:gdLst/>
            <a:ahLst/>
            <a:cxnLst/>
            <a:rect l="l" t="t" r="r" b="b"/>
            <a:pathLst>
              <a:path w="467995" h="405129">
                <a:moveTo>
                  <a:pt x="0" y="0"/>
                </a:moveTo>
                <a:lnTo>
                  <a:pt x="467639" y="0"/>
                </a:lnTo>
                <a:lnTo>
                  <a:pt x="467639" y="404647"/>
                </a:lnTo>
                <a:lnTo>
                  <a:pt x="0" y="404647"/>
                </a:lnTo>
                <a:lnTo>
                  <a:pt x="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080" y="6503403"/>
            <a:ext cx="303530" cy="303530"/>
          </a:xfrm>
          <a:custGeom>
            <a:avLst/>
            <a:gdLst/>
            <a:ahLst/>
            <a:cxnLst/>
            <a:rect l="l" t="t" r="r" b="b"/>
            <a:pathLst>
              <a:path w="303530" h="303529">
                <a:moveTo>
                  <a:pt x="151561" y="0"/>
                </a:moveTo>
                <a:lnTo>
                  <a:pt x="208445" y="56870"/>
                </a:lnTo>
                <a:lnTo>
                  <a:pt x="208445" y="19075"/>
                </a:lnTo>
                <a:lnTo>
                  <a:pt x="246240" y="19075"/>
                </a:lnTo>
                <a:lnTo>
                  <a:pt x="246240" y="94678"/>
                </a:lnTo>
                <a:lnTo>
                  <a:pt x="303479" y="151917"/>
                </a:lnTo>
                <a:lnTo>
                  <a:pt x="265315" y="151917"/>
                </a:lnTo>
                <a:lnTo>
                  <a:pt x="265315" y="303479"/>
                </a:lnTo>
                <a:lnTo>
                  <a:pt x="37795" y="303479"/>
                </a:lnTo>
                <a:lnTo>
                  <a:pt x="37795" y="151917"/>
                </a:lnTo>
                <a:lnTo>
                  <a:pt x="0" y="151917"/>
                </a:lnTo>
                <a:lnTo>
                  <a:pt x="151561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0525" y="656027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0"/>
                </a:moveTo>
                <a:lnTo>
                  <a:pt x="37795" y="37807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9875" y="6655320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5">
                <a:moveTo>
                  <a:pt x="227520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4553" y="6730924"/>
            <a:ext cx="38735" cy="76200"/>
          </a:xfrm>
          <a:custGeom>
            <a:avLst/>
            <a:gdLst/>
            <a:ahLst/>
            <a:cxnLst/>
            <a:rect l="l" t="t" r="r" b="b"/>
            <a:pathLst>
              <a:path w="38735" h="76200">
                <a:moveTo>
                  <a:pt x="0" y="75958"/>
                </a:moveTo>
                <a:lnTo>
                  <a:pt x="0" y="0"/>
                </a:lnTo>
                <a:lnTo>
                  <a:pt x="38163" y="0"/>
                </a:lnTo>
                <a:lnTo>
                  <a:pt x="38163" y="75958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88357" y="1599844"/>
            <a:ext cx="3757675" cy="4525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83537" y="497776"/>
            <a:ext cx="59709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5" dirty="0">
                <a:solidFill>
                  <a:srgbClr val="000000"/>
                </a:solidFill>
                <a:latin typeface="Calibri"/>
                <a:cs typeface="Calibri"/>
              </a:rPr>
              <a:t>«Смерть </a:t>
            </a:r>
            <a:r>
              <a:rPr sz="4400" i="0" spc="-10" dirty="0">
                <a:solidFill>
                  <a:srgbClr val="000000"/>
                </a:solidFill>
                <a:latin typeface="Calibri"/>
                <a:cs typeface="Calibri"/>
              </a:rPr>
              <a:t>чиновника»</a:t>
            </a:r>
            <a:r>
              <a:rPr sz="4400" i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0" dirty="0">
                <a:solidFill>
                  <a:srgbClr val="000000"/>
                </a:solidFill>
                <a:latin typeface="Calibri"/>
                <a:cs typeface="Calibri"/>
              </a:rPr>
              <a:t>200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5297" y="1633220"/>
            <a:ext cx="3501390" cy="4411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99900"/>
              </a:lnSpc>
              <a:spcBef>
                <a:spcPts val="105"/>
              </a:spcBef>
            </a:pPr>
            <a:r>
              <a:rPr sz="4800" b="1" spc="-15" dirty="0">
                <a:latin typeface="Calibri"/>
                <a:cs typeface="Calibri"/>
              </a:rPr>
              <a:t>Что</a:t>
            </a:r>
            <a:r>
              <a:rPr sz="4800" b="1" spc="-90" dirty="0">
                <a:latin typeface="Calibri"/>
                <a:cs typeface="Calibri"/>
              </a:rPr>
              <a:t> </a:t>
            </a:r>
            <a:r>
              <a:rPr sz="4800" b="1" spc="-15" dirty="0">
                <a:latin typeface="Calibri"/>
                <a:cs typeface="Calibri"/>
              </a:rPr>
              <a:t>надевает  </a:t>
            </a:r>
            <a:r>
              <a:rPr sz="4800" b="1" spc="-5" dirty="0">
                <a:latin typeface="Calibri"/>
                <a:cs typeface="Calibri"/>
              </a:rPr>
              <a:t>на </a:t>
            </a:r>
            <a:r>
              <a:rPr sz="4800" b="1" spc="-10" dirty="0">
                <a:latin typeface="Calibri"/>
                <a:cs typeface="Calibri"/>
              </a:rPr>
              <a:t>себя  </a:t>
            </a:r>
            <a:r>
              <a:rPr sz="4800" b="1" spc="-20" dirty="0">
                <a:latin typeface="Calibri"/>
                <a:cs typeface="Calibri"/>
              </a:rPr>
              <a:t>Червяков  перед  </a:t>
            </a:r>
            <a:r>
              <a:rPr sz="4800" b="1" spc="-25" dirty="0">
                <a:latin typeface="Calibri"/>
                <a:cs typeface="Calibri"/>
              </a:rPr>
              <a:t>походом </a:t>
            </a:r>
            <a:r>
              <a:rPr sz="4800" b="1" dirty="0">
                <a:latin typeface="Calibri"/>
                <a:cs typeface="Calibri"/>
              </a:rPr>
              <a:t>к  </a:t>
            </a:r>
            <a:r>
              <a:rPr sz="4800" b="1" spc="-15" dirty="0">
                <a:latin typeface="Calibri"/>
                <a:cs typeface="Calibri"/>
              </a:rPr>
              <a:t>генералу?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452996"/>
            <a:ext cx="467995" cy="405130"/>
          </a:xfrm>
          <a:custGeom>
            <a:avLst/>
            <a:gdLst/>
            <a:ahLst/>
            <a:cxnLst/>
            <a:rect l="l" t="t" r="r" b="b"/>
            <a:pathLst>
              <a:path w="467995" h="405129">
                <a:moveTo>
                  <a:pt x="467639" y="0"/>
                </a:moveTo>
                <a:lnTo>
                  <a:pt x="0" y="0"/>
                </a:lnTo>
                <a:lnTo>
                  <a:pt x="0" y="404647"/>
                </a:lnTo>
                <a:lnTo>
                  <a:pt x="467639" y="404647"/>
                </a:lnTo>
                <a:lnTo>
                  <a:pt x="467639" y="353885"/>
                </a:lnTo>
                <a:lnTo>
                  <a:pt x="119875" y="353885"/>
                </a:lnTo>
                <a:lnTo>
                  <a:pt x="119875" y="202323"/>
                </a:lnTo>
                <a:lnTo>
                  <a:pt x="82080" y="202323"/>
                </a:lnTo>
                <a:lnTo>
                  <a:pt x="233641" y="50406"/>
                </a:lnTo>
                <a:lnTo>
                  <a:pt x="467639" y="50406"/>
                </a:lnTo>
                <a:lnTo>
                  <a:pt x="467639" y="0"/>
                </a:lnTo>
                <a:close/>
              </a:path>
              <a:path w="467995" h="405129">
                <a:moveTo>
                  <a:pt x="467639" y="69481"/>
                </a:moveTo>
                <a:lnTo>
                  <a:pt x="328320" y="69481"/>
                </a:lnTo>
                <a:lnTo>
                  <a:pt x="328320" y="145084"/>
                </a:lnTo>
                <a:lnTo>
                  <a:pt x="385559" y="202323"/>
                </a:lnTo>
                <a:lnTo>
                  <a:pt x="347395" y="202323"/>
                </a:lnTo>
                <a:lnTo>
                  <a:pt x="347395" y="353885"/>
                </a:lnTo>
                <a:lnTo>
                  <a:pt x="467639" y="353885"/>
                </a:lnTo>
                <a:lnTo>
                  <a:pt x="467639" y="69481"/>
                </a:lnTo>
                <a:close/>
              </a:path>
              <a:path w="467995" h="405129">
                <a:moveTo>
                  <a:pt x="467639" y="50406"/>
                </a:moveTo>
                <a:lnTo>
                  <a:pt x="233641" y="50406"/>
                </a:lnTo>
                <a:lnTo>
                  <a:pt x="290525" y="107276"/>
                </a:lnTo>
                <a:lnTo>
                  <a:pt x="290525" y="69481"/>
                </a:lnTo>
                <a:lnTo>
                  <a:pt x="467639" y="69481"/>
                </a:lnTo>
                <a:lnTo>
                  <a:pt x="467639" y="50406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875" y="6522478"/>
            <a:ext cx="227965" cy="284480"/>
          </a:xfrm>
          <a:custGeom>
            <a:avLst/>
            <a:gdLst/>
            <a:ahLst/>
            <a:cxnLst/>
            <a:rect l="l" t="t" r="r" b="b"/>
            <a:pathLst>
              <a:path w="227965" h="284479">
                <a:moveTo>
                  <a:pt x="208445" y="0"/>
                </a:moveTo>
                <a:lnTo>
                  <a:pt x="170649" y="0"/>
                </a:lnTo>
                <a:lnTo>
                  <a:pt x="170649" y="37795"/>
                </a:lnTo>
                <a:lnTo>
                  <a:pt x="208445" y="75603"/>
                </a:lnTo>
                <a:lnTo>
                  <a:pt x="208445" y="0"/>
                </a:lnTo>
                <a:close/>
              </a:path>
              <a:path w="227965" h="284479">
                <a:moveTo>
                  <a:pt x="227520" y="132841"/>
                </a:moveTo>
                <a:lnTo>
                  <a:pt x="0" y="132841"/>
                </a:lnTo>
                <a:lnTo>
                  <a:pt x="0" y="284403"/>
                </a:lnTo>
                <a:lnTo>
                  <a:pt x="94678" y="284403"/>
                </a:lnTo>
                <a:lnTo>
                  <a:pt x="94678" y="208445"/>
                </a:lnTo>
                <a:lnTo>
                  <a:pt x="227520" y="208445"/>
                </a:lnTo>
                <a:lnTo>
                  <a:pt x="227520" y="132841"/>
                </a:lnTo>
                <a:close/>
              </a:path>
              <a:path w="227965" h="284479">
                <a:moveTo>
                  <a:pt x="227520" y="208445"/>
                </a:moveTo>
                <a:lnTo>
                  <a:pt x="132842" y="208445"/>
                </a:lnTo>
                <a:lnTo>
                  <a:pt x="132842" y="284403"/>
                </a:lnTo>
                <a:lnTo>
                  <a:pt x="227520" y="284403"/>
                </a:lnTo>
                <a:lnTo>
                  <a:pt x="227520" y="208445"/>
                </a:lnTo>
                <a:close/>
              </a:path>
            </a:pathLst>
          </a:custGeom>
          <a:solidFill>
            <a:srgbClr val="3E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080" y="6503403"/>
            <a:ext cx="303530" cy="303530"/>
          </a:xfrm>
          <a:custGeom>
            <a:avLst/>
            <a:gdLst/>
            <a:ahLst/>
            <a:cxnLst/>
            <a:rect l="l" t="t" r="r" b="b"/>
            <a:pathLst>
              <a:path w="303530" h="303529">
                <a:moveTo>
                  <a:pt x="151561" y="0"/>
                </a:moveTo>
                <a:lnTo>
                  <a:pt x="0" y="151917"/>
                </a:lnTo>
                <a:lnTo>
                  <a:pt x="303479" y="151917"/>
                </a:lnTo>
                <a:lnTo>
                  <a:pt x="151561" y="0"/>
                </a:lnTo>
                <a:close/>
              </a:path>
              <a:path w="303530" h="303529">
                <a:moveTo>
                  <a:pt x="170637" y="227520"/>
                </a:moveTo>
                <a:lnTo>
                  <a:pt x="132473" y="227520"/>
                </a:lnTo>
                <a:lnTo>
                  <a:pt x="132473" y="303479"/>
                </a:lnTo>
                <a:lnTo>
                  <a:pt x="170637" y="303479"/>
                </a:lnTo>
                <a:lnTo>
                  <a:pt x="170637" y="227520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6452996"/>
            <a:ext cx="467995" cy="405130"/>
          </a:xfrm>
          <a:custGeom>
            <a:avLst/>
            <a:gdLst/>
            <a:ahLst/>
            <a:cxnLst/>
            <a:rect l="l" t="t" r="r" b="b"/>
            <a:pathLst>
              <a:path w="467995" h="405129">
                <a:moveTo>
                  <a:pt x="0" y="0"/>
                </a:moveTo>
                <a:lnTo>
                  <a:pt x="467639" y="0"/>
                </a:lnTo>
                <a:lnTo>
                  <a:pt x="467639" y="404647"/>
                </a:lnTo>
                <a:lnTo>
                  <a:pt x="0" y="404647"/>
                </a:lnTo>
                <a:lnTo>
                  <a:pt x="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080" y="6503403"/>
            <a:ext cx="303530" cy="303530"/>
          </a:xfrm>
          <a:custGeom>
            <a:avLst/>
            <a:gdLst/>
            <a:ahLst/>
            <a:cxnLst/>
            <a:rect l="l" t="t" r="r" b="b"/>
            <a:pathLst>
              <a:path w="303530" h="303529">
                <a:moveTo>
                  <a:pt x="151561" y="0"/>
                </a:moveTo>
                <a:lnTo>
                  <a:pt x="208445" y="56870"/>
                </a:lnTo>
                <a:lnTo>
                  <a:pt x="208445" y="19075"/>
                </a:lnTo>
                <a:lnTo>
                  <a:pt x="246240" y="19075"/>
                </a:lnTo>
                <a:lnTo>
                  <a:pt x="246240" y="94678"/>
                </a:lnTo>
                <a:lnTo>
                  <a:pt x="303479" y="151917"/>
                </a:lnTo>
                <a:lnTo>
                  <a:pt x="265315" y="151917"/>
                </a:lnTo>
                <a:lnTo>
                  <a:pt x="265315" y="303479"/>
                </a:lnTo>
                <a:lnTo>
                  <a:pt x="37795" y="303479"/>
                </a:lnTo>
                <a:lnTo>
                  <a:pt x="37795" y="151917"/>
                </a:lnTo>
                <a:lnTo>
                  <a:pt x="0" y="151917"/>
                </a:lnTo>
                <a:lnTo>
                  <a:pt x="151561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0525" y="656027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0"/>
                </a:moveTo>
                <a:lnTo>
                  <a:pt x="37795" y="37807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875" y="6655320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5">
                <a:moveTo>
                  <a:pt x="227520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4553" y="6730924"/>
            <a:ext cx="38735" cy="76200"/>
          </a:xfrm>
          <a:custGeom>
            <a:avLst/>
            <a:gdLst/>
            <a:ahLst/>
            <a:cxnLst/>
            <a:rect l="l" t="t" r="r" b="b"/>
            <a:pathLst>
              <a:path w="38735" h="76200">
                <a:moveTo>
                  <a:pt x="0" y="75958"/>
                </a:moveTo>
                <a:lnTo>
                  <a:pt x="0" y="0"/>
                </a:lnTo>
                <a:lnTo>
                  <a:pt x="38163" y="0"/>
                </a:lnTo>
                <a:lnTo>
                  <a:pt x="38163" y="75958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48314" y="2348280"/>
            <a:ext cx="4038117" cy="30286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83537" y="497776"/>
            <a:ext cx="59709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5" dirty="0">
                <a:solidFill>
                  <a:srgbClr val="000000"/>
                </a:solidFill>
                <a:latin typeface="Calibri"/>
                <a:cs typeface="Calibri"/>
              </a:rPr>
              <a:t>«Смерть </a:t>
            </a:r>
            <a:r>
              <a:rPr sz="4400" i="0" spc="-10" dirty="0">
                <a:solidFill>
                  <a:srgbClr val="000000"/>
                </a:solidFill>
                <a:latin typeface="Calibri"/>
                <a:cs typeface="Calibri"/>
              </a:rPr>
              <a:t>чиновника»</a:t>
            </a:r>
            <a:r>
              <a:rPr sz="4400" i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0" dirty="0">
                <a:solidFill>
                  <a:srgbClr val="000000"/>
                </a:solidFill>
                <a:latin typeface="Calibri"/>
                <a:cs typeface="Calibri"/>
              </a:rPr>
              <a:t>300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633219"/>
            <a:ext cx="3832225" cy="4250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sz="2600" spc="-5" dirty="0">
                <a:latin typeface="Calibri"/>
                <a:cs typeface="Calibri"/>
              </a:rPr>
              <a:t>Как называлась оперетта,  </a:t>
            </a:r>
            <a:r>
              <a:rPr sz="2600" spc="-20" dirty="0">
                <a:latin typeface="Calibri"/>
                <a:cs typeface="Calibri"/>
              </a:rPr>
              <a:t>которую </a:t>
            </a:r>
            <a:r>
              <a:rPr sz="2600" spc="-15" dirty="0">
                <a:latin typeface="Calibri"/>
                <a:cs typeface="Calibri"/>
              </a:rPr>
              <a:t>смотрел </a:t>
            </a:r>
            <a:r>
              <a:rPr sz="2600" spc="-10" dirty="0">
                <a:latin typeface="Calibri"/>
                <a:cs typeface="Calibri"/>
              </a:rPr>
              <a:t>Червяков  перед тем, </a:t>
            </a:r>
            <a:r>
              <a:rPr sz="2600" spc="-20" dirty="0">
                <a:latin typeface="Calibri"/>
                <a:cs typeface="Calibri"/>
              </a:rPr>
              <a:t>как </a:t>
            </a:r>
            <a:r>
              <a:rPr sz="2600" spc="-5" dirty="0">
                <a:latin typeface="Calibri"/>
                <a:cs typeface="Calibri"/>
              </a:rPr>
              <a:t>чихнуть </a:t>
            </a:r>
            <a:r>
              <a:rPr sz="2600" dirty="0">
                <a:latin typeface="Calibri"/>
                <a:cs typeface="Calibri"/>
              </a:rPr>
              <a:t>на  </a:t>
            </a:r>
            <a:r>
              <a:rPr sz="2600" spc="-5" dirty="0">
                <a:latin typeface="Calibri"/>
                <a:cs typeface="Calibri"/>
              </a:rPr>
              <a:t>лысину генерала?</a:t>
            </a:r>
            <a:endParaRPr sz="2600">
              <a:latin typeface="Calibri"/>
              <a:cs typeface="Calibri"/>
            </a:endParaRPr>
          </a:p>
          <a:p>
            <a:pPr marL="12700" marR="1611630">
              <a:lnSpc>
                <a:spcPct val="100000"/>
              </a:lnSpc>
              <a:spcBef>
                <a:spcPts val="520"/>
              </a:spcBef>
            </a:pPr>
            <a:r>
              <a:rPr sz="2600" dirty="0">
                <a:latin typeface="Calibri"/>
                <a:cs typeface="Calibri"/>
              </a:rPr>
              <a:t>А)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«Сивильский  </a:t>
            </a:r>
            <a:r>
              <a:rPr sz="2600" spc="-10" dirty="0">
                <a:latin typeface="Calibri"/>
                <a:cs typeface="Calibri"/>
              </a:rPr>
              <a:t>цирюльник»</a:t>
            </a:r>
            <a:endParaRPr sz="2600">
              <a:latin typeface="Calibri"/>
              <a:cs typeface="Calibri"/>
            </a:endParaRPr>
          </a:p>
          <a:p>
            <a:pPr marL="12700" marR="1094740" algn="just">
              <a:lnSpc>
                <a:spcPct val="108200"/>
              </a:lnSpc>
              <a:spcBef>
                <a:spcPts val="265"/>
              </a:spcBef>
            </a:pPr>
            <a:r>
              <a:rPr sz="2600" spc="-5" dirty="0">
                <a:latin typeface="Calibri"/>
                <a:cs typeface="Calibri"/>
              </a:rPr>
              <a:t>Б) «Летучая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мышь»  </a:t>
            </a:r>
            <a:r>
              <a:rPr sz="2600" dirty="0">
                <a:latin typeface="Calibri"/>
                <a:cs typeface="Calibri"/>
              </a:rPr>
              <a:t>В) </a:t>
            </a:r>
            <a:r>
              <a:rPr sz="2600" spc="-5" dirty="0">
                <a:latin typeface="Calibri"/>
                <a:cs typeface="Calibri"/>
              </a:rPr>
              <a:t>«Корневильские  </a:t>
            </a:r>
            <a:r>
              <a:rPr sz="2600" spc="-20" dirty="0">
                <a:latin typeface="Calibri"/>
                <a:cs typeface="Calibri"/>
              </a:rPr>
              <a:t>колокола»</a:t>
            </a:r>
            <a:endParaRPr sz="2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20"/>
              </a:spcBef>
            </a:pPr>
            <a:r>
              <a:rPr sz="2600" dirty="0">
                <a:latin typeface="Calibri"/>
                <a:cs typeface="Calibri"/>
              </a:rPr>
              <a:t>Г) </a:t>
            </a:r>
            <a:r>
              <a:rPr sz="2600" spc="-10" dirty="0">
                <a:latin typeface="Calibri"/>
                <a:cs typeface="Calibri"/>
              </a:rPr>
              <a:t>«Лебединое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озеро»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74360" y="2064245"/>
            <a:ext cx="2785681" cy="35967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355" y="6309004"/>
            <a:ext cx="648335" cy="548640"/>
          </a:xfrm>
          <a:custGeom>
            <a:avLst/>
            <a:gdLst/>
            <a:ahLst/>
            <a:cxnLst/>
            <a:rect l="l" t="t" r="r" b="b"/>
            <a:pathLst>
              <a:path w="648335" h="548640">
                <a:moveTo>
                  <a:pt x="647992" y="0"/>
                </a:moveTo>
                <a:lnTo>
                  <a:pt x="0" y="0"/>
                </a:lnTo>
                <a:lnTo>
                  <a:pt x="0" y="548640"/>
                </a:lnTo>
                <a:lnTo>
                  <a:pt x="647992" y="548640"/>
                </a:lnTo>
                <a:lnTo>
                  <a:pt x="647992" y="479869"/>
                </a:lnTo>
                <a:lnTo>
                  <a:pt x="169557" y="479869"/>
                </a:lnTo>
                <a:lnTo>
                  <a:pt x="169557" y="274320"/>
                </a:lnTo>
                <a:lnTo>
                  <a:pt x="118071" y="274320"/>
                </a:lnTo>
                <a:lnTo>
                  <a:pt x="323989" y="68389"/>
                </a:lnTo>
                <a:lnTo>
                  <a:pt x="647992" y="68389"/>
                </a:lnTo>
                <a:lnTo>
                  <a:pt x="647992" y="0"/>
                </a:lnTo>
                <a:close/>
              </a:path>
              <a:path w="648335" h="548640">
                <a:moveTo>
                  <a:pt x="647992" y="93954"/>
                </a:moveTo>
                <a:lnTo>
                  <a:pt x="452513" y="93954"/>
                </a:lnTo>
                <a:lnTo>
                  <a:pt x="452513" y="196913"/>
                </a:lnTo>
                <a:lnTo>
                  <a:pt x="529551" y="274320"/>
                </a:lnTo>
                <a:lnTo>
                  <a:pt x="478078" y="274320"/>
                </a:lnTo>
                <a:lnTo>
                  <a:pt x="478078" y="479869"/>
                </a:lnTo>
                <a:lnTo>
                  <a:pt x="647992" y="479869"/>
                </a:lnTo>
                <a:lnTo>
                  <a:pt x="647992" y="93954"/>
                </a:lnTo>
                <a:close/>
              </a:path>
              <a:path w="648335" h="548640">
                <a:moveTo>
                  <a:pt x="647992" y="68389"/>
                </a:moveTo>
                <a:lnTo>
                  <a:pt x="323989" y="68389"/>
                </a:lnTo>
                <a:lnTo>
                  <a:pt x="401040" y="145440"/>
                </a:lnTo>
                <a:lnTo>
                  <a:pt x="401040" y="93954"/>
                </a:lnTo>
                <a:lnTo>
                  <a:pt x="647992" y="93954"/>
                </a:lnTo>
                <a:lnTo>
                  <a:pt x="647992" y="68389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9202" y="6402959"/>
            <a:ext cx="308610" cy="386080"/>
          </a:xfrm>
          <a:custGeom>
            <a:avLst/>
            <a:gdLst/>
            <a:ahLst/>
            <a:cxnLst/>
            <a:rect l="l" t="t" r="r" b="b"/>
            <a:pathLst>
              <a:path w="308609" h="386079">
                <a:moveTo>
                  <a:pt x="282956" y="0"/>
                </a:moveTo>
                <a:lnTo>
                  <a:pt x="231482" y="0"/>
                </a:lnTo>
                <a:lnTo>
                  <a:pt x="231482" y="51485"/>
                </a:lnTo>
                <a:lnTo>
                  <a:pt x="282956" y="102958"/>
                </a:lnTo>
                <a:lnTo>
                  <a:pt x="282956" y="0"/>
                </a:lnTo>
                <a:close/>
              </a:path>
              <a:path w="308609" h="386079">
                <a:moveTo>
                  <a:pt x="308521" y="180365"/>
                </a:moveTo>
                <a:lnTo>
                  <a:pt x="0" y="180365"/>
                </a:lnTo>
                <a:lnTo>
                  <a:pt x="0" y="385914"/>
                </a:lnTo>
                <a:lnTo>
                  <a:pt x="128524" y="385914"/>
                </a:lnTo>
                <a:lnTo>
                  <a:pt x="128524" y="282955"/>
                </a:lnTo>
                <a:lnTo>
                  <a:pt x="308521" y="282955"/>
                </a:lnTo>
                <a:lnTo>
                  <a:pt x="308521" y="180365"/>
                </a:lnTo>
                <a:close/>
              </a:path>
              <a:path w="308609" h="386079">
                <a:moveTo>
                  <a:pt x="308521" y="282955"/>
                </a:moveTo>
                <a:lnTo>
                  <a:pt x="179997" y="282955"/>
                </a:lnTo>
                <a:lnTo>
                  <a:pt x="179997" y="385914"/>
                </a:lnTo>
                <a:lnTo>
                  <a:pt x="308521" y="385914"/>
                </a:lnTo>
                <a:lnTo>
                  <a:pt x="308521" y="282955"/>
                </a:lnTo>
                <a:close/>
              </a:path>
            </a:pathLst>
          </a:custGeom>
          <a:solidFill>
            <a:srgbClr val="3E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716" y="6377394"/>
            <a:ext cx="411480" cy="411480"/>
          </a:xfrm>
          <a:custGeom>
            <a:avLst/>
            <a:gdLst/>
            <a:ahLst/>
            <a:cxnLst/>
            <a:rect l="l" t="t" r="r" b="b"/>
            <a:pathLst>
              <a:path w="411480" h="411479">
                <a:moveTo>
                  <a:pt x="205917" y="0"/>
                </a:moveTo>
                <a:lnTo>
                  <a:pt x="0" y="205930"/>
                </a:lnTo>
                <a:lnTo>
                  <a:pt x="411479" y="205930"/>
                </a:lnTo>
                <a:lnTo>
                  <a:pt x="205917" y="0"/>
                </a:lnTo>
                <a:close/>
              </a:path>
              <a:path w="411480" h="411479">
                <a:moveTo>
                  <a:pt x="231482" y="308521"/>
                </a:moveTo>
                <a:lnTo>
                  <a:pt x="180009" y="308521"/>
                </a:lnTo>
                <a:lnTo>
                  <a:pt x="180009" y="411480"/>
                </a:lnTo>
                <a:lnTo>
                  <a:pt x="231482" y="411480"/>
                </a:lnTo>
                <a:lnTo>
                  <a:pt x="231482" y="308521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355" y="6309004"/>
            <a:ext cx="648335" cy="548640"/>
          </a:xfrm>
          <a:custGeom>
            <a:avLst/>
            <a:gdLst/>
            <a:ahLst/>
            <a:cxnLst/>
            <a:rect l="l" t="t" r="r" b="b"/>
            <a:pathLst>
              <a:path w="648335" h="548640">
                <a:moveTo>
                  <a:pt x="0" y="0"/>
                </a:moveTo>
                <a:lnTo>
                  <a:pt x="647992" y="0"/>
                </a:lnTo>
                <a:lnTo>
                  <a:pt x="647992" y="548640"/>
                </a:lnTo>
                <a:lnTo>
                  <a:pt x="0" y="548640"/>
                </a:lnTo>
                <a:lnTo>
                  <a:pt x="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7716" y="6377394"/>
            <a:ext cx="411480" cy="411480"/>
          </a:xfrm>
          <a:custGeom>
            <a:avLst/>
            <a:gdLst/>
            <a:ahLst/>
            <a:cxnLst/>
            <a:rect l="l" t="t" r="r" b="b"/>
            <a:pathLst>
              <a:path w="411480" h="411479">
                <a:moveTo>
                  <a:pt x="205917" y="0"/>
                </a:moveTo>
                <a:lnTo>
                  <a:pt x="282968" y="77050"/>
                </a:lnTo>
                <a:lnTo>
                  <a:pt x="282968" y="25565"/>
                </a:lnTo>
                <a:lnTo>
                  <a:pt x="334441" y="25565"/>
                </a:lnTo>
                <a:lnTo>
                  <a:pt x="334441" y="128524"/>
                </a:lnTo>
                <a:lnTo>
                  <a:pt x="411480" y="205930"/>
                </a:lnTo>
                <a:lnTo>
                  <a:pt x="360006" y="205930"/>
                </a:lnTo>
                <a:lnTo>
                  <a:pt x="360006" y="411480"/>
                </a:lnTo>
                <a:lnTo>
                  <a:pt x="51485" y="411480"/>
                </a:lnTo>
                <a:lnTo>
                  <a:pt x="51485" y="205930"/>
                </a:lnTo>
                <a:lnTo>
                  <a:pt x="0" y="205930"/>
                </a:lnTo>
                <a:lnTo>
                  <a:pt x="205917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0684" y="6454444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0" y="0"/>
                </a:moveTo>
                <a:lnTo>
                  <a:pt x="51473" y="51473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9202" y="6583324"/>
            <a:ext cx="308610" cy="0"/>
          </a:xfrm>
          <a:custGeom>
            <a:avLst/>
            <a:gdLst/>
            <a:ahLst/>
            <a:cxnLst/>
            <a:rect l="l" t="t" r="r" b="b"/>
            <a:pathLst>
              <a:path w="308609">
                <a:moveTo>
                  <a:pt x="308521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7726" y="6685915"/>
            <a:ext cx="52069" cy="103505"/>
          </a:xfrm>
          <a:custGeom>
            <a:avLst/>
            <a:gdLst/>
            <a:ahLst/>
            <a:cxnLst/>
            <a:rect l="l" t="t" r="r" b="b"/>
            <a:pathLst>
              <a:path w="52070" h="103504">
                <a:moveTo>
                  <a:pt x="0" y="102958"/>
                </a:moveTo>
                <a:lnTo>
                  <a:pt x="0" y="0"/>
                </a:lnTo>
                <a:lnTo>
                  <a:pt x="51473" y="0"/>
                </a:lnTo>
                <a:lnTo>
                  <a:pt x="51473" y="102958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6143" y="497776"/>
            <a:ext cx="61245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Calibri"/>
                <a:cs typeface="Calibri"/>
              </a:rPr>
              <a:t>«Смерть </a:t>
            </a:r>
            <a:r>
              <a:rPr sz="4400" b="1" spc="-10" dirty="0">
                <a:latin typeface="Calibri"/>
                <a:cs typeface="Calibri"/>
              </a:rPr>
              <a:t>чиновника»</a:t>
            </a:r>
            <a:r>
              <a:rPr sz="4400" b="1" spc="-50" dirty="0">
                <a:latin typeface="Calibri"/>
                <a:cs typeface="Calibri"/>
              </a:rPr>
              <a:t> </a:t>
            </a:r>
            <a:r>
              <a:rPr sz="4400" b="1" spc="-5" dirty="0">
                <a:latin typeface="Calibri"/>
                <a:cs typeface="Calibri"/>
              </a:rPr>
              <a:t>400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1021" y="1633220"/>
            <a:ext cx="3710940" cy="2219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1770" algn="ctr">
              <a:lnSpc>
                <a:spcPct val="100000"/>
              </a:lnSpc>
              <a:spcBef>
                <a:spcPts val="100"/>
              </a:spcBef>
            </a:pPr>
            <a:r>
              <a:rPr sz="4800" b="1" spc="-180" dirty="0">
                <a:latin typeface="Calibri"/>
                <a:cs typeface="Calibri"/>
              </a:rPr>
              <a:t>Где </a:t>
            </a:r>
            <a:r>
              <a:rPr sz="4800" b="1" spc="-20" dirty="0">
                <a:latin typeface="Calibri"/>
                <a:cs typeface="Calibri"/>
              </a:rPr>
              <a:t>Червяков  </a:t>
            </a:r>
            <a:r>
              <a:rPr sz="4800" b="1" spc="-10" dirty="0">
                <a:latin typeface="Calibri"/>
                <a:cs typeface="Calibri"/>
              </a:rPr>
              <a:t>встретил  </a:t>
            </a:r>
            <a:r>
              <a:rPr sz="4800" b="1" spc="-15" dirty="0">
                <a:latin typeface="Calibri"/>
                <a:cs typeface="Calibri"/>
              </a:rPr>
              <a:t>Бризжалова?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381000"/>
            <a:ext cx="539750" cy="476884"/>
          </a:xfrm>
          <a:custGeom>
            <a:avLst/>
            <a:gdLst/>
            <a:ahLst/>
            <a:cxnLst/>
            <a:rect l="l" t="t" r="r" b="b"/>
            <a:pathLst>
              <a:path w="539750" h="476884">
                <a:moveTo>
                  <a:pt x="539635" y="0"/>
                </a:moveTo>
                <a:lnTo>
                  <a:pt x="0" y="0"/>
                </a:lnTo>
                <a:lnTo>
                  <a:pt x="0" y="476643"/>
                </a:lnTo>
                <a:lnTo>
                  <a:pt x="539635" y="476643"/>
                </a:lnTo>
                <a:lnTo>
                  <a:pt x="539635" y="416877"/>
                </a:lnTo>
                <a:lnTo>
                  <a:pt x="135724" y="416877"/>
                </a:lnTo>
                <a:lnTo>
                  <a:pt x="135724" y="238315"/>
                </a:lnTo>
                <a:lnTo>
                  <a:pt x="91084" y="238315"/>
                </a:lnTo>
                <a:lnTo>
                  <a:pt x="269633" y="59397"/>
                </a:lnTo>
                <a:lnTo>
                  <a:pt x="539635" y="59397"/>
                </a:lnTo>
                <a:lnTo>
                  <a:pt x="539635" y="0"/>
                </a:lnTo>
                <a:close/>
              </a:path>
              <a:path w="539750" h="476884">
                <a:moveTo>
                  <a:pt x="539635" y="81724"/>
                </a:moveTo>
                <a:lnTo>
                  <a:pt x="381241" y="81724"/>
                </a:lnTo>
                <a:lnTo>
                  <a:pt x="381241" y="171005"/>
                </a:lnTo>
                <a:lnTo>
                  <a:pt x="448564" y="238315"/>
                </a:lnTo>
                <a:lnTo>
                  <a:pt x="403555" y="238315"/>
                </a:lnTo>
                <a:lnTo>
                  <a:pt x="403555" y="416877"/>
                </a:lnTo>
                <a:lnTo>
                  <a:pt x="539635" y="416877"/>
                </a:lnTo>
                <a:lnTo>
                  <a:pt x="539635" y="81724"/>
                </a:lnTo>
                <a:close/>
              </a:path>
              <a:path w="539750" h="476884">
                <a:moveTo>
                  <a:pt x="539635" y="59397"/>
                </a:moveTo>
                <a:lnTo>
                  <a:pt x="269633" y="59397"/>
                </a:lnTo>
                <a:lnTo>
                  <a:pt x="336600" y="126364"/>
                </a:lnTo>
                <a:lnTo>
                  <a:pt x="336600" y="81724"/>
                </a:lnTo>
                <a:lnTo>
                  <a:pt x="539635" y="81724"/>
                </a:lnTo>
                <a:lnTo>
                  <a:pt x="539635" y="59397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724" y="6462725"/>
            <a:ext cx="267970" cy="335280"/>
          </a:xfrm>
          <a:custGeom>
            <a:avLst/>
            <a:gdLst/>
            <a:ahLst/>
            <a:cxnLst/>
            <a:rect l="l" t="t" r="r" b="b"/>
            <a:pathLst>
              <a:path w="267970" h="335279">
                <a:moveTo>
                  <a:pt x="245516" y="0"/>
                </a:moveTo>
                <a:lnTo>
                  <a:pt x="200875" y="0"/>
                </a:lnTo>
                <a:lnTo>
                  <a:pt x="200875" y="44640"/>
                </a:lnTo>
                <a:lnTo>
                  <a:pt x="245516" y="89281"/>
                </a:lnTo>
                <a:lnTo>
                  <a:pt x="245516" y="0"/>
                </a:lnTo>
                <a:close/>
              </a:path>
              <a:path w="267970" h="335279">
                <a:moveTo>
                  <a:pt x="267830" y="156591"/>
                </a:moveTo>
                <a:lnTo>
                  <a:pt x="0" y="156591"/>
                </a:lnTo>
                <a:lnTo>
                  <a:pt x="0" y="335153"/>
                </a:lnTo>
                <a:lnTo>
                  <a:pt x="111594" y="335153"/>
                </a:lnTo>
                <a:lnTo>
                  <a:pt x="111594" y="245872"/>
                </a:lnTo>
                <a:lnTo>
                  <a:pt x="267830" y="245872"/>
                </a:lnTo>
                <a:lnTo>
                  <a:pt x="267830" y="156591"/>
                </a:lnTo>
                <a:close/>
              </a:path>
              <a:path w="267970" h="335279">
                <a:moveTo>
                  <a:pt x="267830" y="245872"/>
                </a:moveTo>
                <a:lnTo>
                  <a:pt x="156235" y="245872"/>
                </a:lnTo>
                <a:lnTo>
                  <a:pt x="156235" y="335153"/>
                </a:lnTo>
                <a:lnTo>
                  <a:pt x="267830" y="335153"/>
                </a:lnTo>
                <a:lnTo>
                  <a:pt x="267830" y="245872"/>
                </a:lnTo>
                <a:close/>
              </a:path>
            </a:pathLst>
          </a:custGeom>
          <a:solidFill>
            <a:srgbClr val="3E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084" y="6440398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549" y="0"/>
                </a:moveTo>
                <a:lnTo>
                  <a:pt x="0" y="178917"/>
                </a:lnTo>
                <a:lnTo>
                  <a:pt x="357479" y="178917"/>
                </a:lnTo>
                <a:lnTo>
                  <a:pt x="178549" y="0"/>
                </a:lnTo>
                <a:close/>
              </a:path>
              <a:path w="357505" h="357504">
                <a:moveTo>
                  <a:pt x="200875" y="268198"/>
                </a:moveTo>
                <a:lnTo>
                  <a:pt x="156235" y="268198"/>
                </a:lnTo>
                <a:lnTo>
                  <a:pt x="156235" y="357479"/>
                </a:lnTo>
                <a:lnTo>
                  <a:pt x="200875" y="357479"/>
                </a:lnTo>
                <a:lnTo>
                  <a:pt x="200875" y="268198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381000"/>
            <a:ext cx="539750" cy="476884"/>
          </a:xfrm>
          <a:custGeom>
            <a:avLst/>
            <a:gdLst/>
            <a:ahLst/>
            <a:cxnLst/>
            <a:rect l="l" t="t" r="r" b="b"/>
            <a:pathLst>
              <a:path w="539750" h="476884">
                <a:moveTo>
                  <a:pt x="0" y="0"/>
                </a:moveTo>
                <a:lnTo>
                  <a:pt x="539635" y="0"/>
                </a:lnTo>
                <a:lnTo>
                  <a:pt x="539635" y="476643"/>
                </a:lnTo>
                <a:lnTo>
                  <a:pt x="0" y="476643"/>
                </a:lnTo>
                <a:lnTo>
                  <a:pt x="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084" y="6440398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549" y="0"/>
                </a:moveTo>
                <a:lnTo>
                  <a:pt x="245516" y="66967"/>
                </a:lnTo>
                <a:lnTo>
                  <a:pt x="245516" y="22326"/>
                </a:lnTo>
                <a:lnTo>
                  <a:pt x="290156" y="22326"/>
                </a:lnTo>
                <a:lnTo>
                  <a:pt x="290156" y="111607"/>
                </a:lnTo>
                <a:lnTo>
                  <a:pt x="357479" y="178917"/>
                </a:lnTo>
                <a:lnTo>
                  <a:pt x="312470" y="178917"/>
                </a:lnTo>
                <a:lnTo>
                  <a:pt x="312470" y="357479"/>
                </a:lnTo>
                <a:lnTo>
                  <a:pt x="44640" y="357479"/>
                </a:lnTo>
                <a:lnTo>
                  <a:pt x="44640" y="178917"/>
                </a:lnTo>
                <a:lnTo>
                  <a:pt x="0" y="178917"/>
                </a:lnTo>
                <a:lnTo>
                  <a:pt x="178549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6600" y="6507365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4">
                <a:moveTo>
                  <a:pt x="0" y="0"/>
                </a:moveTo>
                <a:lnTo>
                  <a:pt x="44640" y="4464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724" y="661931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267830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7319" y="6708597"/>
            <a:ext cx="45085" cy="89535"/>
          </a:xfrm>
          <a:custGeom>
            <a:avLst/>
            <a:gdLst/>
            <a:ahLst/>
            <a:cxnLst/>
            <a:rect l="l" t="t" r="r" b="b"/>
            <a:pathLst>
              <a:path w="45085" h="89534">
                <a:moveTo>
                  <a:pt x="0" y="89281"/>
                </a:moveTo>
                <a:lnTo>
                  <a:pt x="0" y="0"/>
                </a:lnTo>
                <a:lnTo>
                  <a:pt x="44640" y="0"/>
                </a:lnTo>
                <a:lnTo>
                  <a:pt x="44640" y="89281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48314" y="2174036"/>
            <a:ext cx="4038117" cy="3376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3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2215" y="497776"/>
            <a:ext cx="6541770" cy="451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3565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Calibri"/>
                <a:cs typeface="Calibri"/>
              </a:rPr>
              <a:t>«Смерть </a:t>
            </a:r>
            <a:r>
              <a:rPr sz="4400" spc="-10" dirty="0">
                <a:latin typeface="Calibri"/>
                <a:cs typeface="Calibri"/>
              </a:rPr>
              <a:t>чиновника»</a:t>
            </a:r>
            <a:r>
              <a:rPr sz="4400" spc="-6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500</a:t>
            </a:r>
            <a:endParaRPr sz="4400">
              <a:latin typeface="Calibri"/>
              <a:cs typeface="Calibri"/>
            </a:endParaRPr>
          </a:p>
          <a:p>
            <a:pPr marL="487045" marR="3754754" indent="-224790">
              <a:lnSpc>
                <a:spcPct val="100000"/>
              </a:lnSpc>
              <a:spcBef>
                <a:spcPts val="3659"/>
              </a:spcBef>
            </a:pPr>
            <a:r>
              <a:rPr sz="4400" b="1" spc="-5" dirty="0">
                <a:latin typeface="Calibri"/>
                <a:cs typeface="Calibri"/>
              </a:rPr>
              <a:t>Как </a:t>
            </a:r>
            <a:r>
              <a:rPr sz="4400" b="1" spc="-20" dirty="0">
                <a:latin typeface="Calibri"/>
                <a:cs typeface="Calibri"/>
              </a:rPr>
              <a:t>долго  </a:t>
            </a:r>
            <a:r>
              <a:rPr sz="4400" b="1" spc="-5" dirty="0">
                <a:latin typeface="Calibri"/>
                <a:cs typeface="Calibri"/>
              </a:rPr>
              <a:t>Ч</a:t>
            </a:r>
            <a:r>
              <a:rPr sz="4400" b="1" dirty="0">
                <a:latin typeface="Calibri"/>
                <a:cs typeface="Calibri"/>
              </a:rPr>
              <a:t>е</a:t>
            </a:r>
            <a:r>
              <a:rPr sz="4400" b="1" spc="5" dirty="0">
                <a:latin typeface="Calibri"/>
                <a:cs typeface="Calibri"/>
              </a:rPr>
              <a:t>р</a:t>
            </a:r>
            <a:r>
              <a:rPr sz="4400" b="1" spc="-50" dirty="0">
                <a:latin typeface="Calibri"/>
                <a:cs typeface="Calibri"/>
              </a:rPr>
              <a:t>в</a:t>
            </a:r>
            <a:r>
              <a:rPr sz="4400" b="1" dirty="0">
                <a:latin typeface="Calibri"/>
                <a:cs typeface="Calibri"/>
              </a:rPr>
              <a:t>я</a:t>
            </a:r>
            <a:r>
              <a:rPr sz="4400" b="1" spc="-80" dirty="0">
                <a:latin typeface="Calibri"/>
                <a:cs typeface="Calibri"/>
              </a:rPr>
              <a:t>к</a:t>
            </a:r>
            <a:r>
              <a:rPr sz="4400" b="1" spc="-10" dirty="0">
                <a:latin typeface="Calibri"/>
                <a:cs typeface="Calibri"/>
              </a:rPr>
              <a:t>о</a:t>
            </a:r>
            <a:r>
              <a:rPr sz="4400" b="1" dirty="0">
                <a:latin typeface="Calibri"/>
                <a:cs typeface="Calibri"/>
              </a:rPr>
              <a:t>в</a:t>
            </a:r>
            <a:endParaRPr sz="4400">
              <a:latin typeface="Calibri"/>
              <a:cs typeface="Calibri"/>
            </a:endParaRPr>
          </a:p>
          <a:p>
            <a:pPr marL="12700" marR="3279140" indent="-1270" algn="ctr">
              <a:lnSpc>
                <a:spcPct val="99900"/>
              </a:lnSpc>
              <a:spcBef>
                <a:spcPts val="5"/>
              </a:spcBef>
            </a:pPr>
            <a:r>
              <a:rPr sz="4400" b="1" spc="-15" dirty="0">
                <a:latin typeface="Calibri"/>
                <a:cs typeface="Calibri"/>
              </a:rPr>
              <a:t>просидел </a:t>
            </a:r>
            <a:r>
              <a:rPr sz="4400" b="1" dirty="0">
                <a:latin typeface="Calibri"/>
                <a:cs typeface="Calibri"/>
              </a:rPr>
              <a:t>в  </a:t>
            </a:r>
            <a:r>
              <a:rPr sz="4400" b="1" spc="-10" dirty="0">
                <a:latin typeface="Calibri"/>
                <a:cs typeface="Calibri"/>
              </a:rPr>
              <a:t>приемной  </a:t>
            </a:r>
            <a:r>
              <a:rPr sz="4400" b="1" dirty="0">
                <a:latin typeface="Calibri"/>
                <a:cs typeface="Calibri"/>
              </a:rPr>
              <a:t>Б</a:t>
            </a:r>
            <a:r>
              <a:rPr sz="4400" b="1" spc="-5" dirty="0">
                <a:latin typeface="Calibri"/>
                <a:cs typeface="Calibri"/>
              </a:rPr>
              <a:t>ри</a:t>
            </a:r>
            <a:r>
              <a:rPr sz="4400" b="1" spc="-20" dirty="0">
                <a:latin typeface="Calibri"/>
                <a:cs typeface="Calibri"/>
              </a:rPr>
              <a:t>з</a:t>
            </a:r>
            <a:r>
              <a:rPr sz="4400" b="1" spc="-55" dirty="0">
                <a:latin typeface="Calibri"/>
                <a:cs typeface="Calibri"/>
              </a:rPr>
              <a:t>ж</a:t>
            </a:r>
            <a:r>
              <a:rPr sz="4400" b="1" dirty="0">
                <a:latin typeface="Calibri"/>
                <a:cs typeface="Calibri"/>
              </a:rPr>
              <a:t>а</a:t>
            </a:r>
            <a:r>
              <a:rPr sz="4400" b="1" spc="-5" dirty="0">
                <a:latin typeface="Calibri"/>
                <a:cs typeface="Calibri"/>
              </a:rPr>
              <a:t>л</a:t>
            </a:r>
            <a:r>
              <a:rPr sz="4400" b="1" dirty="0">
                <a:latin typeface="Calibri"/>
                <a:cs typeface="Calibri"/>
              </a:rPr>
              <a:t>о</a:t>
            </a:r>
            <a:r>
              <a:rPr sz="4400" b="1" spc="-5" dirty="0">
                <a:latin typeface="Calibri"/>
                <a:cs typeface="Calibri"/>
              </a:rPr>
              <a:t>ва?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381000"/>
            <a:ext cx="467995" cy="476884"/>
          </a:xfrm>
          <a:custGeom>
            <a:avLst/>
            <a:gdLst/>
            <a:ahLst/>
            <a:cxnLst/>
            <a:rect l="l" t="t" r="r" b="b"/>
            <a:pathLst>
              <a:path w="467995" h="476884">
                <a:moveTo>
                  <a:pt x="467639" y="0"/>
                </a:moveTo>
                <a:lnTo>
                  <a:pt x="0" y="0"/>
                </a:lnTo>
                <a:lnTo>
                  <a:pt x="0" y="476643"/>
                </a:lnTo>
                <a:lnTo>
                  <a:pt x="467639" y="476643"/>
                </a:lnTo>
                <a:lnTo>
                  <a:pt x="467639" y="413638"/>
                </a:lnTo>
                <a:lnTo>
                  <a:pt x="102235" y="413638"/>
                </a:lnTo>
                <a:lnTo>
                  <a:pt x="102235" y="238315"/>
                </a:lnTo>
                <a:lnTo>
                  <a:pt x="58318" y="238315"/>
                </a:lnTo>
                <a:lnTo>
                  <a:pt x="233641" y="62636"/>
                </a:lnTo>
                <a:lnTo>
                  <a:pt x="467639" y="62636"/>
                </a:lnTo>
                <a:lnTo>
                  <a:pt x="467639" y="0"/>
                </a:lnTo>
                <a:close/>
              </a:path>
              <a:path w="467995" h="476884">
                <a:moveTo>
                  <a:pt x="467639" y="84594"/>
                </a:moveTo>
                <a:lnTo>
                  <a:pt x="343077" y="84594"/>
                </a:lnTo>
                <a:lnTo>
                  <a:pt x="343077" y="172440"/>
                </a:lnTo>
                <a:lnTo>
                  <a:pt x="408965" y="238315"/>
                </a:lnTo>
                <a:lnTo>
                  <a:pt x="365036" y="238315"/>
                </a:lnTo>
                <a:lnTo>
                  <a:pt x="365036" y="413638"/>
                </a:lnTo>
                <a:lnTo>
                  <a:pt x="467639" y="413638"/>
                </a:lnTo>
                <a:lnTo>
                  <a:pt x="467639" y="84594"/>
                </a:lnTo>
                <a:close/>
              </a:path>
              <a:path w="467995" h="476884">
                <a:moveTo>
                  <a:pt x="467639" y="62636"/>
                </a:moveTo>
                <a:lnTo>
                  <a:pt x="233641" y="62636"/>
                </a:lnTo>
                <a:lnTo>
                  <a:pt x="299516" y="128523"/>
                </a:lnTo>
                <a:lnTo>
                  <a:pt x="299516" y="84594"/>
                </a:lnTo>
                <a:lnTo>
                  <a:pt x="467639" y="84594"/>
                </a:lnTo>
                <a:lnTo>
                  <a:pt x="467639" y="62636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235" y="6465595"/>
            <a:ext cx="262890" cy="329565"/>
          </a:xfrm>
          <a:custGeom>
            <a:avLst/>
            <a:gdLst/>
            <a:ahLst/>
            <a:cxnLst/>
            <a:rect l="l" t="t" r="r" b="b"/>
            <a:pathLst>
              <a:path w="262890" h="329565">
                <a:moveTo>
                  <a:pt x="240842" y="0"/>
                </a:moveTo>
                <a:lnTo>
                  <a:pt x="197281" y="0"/>
                </a:lnTo>
                <a:lnTo>
                  <a:pt x="197281" y="43929"/>
                </a:lnTo>
                <a:lnTo>
                  <a:pt x="240842" y="87845"/>
                </a:lnTo>
                <a:lnTo>
                  <a:pt x="240842" y="0"/>
                </a:lnTo>
                <a:close/>
              </a:path>
              <a:path w="262890" h="329565">
                <a:moveTo>
                  <a:pt x="262801" y="153720"/>
                </a:moveTo>
                <a:lnTo>
                  <a:pt x="0" y="153720"/>
                </a:lnTo>
                <a:lnTo>
                  <a:pt x="0" y="329044"/>
                </a:lnTo>
                <a:lnTo>
                  <a:pt x="109448" y="329044"/>
                </a:lnTo>
                <a:lnTo>
                  <a:pt x="109448" y="241198"/>
                </a:lnTo>
                <a:lnTo>
                  <a:pt x="262801" y="241198"/>
                </a:lnTo>
                <a:lnTo>
                  <a:pt x="262801" y="153720"/>
                </a:lnTo>
                <a:close/>
              </a:path>
              <a:path w="262890" h="329565">
                <a:moveTo>
                  <a:pt x="262801" y="241198"/>
                </a:moveTo>
                <a:lnTo>
                  <a:pt x="153365" y="241198"/>
                </a:lnTo>
                <a:lnTo>
                  <a:pt x="153365" y="329044"/>
                </a:lnTo>
                <a:lnTo>
                  <a:pt x="262801" y="329044"/>
                </a:lnTo>
                <a:lnTo>
                  <a:pt x="262801" y="241198"/>
                </a:lnTo>
                <a:close/>
              </a:path>
            </a:pathLst>
          </a:custGeom>
          <a:solidFill>
            <a:srgbClr val="3E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318" y="6443636"/>
            <a:ext cx="351155" cy="351155"/>
          </a:xfrm>
          <a:custGeom>
            <a:avLst/>
            <a:gdLst/>
            <a:ahLst/>
            <a:cxnLst/>
            <a:rect l="l" t="t" r="r" b="b"/>
            <a:pathLst>
              <a:path w="351155" h="351154">
                <a:moveTo>
                  <a:pt x="175323" y="0"/>
                </a:moveTo>
                <a:lnTo>
                  <a:pt x="0" y="175679"/>
                </a:lnTo>
                <a:lnTo>
                  <a:pt x="350647" y="175679"/>
                </a:lnTo>
                <a:lnTo>
                  <a:pt x="175323" y="0"/>
                </a:lnTo>
                <a:close/>
              </a:path>
              <a:path w="351155" h="351154">
                <a:moveTo>
                  <a:pt x="197281" y="263156"/>
                </a:moveTo>
                <a:lnTo>
                  <a:pt x="153365" y="263156"/>
                </a:lnTo>
                <a:lnTo>
                  <a:pt x="153365" y="351002"/>
                </a:lnTo>
                <a:lnTo>
                  <a:pt x="197281" y="351002"/>
                </a:lnTo>
                <a:lnTo>
                  <a:pt x="197281" y="263156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381000"/>
            <a:ext cx="467995" cy="476884"/>
          </a:xfrm>
          <a:custGeom>
            <a:avLst/>
            <a:gdLst/>
            <a:ahLst/>
            <a:cxnLst/>
            <a:rect l="l" t="t" r="r" b="b"/>
            <a:pathLst>
              <a:path w="467995" h="476884">
                <a:moveTo>
                  <a:pt x="0" y="0"/>
                </a:moveTo>
                <a:lnTo>
                  <a:pt x="467639" y="0"/>
                </a:lnTo>
                <a:lnTo>
                  <a:pt x="467639" y="476643"/>
                </a:lnTo>
                <a:lnTo>
                  <a:pt x="0" y="476643"/>
                </a:lnTo>
                <a:lnTo>
                  <a:pt x="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318" y="6443636"/>
            <a:ext cx="351155" cy="351155"/>
          </a:xfrm>
          <a:custGeom>
            <a:avLst/>
            <a:gdLst/>
            <a:ahLst/>
            <a:cxnLst/>
            <a:rect l="l" t="t" r="r" b="b"/>
            <a:pathLst>
              <a:path w="351155" h="351154">
                <a:moveTo>
                  <a:pt x="175323" y="0"/>
                </a:moveTo>
                <a:lnTo>
                  <a:pt x="241198" y="65887"/>
                </a:lnTo>
                <a:lnTo>
                  <a:pt x="241198" y="21958"/>
                </a:lnTo>
                <a:lnTo>
                  <a:pt x="284759" y="21958"/>
                </a:lnTo>
                <a:lnTo>
                  <a:pt x="284759" y="109804"/>
                </a:lnTo>
                <a:lnTo>
                  <a:pt x="350647" y="175679"/>
                </a:lnTo>
                <a:lnTo>
                  <a:pt x="306717" y="175679"/>
                </a:lnTo>
                <a:lnTo>
                  <a:pt x="306717" y="351002"/>
                </a:lnTo>
                <a:lnTo>
                  <a:pt x="43916" y="351002"/>
                </a:lnTo>
                <a:lnTo>
                  <a:pt x="43916" y="175679"/>
                </a:lnTo>
                <a:lnTo>
                  <a:pt x="0" y="175679"/>
                </a:lnTo>
                <a:lnTo>
                  <a:pt x="175323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9516" y="6509524"/>
            <a:ext cx="43815" cy="44450"/>
          </a:xfrm>
          <a:custGeom>
            <a:avLst/>
            <a:gdLst/>
            <a:ahLst/>
            <a:cxnLst/>
            <a:rect l="l" t="t" r="r" b="b"/>
            <a:pathLst>
              <a:path w="43814" h="44450">
                <a:moveTo>
                  <a:pt x="0" y="0"/>
                </a:moveTo>
                <a:lnTo>
                  <a:pt x="43561" y="43916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235" y="6619316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262801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1683" y="6706793"/>
            <a:ext cx="44450" cy="88265"/>
          </a:xfrm>
          <a:custGeom>
            <a:avLst/>
            <a:gdLst/>
            <a:ahLst/>
            <a:cxnLst/>
            <a:rect l="l" t="t" r="r" b="b"/>
            <a:pathLst>
              <a:path w="44450" h="88265">
                <a:moveTo>
                  <a:pt x="0" y="87845"/>
                </a:moveTo>
                <a:lnTo>
                  <a:pt x="0" y="0"/>
                </a:lnTo>
                <a:lnTo>
                  <a:pt x="43916" y="0"/>
                </a:lnTo>
                <a:lnTo>
                  <a:pt x="43916" y="87845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29123" y="1738795"/>
            <a:ext cx="3476155" cy="42476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90740" y="5838025"/>
            <a:ext cx="78244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spc="-15" dirty="0">
                <a:solidFill>
                  <a:srgbClr val="996633"/>
                </a:solidFill>
                <a:latin typeface="Arial"/>
                <a:cs typeface="Arial"/>
              </a:rPr>
              <a:t>Таганрог. </a:t>
            </a:r>
            <a:r>
              <a:rPr sz="3200" b="1" i="1" dirty="0">
                <a:solidFill>
                  <a:srgbClr val="996633"/>
                </a:solidFill>
                <a:latin typeface="Arial"/>
                <a:cs typeface="Arial"/>
              </a:rPr>
              <a:t>Дом, </a:t>
            </a:r>
            <a:r>
              <a:rPr sz="3200" b="1" i="1" spc="-45" dirty="0">
                <a:solidFill>
                  <a:srgbClr val="996633"/>
                </a:solidFill>
                <a:latin typeface="Arial"/>
                <a:cs typeface="Arial"/>
              </a:rPr>
              <a:t>где </a:t>
            </a:r>
            <a:r>
              <a:rPr sz="3200" b="1" i="1" spc="-10" dirty="0">
                <a:solidFill>
                  <a:srgbClr val="996633"/>
                </a:solidFill>
                <a:latin typeface="Arial"/>
                <a:cs typeface="Arial"/>
              </a:rPr>
              <a:t>родился</a:t>
            </a:r>
            <a:r>
              <a:rPr sz="3200" b="1" i="1" spc="-20" dirty="0">
                <a:solidFill>
                  <a:srgbClr val="996633"/>
                </a:solidFill>
                <a:latin typeface="Arial"/>
                <a:cs typeface="Arial"/>
              </a:rPr>
              <a:t> А.П.Чехов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15644" y="548284"/>
            <a:ext cx="7056361" cy="52923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13141" y="497776"/>
            <a:ext cx="5708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65" dirty="0">
                <a:solidFill>
                  <a:srgbClr val="000000"/>
                </a:solidFill>
                <a:latin typeface="Calibri"/>
                <a:cs typeface="Calibri"/>
              </a:rPr>
              <a:t>«Толстый </a:t>
            </a:r>
            <a:r>
              <a:rPr sz="4400" i="0" dirty="0">
                <a:solidFill>
                  <a:srgbClr val="000000"/>
                </a:solidFill>
                <a:latin typeface="Calibri"/>
                <a:cs typeface="Calibri"/>
              </a:rPr>
              <a:t>и </a:t>
            </a:r>
            <a:r>
              <a:rPr sz="4400" i="0" spc="-10" dirty="0">
                <a:solidFill>
                  <a:srgbClr val="000000"/>
                </a:solidFill>
                <a:latin typeface="Calibri"/>
                <a:cs typeface="Calibri"/>
              </a:rPr>
              <a:t>тонкий»</a:t>
            </a:r>
            <a:r>
              <a:rPr sz="4400" i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0" spc="-5" dirty="0">
                <a:solidFill>
                  <a:srgbClr val="000000"/>
                </a:solidFill>
                <a:latin typeface="Calibri"/>
                <a:cs typeface="Calibri"/>
              </a:rPr>
              <a:t>100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4813" y="1633220"/>
            <a:ext cx="3242945" cy="2950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39090" algn="ctr">
              <a:lnSpc>
                <a:spcPct val="100000"/>
              </a:lnSpc>
              <a:spcBef>
                <a:spcPts val="100"/>
              </a:spcBef>
            </a:pPr>
            <a:r>
              <a:rPr sz="4800" b="1" spc="-180" dirty="0">
                <a:latin typeface="Calibri"/>
                <a:cs typeface="Calibri"/>
              </a:rPr>
              <a:t>Где      </a:t>
            </a:r>
            <a:r>
              <a:rPr sz="4800" b="1" dirty="0">
                <a:latin typeface="Calibri"/>
                <a:cs typeface="Calibri"/>
              </a:rPr>
              <a:t>в</a:t>
            </a:r>
            <a:r>
              <a:rPr sz="4800" b="1" spc="-10" dirty="0">
                <a:latin typeface="Calibri"/>
                <a:cs typeface="Calibri"/>
              </a:rPr>
              <a:t>с</a:t>
            </a:r>
            <a:r>
              <a:rPr sz="4800" b="1" spc="5" dirty="0">
                <a:latin typeface="Calibri"/>
                <a:cs typeface="Calibri"/>
              </a:rPr>
              <a:t>т</a:t>
            </a:r>
            <a:r>
              <a:rPr sz="4800" b="1" dirty="0">
                <a:latin typeface="Calibri"/>
                <a:cs typeface="Calibri"/>
              </a:rPr>
              <a:t>р</a:t>
            </a:r>
            <a:r>
              <a:rPr sz="4800" b="1" spc="-30" dirty="0">
                <a:latin typeface="Calibri"/>
                <a:cs typeface="Calibri"/>
              </a:rPr>
              <a:t>е</a:t>
            </a:r>
            <a:r>
              <a:rPr sz="4800" b="1" spc="5" dirty="0">
                <a:latin typeface="Calibri"/>
                <a:cs typeface="Calibri"/>
              </a:rPr>
              <a:t>т</a:t>
            </a:r>
            <a:r>
              <a:rPr sz="4800" b="1" spc="-5" dirty="0">
                <a:latin typeface="Calibri"/>
                <a:cs typeface="Calibri"/>
              </a:rPr>
              <a:t>ил</a:t>
            </a:r>
            <a:r>
              <a:rPr sz="4800" b="1" dirty="0">
                <a:latin typeface="Calibri"/>
                <a:cs typeface="Calibri"/>
              </a:rPr>
              <a:t>и</a:t>
            </a:r>
            <a:r>
              <a:rPr sz="4800" b="1" spc="-10" dirty="0">
                <a:latin typeface="Calibri"/>
                <a:cs typeface="Calibri"/>
              </a:rPr>
              <a:t>с</a:t>
            </a:r>
            <a:r>
              <a:rPr sz="4800" b="1" dirty="0">
                <a:latin typeface="Calibri"/>
                <a:cs typeface="Calibri"/>
              </a:rPr>
              <a:t>ь  </a:t>
            </a:r>
            <a:r>
              <a:rPr sz="4800" b="1" spc="-60" dirty="0">
                <a:latin typeface="Calibri"/>
                <a:cs typeface="Calibri"/>
              </a:rPr>
              <a:t>Толстый </a:t>
            </a:r>
            <a:r>
              <a:rPr sz="4800" b="1" dirty="0">
                <a:latin typeface="Calibri"/>
                <a:cs typeface="Calibri"/>
              </a:rPr>
              <a:t>и  </a:t>
            </a:r>
            <a:r>
              <a:rPr sz="4800" b="1" spc="-60" dirty="0">
                <a:latin typeface="Calibri"/>
                <a:cs typeface="Calibri"/>
              </a:rPr>
              <a:t>Тонкий?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88001" y="1916645"/>
            <a:ext cx="4038117" cy="33400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452996"/>
            <a:ext cx="396240" cy="405130"/>
          </a:xfrm>
          <a:custGeom>
            <a:avLst/>
            <a:gdLst/>
            <a:ahLst/>
            <a:cxnLst/>
            <a:rect l="l" t="t" r="r" b="b"/>
            <a:pathLst>
              <a:path w="396240" h="405129">
                <a:moveTo>
                  <a:pt x="395643" y="0"/>
                </a:moveTo>
                <a:lnTo>
                  <a:pt x="0" y="0"/>
                </a:lnTo>
                <a:lnTo>
                  <a:pt x="0" y="404647"/>
                </a:lnTo>
                <a:lnTo>
                  <a:pt x="395643" y="404647"/>
                </a:lnTo>
                <a:lnTo>
                  <a:pt x="395643" y="350646"/>
                </a:lnTo>
                <a:lnTo>
                  <a:pt x="86398" y="350646"/>
                </a:lnTo>
                <a:lnTo>
                  <a:pt x="86398" y="202323"/>
                </a:lnTo>
                <a:lnTo>
                  <a:pt x="49314" y="202323"/>
                </a:lnTo>
                <a:lnTo>
                  <a:pt x="197637" y="53644"/>
                </a:lnTo>
                <a:lnTo>
                  <a:pt x="395643" y="53644"/>
                </a:lnTo>
                <a:lnTo>
                  <a:pt x="395643" y="0"/>
                </a:lnTo>
                <a:close/>
              </a:path>
              <a:path w="396240" h="405129">
                <a:moveTo>
                  <a:pt x="395643" y="72364"/>
                </a:moveTo>
                <a:lnTo>
                  <a:pt x="290525" y="72364"/>
                </a:lnTo>
                <a:lnTo>
                  <a:pt x="290525" y="146519"/>
                </a:lnTo>
                <a:lnTo>
                  <a:pt x="345960" y="202323"/>
                </a:lnTo>
                <a:lnTo>
                  <a:pt x="308876" y="202323"/>
                </a:lnTo>
                <a:lnTo>
                  <a:pt x="308876" y="350646"/>
                </a:lnTo>
                <a:lnTo>
                  <a:pt x="395643" y="350646"/>
                </a:lnTo>
                <a:lnTo>
                  <a:pt x="395643" y="72364"/>
                </a:lnTo>
                <a:close/>
              </a:path>
              <a:path w="396240" h="405129">
                <a:moveTo>
                  <a:pt x="395643" y="53644"/>
                </a:moveTo>
                <a:lnTo>
                  <a:pt x="197637" y="53644"/>
                </a:lnTo>
                <a:lnTo>
                  <a:pt x="253441" y="109448"/>
                </a:lnTo>
                <a:lnTo>
                  <a:pt x="253441" y="72364"/>
                </a:lnTo>
                <a:lnTo>
                  <a:pt x="395643" y="72364"/>
                </a:lnTo>
                <a:lnTo>
                  <a:pt x="395643" y="53644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398" y="6525361"/>
            <a:ext cx="222885" cy="278765"/>
          </a:xfrm>
          <a:custGeom>
            <a:avLst/>
            <a:gdLst/>
            <a:ahLst/>
            <a:cxnLst/>
            <a:rect l="l" t="t" r="r" b="b"/>
            <a:pathLst>
              <a:path w="222885" h="278765">
                <a:moveTo>
                  <a:pt x="204127" y="0"/>
                </a:moveTo>
                <a:lnTo>
                  <a:pt x="167043" y="0"/>
                </a:lnTo>
                <a:lnTo>
                  <a:pt x="167043" y="37084"/>
                </a:lnTo>
                <a:lnTo>
                  <a:pt x="204127" y="74155"/>
                </a:lnTo>
                <a:lnTo>
                  <a:pt x="204127" y="0"/>
                </a:lnTo>
                <a:close/>
              </a:path>
              <a:path w="222885" h="278765">
                <a:moveTo>
                  <a:pt x="222478" y="129959"/>
                </a:moveTo>
                <a:lnTo>
                  <a:pt x="0" y="129959"/>
                </a:lnTo>
                <a:lnTo>
                  <a:pt x="0" y="278282"/>
                </a:lnTo>
                <a:lnTo>
                  <a:pt x="92519" y="278282"/>
                </a:lnTo>
                <a:lnTo>
                  <a:pt x="92519" y="204114"/>
                </a:lnTo>
                <a:lnTo>
                  <a:pt x="222478" y="204114"/>
                </a:lnTo>
                <a:lnTo>
                  <a:pt x="222478" y="129959"/>
                </a:lnTo>
                <a:close/>
              </a:path>
              <a:path w="222885" h="278765">
                <a:moveTo>
                  <a:pt x="222478" y="204114"/>
                </a:moveTo>
                <a:lnTo>
                  <a:pt x="129959" y="204114"/>
                </a:lnTo>
                <a:lnTo>
                  <a:pt x="129959" y="278282"/>
                </a:lnTo>
                <a:lnTo>
                  <a:pt x="222478" y="278282"/>
                </a:lnTo>
                <a:lnTo>
                  <a:pt x="222478" y="204114"/>
                </a:lnTo>
                <a:close/>
              </a:path>
            </a:pathLst>
          </a:custGeom>
          <a:solidFill>
            <a:srgbClr val="3E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14" y="6506641"/>
            <a:ext cx="297180" cy="297180"/>
          </a:xfrm>
          <a:custGeom>
            <a:avLst/>
            <a:gdLst/>
            <a:ahLst/>
            <a:cxnLst/>
            <a:rect l="l" t="t" r="r" b="b"/>
            <a:pathLst>
              <a:path w="297180" h="297179">
                <a:moveTo>
                  <a:pt x="148323" y="0"/>
                </a:moveTo>
                <a:lnTo>
                  <a:pt x="0" y="148678"/>
                </a:lnTo>
                <a:lnTo>
                  <a:pt x="296646" y="148678"/>
                </a:lnTo>
                <a:lnTo>
                  <a:pt x="148323" y="0"/>
                </a:lnTo>
                <a:close/>
              </a:path>
              <a:path w="297180" h="297179">
                <a:moveTo>
                  <a:pt x="167043" y="222834"/>
                </a:moveTo>
                <a:lnTo>
                  <a:pt x="129603" y="222834"/>
                </a:lnTo>
                <a:lnTo>
                  <a:pt x="129603" y="297002"/>
                </a:lnTo>
                <a:lnTo>
                  <a:pt x="167043" y="297002"/>
                </a:lnTo>
                <a:lnTo>
                  <a:pt x="167043" y="222834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452996"/>
            <a:ext cx="396240" cy="405130"/>
          </a:xfrm>
          <a:custGeom>
            <a:avLst/>
            <a:gdLst/>
            <a:ahLst/>
            <a:cxnLst/>
            <a:rect l="l" t="t" r="r" b="b"/>
            <a:pathLst>
              <a:path w="396240" h="405129">
                <a:moveTo>
                  <a:pt x="0" y="0"/>
                </a:moveTo>
                <a:lnTo>
                  <a:pt x="395643" y="0"/>
                </a:lnTo>
                <a:lnTo>
                  <a:pt x="395643" y="404647"/>
                </a:lnTo>
                <a:lnTo>
                  <a:pt x="0" y="404647"/>
                </a:lnTo>
                <a:lnTo>
                  <a:pt x="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314" y="6506641"/>
            <a:ext cx="297180" cy="297180"/>
          </a:xfrm>
          <a:custGeom>
            <a:avLst/>
            <a:gdLst/>
            <a:ahLst/>
            <a:cxnLst/>
            <a:rect l="l" t="t" r="r" b="b"/>
            <a:pathLst>
              <a:path w="297180" h="297179">
                <a:moveTo>
                  <a:pt x="148323" y="0"/>
                </a:moveTo>
                <a:lnTo>
                  <a:pt x="204127" y="55803"/>
                </a:lnTo>
                <a:lnTo>
                  <a:pt x="204127" y="18719"/>
                </a:lnTo>
                <a:lnTo>
                  <a:pt x="241211" y="18719"/>
                </a:lnTo>
                <a:lnTo>
                  <a:pt x="241211" y="92875"/>
                </a:lnTo>
                <a:lnTo>
                  <a:pt x="296646" y="148678"/>
                </a:lnTo>
                <a:lnTo>
                  <a:pt x="259562" y="148678"/>
                </a:lnTo>
                <a:lnTo>
                  <a:pt x="259562" y="297002"/>
                </a:lnTo>
                <a:lnTo>
                  <a:pt x="37084" y="297002"/>
                </a:lnTo>
                <a:lnTo>
                  <a:pt x="37084" y="148678"/>
                </a:lnTo>
                <a:lnTo>
                  <a:pt x="0" y="148678"/>
                </a:lnTo>
                <a:lnTo>
                  <a:pt x="148323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3441" y="6562445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0" y="0"/>
                </a:moveTo>
                <a:lnTo>
                  <a:pt x="37084" y="37071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398" y="6655320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222478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8917" y="6729476"/>
            <a:ext cx="37465" cy="74295"/>
          </a:xfrm>
          <a:custGeom>
            <a:avLst/>
            <a:gdLst/>
            <a:ahLst/>
            <a:cxnLst/>
            <a:rect l="l" t="t" r="r" b="b"/>
            <a:pathLst>
              <a:path w="37464" h="74295">
                <a:moveTo>
                  <a:pt x="0" y="74168"/>
                </a:moveTo>
                <a:lnTo>
                  <a:pt x="0" y="0"/>
                </a:lnTo>
                <a:lnTo>
                  <a:pt x="37439" y="0"/>
                </a:lnTo>
                <a:lnTo>
                  <a:pt x="37439" y="74168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13141" y="497776"/>
            <a:ext cx="5708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65" dirty="0">
                <a:solidFill>
                  <a:srgbClr val="000000"/>
                </a:solidFill>
                <a:latin typeface="Calibri"/>
                <a:cs typeface="Calibri"/>
              </a:rPr>
              <a:t>«Толстый </a:t>
            </a:r>
            <a:r>
              <a:rPr sz="4400" i="0" dirty="0">
                <a:solidFill>
                  <a:srgbClr val="000000"/>
                </a:solidFill>
                <a:latin typeface="Calibri"/>
                <a:cs typeface="Calibri"/>
              </a:rPr>
              <a:t>и </a:t>
            </a:r>
            <a:r>
              <a:rPr sz="4400" i="0" spc="-10" dirty="0">
                <a:solidFill>
                  <a:srgbClr val="000000"/>
                </a:solidFill>
                <a:latin typeface="Calibri"/>
                <a:cs typeface="Calibri"/>
              </a:rPr>
              <a:t>тонкий»</a:t>
            </a:r>
            <a:r>
              <a:rPr sz="4400" i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0" spc="-5" dirty="0">
                <a:solidFill>
                  <a:srgbClr val="000000"/>
                </a:solidFill>
                <a:latin typeface="Calibri"/>
                <a:cs typeface="Calibri"/>
              </a:rPr>
              <a:t>200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66671" y="2059825"/>
            <a:ext cx="10255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Calibri"/>
                <a:cs typeface="Calibri"/>
              </a:rPr>
              <a:t>то,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что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1633219"/>
            <a:ext cx="273685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15" dirty="0">
                <a:latin typeface="Calibri"/>
                <a:cs typeface="Calibri"/>
              </a:rPr>
              <a:t>Какой </a:t>
            </a:r>
            <a:r>
              <a:rPr sz="2800" b="1" spc="-10" dirty="0">
                <a:latin typeface="Calibri"/>
                <a:cs typeface="Calibri"/>
              </a:rPr>
              <a:t>деталью  подчёркивается  </a:t>
            </a:r>
            <a:r>
              <a:rPr sz="2800" b="1" spc="-5" dirty="0">
                <a:latin typeface="Calibri"/>
                <a:cs typeface="Calibri"/>
              </a:rPr>
              <a:t>сын </a:t>
            </a:r>
            <a:r>
              <a:rPr sz="2800" b="1" spc="-20" dirty="0">
                <a:latin typeface="Calibri"/>
                <a:cs typeface="Calibri"/>
              </a:rPr>
              <a:t>тонкого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тоже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913380"/>
            <a:ext cx="37541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Calibri"/>
                <a:cs typeface="Calibri"/>
              </a:rPr>
              <a:t>«приятно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ошеломлён»?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3319681"/>
            <a:ext cx="150495" cy="151955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9017" y="3340178"/>
            <a:ext cx="3202940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100"/>
              </a:spcBef>
              <a:tabLst>
                <a:tab pos="607695" algn="l"/>
              </a:tabLst>
            </a:pPr>
            <a:r>
              <a:rPr sz="2800" b="1" dirty="0">
                <a:latin typeface="Calibri"/>
                <a:cs typeface="Calibri"/>
              </a:rPr>
              <a:t>Он </a:t>
            </a:r>
            <a:r>
              <a:rPr sz="2800" b="1" spc="-5" dirty="0">
                <a:latin typeface="Calibri"/>
                <a:cs typeface="Calibri"/>
              </a:rPr>
              <a:t>снял </a:t>
            </a:r>
            <a:r>
              <a:rPr sz="2800" b="1" spc="-15" dirty="0">
                <a:latin typeface="Calibri"/>
                <a:cs typeface="Calibri"/>
              </a:rPr>
              <a:t>фуражку  </a:t>
            </a:r>
            <a:r>
              <a:rPr sz="2800" b="1" dirty="0">
                <a:latin typeface="Calibri"/>
                <a:cs typeface="Calibri"/>
              </a:rPr>
              <a:t>Он	</a:t>
            </a:r>
            <a:r>
              <a:rPr sz="2800" b="1" spc="-20" dirty="0">
                <a:latin typeface="Calibri"/>
                <a:cs typeface="Calibri"/>
              </a:rPr>
              <a:t>надел </a:t>
            </a:r>
            <a:r>
              <a:rPr sz="2800" b="1" spc="-15" dirty="0">
                <a:latin typeface="Calibri"/>
                <a:cs typeface="Calibri"/>
              </a:rPr>
              <a:t>фуражку  </a:t>
            </a:r>
            <a:r>
              <a:rPr sz="2800" b="1" dirty="0">
                <a:latin typeface="Calibri"/>
                <a:cs typeface="Calibri"/>
              </a:rPr>
              <a:t>Он	</a:t>
            </a:r>
            <a:r>
              <a:rPr sz="2800" b="1" spc="-5" dirty="0">
                <a:latin typeface="Calibri"/>
                <a:cs typeface="Calibri"/>
              </a:rPr>
              <a:t>уронил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фуражку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65954" y="1599844"/>
            <a:ext cx="4002836" cy="4525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6381000"/>
            <a:ext cx="539750" cy="476884"/>
          </a:xfrm>
          <a:custGeom>
            <a:avLst/>
            <a:gdLst/>
            <a:ahLst/>
            <a:cxnLst/>
            <a:rect l="l" t="t" r="r" b="b"/>
            <a:pathLst>
              <a:path w="539750" h="476884">
                <a:moveTo>
                  <a:pt x="539635" y="0"/>
                </a:moveTo>
                <a:lnTo>
                  <a:pt x="0" y="0"/>
                </a:lnTo>
                <a:lnTo>
                  <a:pt x="0" y="476643"/>
                </a:lnTo>
                <a:lnTo>
                  <a:pt x="539635" y="476643"/>
                </a:lnTo>
                <a:lnTo>
                  <a:pt x="539635" y="416877"/>
                </a:lnTo>
                <a:lnTo>
                  <a:pt x="135724" y="416877"/>
                </a:lnTo>
                <a:lnTo>
                  <a:pt x="135724" y="238315"/>
                </a:lnTo>
                <a:lnTo>
                  <a:pt x="91084" y="238315"/>
                </a:lnTo>
                <a:lnTo>
                  <a:pt x="269633" y="59397"/>
                </a:lnTo>
                <a:lnTo>
                  <a:pt x="539635" y="59397"/>
                </a:lnTo>
                <a:lnTo>
                  <a:pt x="539635" y="0"/>
                </a:lnTo>
                <a:close/>
              </a:path>
              <a:path w="539750" h="476884">
                <a:moveTo>
                  <a:pt x="539635" y="81724"/>
                </a:moveTo>
                <a:lnTo>
                  <a:pt x="381241" y="81724"/>
                </a:lnTo>
                <a:lnTo>
                  <a:pt x="381241" y="171005"/>
                </a:lnTo>
                <a:lnTo>
                  <a:pt x="448564" y="238315"/>
                </a:lnTo>
                <a:lnTo>
                  <a:pt x="403555" y="238315"/>
                </a:lnTo>
                <a:lnTo>
                  <a:pt x="403555" y="416877"/>
                </a:lnTo>
                <a:lnTo>
                  <a:pt x="539635" y="416877"/>
                </a:lnTo>
                <a:lnTo>
                  <a:pt x="539635" y="81724"/>
                </a:lnTo>
                <a:close/>
              </a:path>
              <a:path w="539750" h="476884">
                <a:moveTo>
                  <a:pt x="539635" y="59397"/>
                </a:moveTo>
                <a:lnTo>
                  <a:pt x="269633" y="59397"/>
                </a:lnTo>
                <a:lnTo>
                  <a:pt x="336600" y="126364"/>
                </a:lnTo>
                <a:lnTo>
                  <a:pt x="336600" y="81724"/>
                </a:lnTo>
                <a:lnTo>
                  <a:pt x="539635" y="81724"/>
                </a:lnTo>
                <a:lnTo>
                  <a:pt x="539635" y="59397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5724" y="6462725"/>
            <a:ext cx="267970" cy="335280"/>
          </a:xfrm>
          <a:custGeom>
            <a:avLst/>
            <a:gdLst/>
            <a:ahLst/>
            <a:cxnLst/>
            <a:rect l="l" t="t" r="r" b="b"/>
            <a:pathLst>
              <a:path w="267970" h="335279">
                <a:moveTo>
                  <a:pt x="245516" y="0"/>
                </a:moveTo>
                <a:lnTo>
                  <a:pt x="200875" y="0"/>
                </a:lnTo>
                <a:lnTo>
                  <a:pt x="200875" y="44640"/>
                </a:lnTo>
                <a:lnTo>
                  <a:pt x="245516" y="89281"/>
                </a:lnTo>
                <a:lnTo>
                  <a:pt x="245516" y="0"/>
                </a:lnTo>
                <a:close/>
              </a:path>
              <a:path w="267970" h="335279">
                <a:moveTo>
                  <a:pt x="267830" y="156591"/>
                </a:moveTo>
                <a:lnTo>
                  <a:pt x="0" y="156591"/>
                </a:lnTo>
                <a:lnTo>
                  <a:pt x="0" y="335153"/>
                </a:lnTo>
                <a:lnTo>
                  <a:pt x="111594" y="335153"/>
                </a:lnTo>
                <a:lnTo>
                  <a:pt x="111594" y="245872"/>
                </a:lnTo>
                <a:lnTo>
                  <a:pt x="267830" y="245872"/>
                </a:lnTo>
                <a:lnTo>
                  <a:pt x="267830" y="156591"/>
                </a:lnTo>
                <a:close/>
              </a:path>
              <a:path w="267970" h="335279">
                <a:moveTo>
                  <a:pt x="267830" y="245872"/>
                </a:moveTo>
                <a:lnTo>
                  <a:pt x="156235" y="245872"/>
                </a:lnTo>
                <a:lnTo>
                  <a:pt x="156235" y="335153"/>
                </a:lnTo>
                <a:lnTo>
                  <a:pt x="267830" y="335153"/>
                </a:lnTo>
                <a:lnTo>
                  <a:pt x="267830" y="245872"/>
                </a:lnTo>
                <a:close/>
              </a:path>
            </a:pathLst>
          </a:custGeom>
          <a:solidFill>
            <a:srgbClr val="3E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084" y="6440398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549" y="0"/>
                </a:moveTo>
                <a:lnTo>
                  <a:pt x="0" y="178917"/>
                </a:lnTo>
                <a:lnTo>
                  <a:pt x="357479" y="178917"/>
                </a:lnTo>
                <a:lnTo>
                  <a:pt x="178549" y="0"/>
                </a:lnTo>
                <a:close/>
              </a:path>
              <a:path w="357505" h="357504">
                <a:moveTo>
                  <a:pt x="200875" y="268198"/>
                </a:moveTo>
                <a:lnTo>
                  <a:pt x="156235" y="268198"/>
                </a:lnTo>
                <a:lnTo>
                  <a:pt x="156235" y="357479"/>
                </a:lnTo>
                <a:lnTo>
                  <a:pt x="200875" y="357479"/>
                </a:lnTo>
                <a:lnTo>
                  <a:pt x="200875" y="268198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6381000"/>
            <a:ext cx="539750" cy="476884"/>
          </a:xfrm>
          <a:custGeom>
            <a:avLst/>
            <a:gdLst/>
            <a:ahLst/>
            <a:cxnLst/>
            <a:rect l="l" t="t" r="r" b="b"/>
            <a:pathLst>
              <a:path w="539750" h="476884">
                <a:moveTo>
                  <a:pt x="0" y="0"/>
                </a:moveTo>
                <a:lnTo>
                  <a:pt x="539635" y="0"/>
                </a:lnTo>
                <a:lnTo>
                  <a:pt x="539635" y="476643"/>
                </a:lnTo>
                <a:lnTo>
                  <a:pt x="0" y="476643"/>
                </a:lnTo>
                <a:lnTo>
                  <a:pt x="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084" y="6440398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549" y="0"/>
                </a:moveTo>
                <a:lnTo>
                  <a:pt x="245516" y="66967"/>
                </a:lnTo>
                <a:lnTo>
                  <a:pt x="245516" y="22326"/>
                </a:lnTo>
                <a:lnTo>
                  <a:pt x="290156" y="22326"/>
                </a:lnTo>
                <a:lnTo>
                  <a:pt x="290156" y="111607"/>
                </a:lnTo>
                <a:lnTo>
                  <a:pt x="357479" y="178917"/>
                </a:lnTo>
                <a:lnTo>
                  <a:pt x="312470" y="178917"/>
                </a:lnTo>
                <a:lnTo>
                  <a:pt x="312470" y="357479"/>
                </a:lnTo>
                <a:lnTo>
                  <a:pt x="44640" y="357479"/>
                </a:lnTo>
                <a:lnTo>
                  <a:pt x="44640" y="178917"/>
                </a:lnTo>
                <a:lnTo>
                  <a:pt x="0" y="178917"/>
                </a:lnTo>
                <a:lnTo>
                  <a:pt x="178549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6600" y="6507365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4">
                <a:moveTo>
                  <a:pt x="0" y="0"/>
                </a:moveTo>
                <a:lnTo>
                  <a:pt x="44640" y="4464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5724" y="661931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267830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7319" y="6708597"/>
            <a:ext cx="45085" cy="89535"/>
          </a:xfrm>
          <a:custGeom>
            <a:avLst/>
            <a:gdLst/>
            <a:ahLst/>
            <a:cxnLst/>
            <a:rect l="l" t="t" r="r" b="b"/>
            <a:pathLst>
              <a:path w="45085" h="89534">
                <a:moveTo>
                  <a:pt x="0" y="89281"/>
                </a:moveTo>
                <a:lnTo>
                  <a:pt x="0" y="0"/>
                </a:lnTo>
                <a:lnTo>
                  <a:pt x="44640" y="0"/>
                </a:lnTo>
                <a:lnTo>
                  <a:pt x="44640" y="89281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13141" y="497776"/>
            <a:ext cx="5708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65" dirty="0">
                <a:solidFill>
                  <a:srgbClr val="000000"/>
                </a:solidFill>
                <a:latin typeface="Calibri"/>
                <a:cs typeface="Calibri"/>
              </a:rPr>
              <a:t>«Толстый </a:t>
            </a:r>
            <a:r>
              <a:rPr sz="4400" i="0" dirty="0">
                <a:solidFill>
                  <a:srgbClr val="000000"/>
                </a:solidFill>
                <a:latin typeface="Calibri"/>
                <a:cs typeface="Calibri"/>
              </a:rPr>
              <a:t>и </a:t>
            </a:r>
            <a:r>
              <a:rPr sz="4400" i="0" spc="-10" dirty="0">
                <a:solidFill>
                  <a:srgbClr val="000000"/>
                </a:solidFill>
                <a:latin typeface="Calibri"/>
                <a:cs typeface="Calibri"/>
              </a:rPr>
              <a:t>тонкий»</a:t>
            </a:r>
            <a:r>
              <a:rPr sz="4400" i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0" spc="-5" dirty="0">
                <a:solidFill>
                  <a:srgbClr val="000000"/>
                </a:solidFill>
                <a:latin typeface="Calibri"/>
                <a:cs typeface="Calibri"/>
              </a:rPr>
              <a:t>300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633220"/>
            <a:ext cx="3310890" cy="423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latin typeface="Calibri"/>
                <a:cs typeface="Calibri"/>
              </a:rPr>
              <a:t>Какое </a:t>
            </a:r>
            <a:r>
              <a:rPr sz="3600" b="1" spc="-10" dirty="0">
                <a:latin typeface="Calibri"/>
                <a:cs typeface="Calibri"/>
              </a:rPr>
              <a:t>прозвище  </a:t>
            </a:r>
            <a:r>
              <a:rPr sz="3600" b="1" spc="-5" dirty="0">
                <a:latin typeface="Calibri"/>
                <a:cs typeface="Calibri"/>
              </a:rPr>
              <a:t>получил</a:t>
            </a:r>
            <a:r>
              <a:rPr sz="3600" b="1" spc="-10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тонкий,  </a:t>
            </a:r>
            <a:r>
              <a:rPr sz="3600" b="1" spc="-5" dirty="0">
                <a:latin typeface="Calibri"/>
                <a:cs typeface="Calibri"/>
              </a:rPr>
              <a:t>учась </a:t>
            </a:r>
            <a:r>
              <a:rPr sz="3600" b="1" dirty="0">
                <a:latin typeface="Calibri"/>
                <a:cs typeface="Calibri"/>
              </a:rPr>
              <a:t>в</a:t>
            </a:r>
            <a:r>
              <a:rPr sz="3600" b="1" spc="-50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школе?</a:t>
            </a:r>
            <a:endParaRPr sz="3600">
              <a:latin typeface="Calibri"/>
              <a:cs typeface="Calibri"/>
            </a:endParaRPr>
          </a:p>
          <a:p>
            <a:pPr marL="12700" marR="873760">
              <a:lnSpc>
                <a:spcPts val="5040"/>
              </a:lnSpc>
              <a:spcBef>
                <a:spcPts val="285"/>
              </a:spcBef>
            </a:pPr>
            <a:r>
              <a:rPr sz="3600" b="1" spc="-5" dirty="0">
                <a:latin typeface="Calibri"/>
                <a:cs typeface="Calibri"/>
              </a:rPr>
              <a:t>А)</a:t>
            </a:r>
            <a:r>
              <a:rPr sz="3600" b="1" spc="-100" dirty="0">
                <a:latin typeface="Calibri"/>
                <a:cs typeface="Calibri"/>
              </a:rPr>
              <a:t> </a:t>
            </a:r>
            <a:r>
              <a:rPr sz="3600" b="1" spc="-40" dirty="0">
                <a:latin typeface="Calibri"/>
                <a:cs typeface="Calibri"/>
              </a:rPr>
              <a:t>Герострат  </a:t>
            </a:r>
            <a:r>
              <a:rPr sz="3600" b="1" spc="-5" dirty="0">
                <a:latin typeface="Calibri"/>
                <a:cs typeface="Calibri"/>
              </a:rPr>
              <a:t>Б) </a:t>
            </a:r>
            <a:r>
              <a:rPr sz="3600" b="1" spc="-15" dirty="0">
                <a:latin typeface="Calibri"/>
                <a:cs typeface="Calibri"/>
              </a:rPr>
              <a:t>Диоген  </a:t>
            </a:r>
            <a:r>
              <a:rPr sz="3600" b="1" spc="-5" dirty="0">
                <a:latin typeface="Calibri"/>
                <a:cs typeface="Calibri"/>
              </a:rPr>
              <a:t>В) </a:t>
            </a:r>
            <a:r>
              <a:rPr sz="3600" b="1" spc="-20" dirty="0">
                <a:latin typeface="Calibri"/>
                <a:cs typeface="Calibri"/>
              </a:rPr>
              <a:t>Эфиальт  </a:t>
            </a:r>
            <a:r>
              <a:rPr sz="3600" b="1" spc="-5" dirty="0">
                <a:latin typeface="Calibri"/>
                <a:cs typeface="Calibri"/>
              </a:rPr>
              <a:t>Г)</a:t>
            </a:r>
            <a:r>
              <a:rPr sz="3600" b="1" spc="-15" dirty="0">
                <a:latin typeface="Calibri"/>
                <a:cs typeface="Calibri"/>
              </a:rPr>
              <a:t> </a:t>
            </a:r>
            <a:r>
              <a:rPr sz="3600" b="1" spc="-60" dirty="0">
                <a:latin typeface="Calibri"/>
                <a:cs typeface="Calibri"/>
              </a:rPr>
              <a:t>Геракл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19840" y="1599844"/>
            <a:ext cx="3294722" cy="4525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355" y="6452996"/>
            <a:ext cx="576580" cy="405130"/>
          </a:xfrm>
          <a:custGeom>
            <a:avLst/>
            <a:gdLst/>
            <a:ahLst/>
            <a:cxnLst/>
            <a:rect l="l" t="t" r="r" b="b"/>
            <a:pathLst>
              <a:path w="576580" h="405129">
                <a:moveTo>
                  <a:pt x="575995" y="0"/>
                </a:moveTo>
                <a:lnTo>
                  <a:pt x="0" y="0"/>
                </a:lnTo>
                <a:lnTo>
                  <a:pt x="0" y="404647"/>
                </a:lnTo>
                <a:lnTo>
                  <a:pt x="575995" y="404647"/>
                </a:lnTo>
                <a:lnTo>
                  <a:pt x="575995" y="353885"/>
                </a:lnTo>
                <a:lnTo>
                  <a:pt x="173875" y="353885"/>
                </a:lnTo>
                <a:lnTo>
                  <a:pt x="173875" y="202323"/>
                </a:lnTo>
                <a:lnTo>
                  <a:pt x="136080" y="202323"/>
                </a:lnTo>
                <a:lnTo>
                  <a:pt x="287997" y="50406"/>
                </a:lnTo>
                <a:lnTo>
                  <a:pt x="575995" y="50406"/>
                </a:lnTo>
                <a:lnTo>
                  <a:pt x="575995" y="0"/>
                </a:lnTo>
                <a:close/>
              </a:path>
              <a:path w="576580" h="405129">
                <a:moveTo>
                  <a:pt x="575995" y="69481"/>
                </a:moveTo>
                <a:lnTo>
                  <a:pt x="382676" y="69481"/>
                </a:lnTo>
                <a:lnTo>
                  <a:pt x="382676" y="145084"/>
                </a:lnTo>
                <a:lnTo>
                  <a:pt x="439559" y="202323"/>
                </a:lnTo>
                <a:lnTo>
                  <a:pt x="401751" y="202323"/>
                </a:lnTo>
                <a:lnTo>
                  <a:pt x="401751" y="353885"/>
                </a:lnTo>
                <a:lnTo>
                  <a:pt x="575995" y="353885"/>
                </a:lnTo>
                <a:lnTo>
                  <a:pt x="575995" y="69481"/>
                </a:lnTo>
                <a:close/>
              </a:path>
              <a:path w="576580" h="405129">
                <a:moveTo>
                  <a:pt x="575995" y="50406"/>
                </a:moveTo>
                <a:lnTo>
                  <a:pt x="287997" y="50406"/>
                </a:lnTo>
                <a:lnTo>
                  <a:pt x="344881" y="107276"/>
                </a:lnTo>
                <a:lnTo>
                  <a:pt x="344881" y="69481"/>
                </a:lnTo>
                <a:lnTo>
                  <a:pt x="575995" y="69481"/>
                </a:lnTo>
                <a:lnTo>
                  <a:pt x="575995" y="50406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3520" y="6522478"/>
            <a:ext cx="227965" cy="284480"/>
          </a:xfrm>
          <a:custGeom>
            <a:avLst/>
            <a:gdLst/>
            <a:ahLst/>
            <a:cxnLst/>
            <a:rect l="l" t="t" r="r" b="b"/>
            <a:pathLst>
              <a:path w="227965" h="284479">
                <a:moveTo>
                  <a:pt x="208800" y="0"/>
                </a:moveTo>
                <a:lnTo>
                  <a:pt x="171005" y="0"/>
                </a:lnTo>
                <a:lnTo>
                  <a:pt x="171005" y="37795"/>
                </a:lnTo>
                <a:lnTo>
                  <a:pt x="208800" y="75603"/>
                </a:lnTo>
                <a:lnTo>
                  <a:pt x="208800" y="0"/>
                </a:lnTo>
                <a:close/>
              </a:path>
              <a:path w="227965" h="284479">
                <a:moveTo>
                  <a:pt x="227876" y="132841"/>
                </a:moveTo>
                <a:lnTo>
                  <a:pt x="0" y="132841"/>
                </a:lnTo>
                <a:lnTo>
                  <a:pt x="0" y="284403"/>
                </a:lnTo>
                <a:lnTo>
                  <a:pt x="95034" y="284403"/>
                </a:lnTo>
                <a:lnTo>
                  <a:pt x="95034" y="208445"/>
                </a:lnTo>
                <a:lnTo>
                  <a:pt x="227876" y="208445"/>
                </a:lnTo>
                <a:lnTo>
                  <a:pt x="227876" y="132841"/>
                </a:lnTo>
                <a:close/>
              </a:path>
              <a:path w="227965" h="284479">
                <a:moveTo>
                  <a:pt x="227876" y="208445"/>
                </a:moveTo>
                <a:lnTo>
                  <a:pt x="132842" y="208445"/>
                </a:lnTo>
                <a:lnTo>
                  <a:pt x="132842" y="284403"/>
                </a:lnTo>
                <a:lnTo>
                  <a:pt x="227876" y="284403"/>
                </a:lnTo>
                <a:lnTo>
                  <a:pt x="227876" y="208445"/>
                </a:lnTo>
                <a:close/>
              </a:path>
            </a:pathLst>
          </a:custGeom>
          <a:solidFill>
            <a:srgbClr val="3E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5724" y="6503403"/>
            <a:ext cx="303530" cy="303530"/>
          </a:xfrm>
          <a:custGeom>
            <a:avLst/>
            <a:gdLst/>
            <a:ahLst/>
            <a:cxnLst/>
            <a:rect l="l" t="t" r="r" b="b"/>
            <a:pathLst>
              <a:path w="303530" h="303529">
                <a:moveTo>
                  <a:pt x="151917" y="0"/>
                </a:moveTo>
                <a:lnTo>
                  <a:pt x="0" y="151917"/>
                </a:lnTo>
                <a:lnTo>
                  <a:pt x="303479" y="151917"/>
                </a:lnTo>
                <a:lnTo>
                  <a:pt x="151917" y="0"/>
                </a:lnTo>
                <a:close/>
              </a:path>
              <a:path w="303530" h="303529">
                <a:moveTo>
                  <a:pt x="170637" y="227520"/>
                </a:moveTo>
                <a:lnTo>
                  <a:pt x="132829" y="227520"/>
                </a:lnTo>
                <a:lnTo>
                  <a:pt x="132829" y="303479"/>
                </a:lnTo>
                <a:lnTo>
                  <a:pt x="170637" y="303479"/>
                </a:lnTo>
                <a:lnTo>
                  <a:pt x="170637" y="227520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355" y="6452996"/>
            <a:ext cx="576580" cy="405130"/>
          </a:xfrm>
          <a:custGeom>
            <a:avLst/>
            <a:gdLst/>
            <a:ahLst/>
            <a:cxnLst/>
            <a:rect l="l" t="t" r="r" b="b"/>
            <a:pathLst>
              <a:path w="576580" h="405129">
                <a:moveTo>
                  <a:pt x="0" y="0"/>
                </a:moveTo>
                <a:lnTo>
                  <a:pt x="575995" y="0"/>
                </a:lnTo>
                <a:lnTo>
                  <a:pt x="575995" y="404647"/>
                </a:lnTo>
                <a:lnTo>
                  <a:pt x="0" y="404647"/>
                </a:lnTo>
                <a:lnTo>
                  <a:pt x="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5724" y="6503403"/>
            <a:ext cx="303530" cy="303530"/>
          </a:xfrm>
          <a:custGeom>
            <a:avLst/>
            <a:gdLst/>
            <a:ahLst/>
            <a:cxnLst/>
            <a:rect l="l" t="t" r="r" b="b"/>
            <a:pathLst>
              <a:path w="303530" h="303529">
                <a:moveTo>
                  <a:pt x="151917" y="0"/>
                </a:moveTo>
                <a:lnTo>
                  <a:pt x="208800" y="56870"/>
                </a:lnTo>
                <a:lnTo>
                  <a:pt x="208800" y="19075"/>
                </a:lnTo>
                <a:lnTo>
                  <a:pt x="246595" y="19075"/>
                </a:lnTo>
                <a:lnTo>
                  <a:pt x="246595" y="94678"/>
                </a:lnTo>
                <a:lnTo>
                  <a:pt x="303479" y="151917"/>
                </a:lnTo>
                <a:lnTo>
                  <a:pt x="265671" y="151917"/>
                </a:lnTo>
                <a:lnTo>
                  <a:pt x="265671" y="303479"/>
                </a:lnTo>
                <a:lnTo>
                  <a:pt x="37795" y="303479"/>
                </a:lnTo>
                <a:lnTo>
                  <a:pt x="37795" y="151917"/>
                </a:lnTo>
                <a:lnTo>
                  <a:pt x="0" y="151917"/>
                </a:lnTo>
                <a:lnTo>
                  <a:pt x="151917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4525" y="656027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0"/>
                </a:moveTo>
                <a:lnTo>
                  <a:pt x="37795" y="37807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3520" y="6655320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5">
                <a:moveTo>
                  <a:pt x="227876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8554" y="6730924"/>
            <a:ext cx="38100" cy="76200"/>
          </a:xfrm>
          <a:custGeom>
            <a:avLst/>
            <a:gdLst/>
            <a:ahLst/>
            <a:cxnLst/>
            <a:rect l="l" t="t" r="r" b="b"/>
            <a:pathLst>
              <a:path w="38100" h="76200">
                <a:moveTo>
                  <a:pt x="0" y="75958"/>
                </a:moveTo>
                <a:lnTo>
                  <a:pt x="0" y="0"/>
                </a:lnTo>
                <a:lnTo>
                  <a:pt x="37807" y="0"/>
                </a:lnTo>
                <a:lnTo>
                  <a:pt x="37807" y="75958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34655" y="497776"/>
            <a:ext cx="58654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i="0" spc="-50" dirty="0">
                <a:solidFill>
                  <a:srgbClr val="000000"/>
                </a:solidFill>
                <a:latin typeface="Calibri"/>
                <a:cs typeface="Calibri"/>
              </a:rPr>
              <a:t>«Толстый </a:t>
            </a:r>
            <a:r>
              <a:rPr sz="4400" b="1" i="0" dirty="0">
                <a:solidFill>
                  <a:srgbClr val="000000"/>
                </a:solidFill>
                <a:latin typeface="Calibri"/>
                <a:cs typeface="Calibri"/>
              </a:rPr>
              <a:t>и </a:t>
            </a:r>
            <a:r>
              <a:rPr sz="4400" b="1" i="0" spc="-10" dirty="0">
                <a:solidFill>
                  <a:srgbClr val="000000"/>
                </a:solidFill>
                <a:latin typeface="Calibri"/>
                <a:cs typeface="Calibri"/>
              </a:rPr>
              <a:t>тонкий»</a:t>
            </a:r>
            <a:r>
              <a:rPr sz="4400" b="1" i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1" i="0" spc="-5" dirty="0">
                <a:solidFill>
                  <a:srgbClr val="000000"/>
                </a:solidFill>
                <a:latin typeface="Calibri"/>
                <a:cs typeface="Calibri"/>
              </a:rPr>
              <a:t>400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4742" y="1633219"/>
            <a:ext cx="2809240" cy="4088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65" marR="303530" indent="-58419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latin typeface="Calibri"/>
                <a:cs typeface="Calibri"/>
              </a:rPr>
              <a:t>Как</a:t>
            </a:r>
            <a:r>
              <a:rPr sz="4000" b="1" spc="-9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зовут  </a:t>
            </a:r>
            <a:r>
              <a:rPr sz="4000" b="1" spc="-60" dirty="0">
                <a:latin typeface="Calibri"/>
                <a:cs typeface="Calibri"/>
              </a:rPr>
              <a:t>Тонкого?</a:t>
            </a:r>
            <a:endParaRPr sz="4000">
              <a:latin typeface="Calibri"/>
              <a:cs typeface="Calibri"/>
            </a:endParaRPr>
          </a:p>
          <a:p>
            <a:pPr marL="825500" indent="-457834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825500" algn="l"/>
                <a:tab pos="826135" algn="l"/>
              </a:tabLst>
            </a:pPr>
            <a:r>
              <a:rPr sz="4000" b="1" spc="-15" dirty="0">
                <a:latin typeface="Calibri"/>
                <a:cs typeface="Calibri"/>
              </a:rPr>
              <a:t>Акакий</a:t>
            </a:r>
            <a:endParaRPr sz="4000">
              <a:latin typeface="Calibri"/>
              <a:cs typeface="Calibri"/>
            </a:endParaRPr>
          </a:p>
          <a:p>
            <a:pPr marL="621030" indent="-457834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621030" algn="l"/>
                <a:tab pos="621665" algn="l"/>
              </a:tabLst>
            </a:pPr>
            <a:r>
              <a:rPr sz="4000" b="1" spc="-10" dirty="0">
                <a:latin typeface="Calibri"/>
                <a:cs typeface="Calibri"/>
              </a:rPr>
              <a:t>Никифор</a:t>
            </a:r>
            <a:endParaRPr sz="4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4000" b="1" spc="-10" dirty="0">
                <a:latin typeface="Calibri"/>
                <a:cs typeface="Calibri"/>
              </a:rPr>
              <a:t>Порфирий</a:t>
            </a:r>
            <a:endParaRPr sz="4000">
              <a:latin typeface="Calibri"/>
              <a:cs typeface="Calibri"/>
            </a:endParaRPr>
          </a:p>
          <a:p>
            <a:pPr marL="907415" lvl="1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908050" algn="l"/>
              </a:tabLst>
            </a:pPr>
            <a:r>
              <a:rPr sz="4000" b="1" spc="-20" dirty="0">
                <a:latin typeface="Calibri"/>
                <a:cs typeface="Calibri"/>
              </a:rPr>
              <a:t>Павел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48314" y="1874888"/>
            <a:ext cx="4038117" cy="3975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452996"/>
            <a:ext cx="683895" cy="405130"/>
          </a:xfrm>
          <a:custGeom>
            <a:avLst/>
            <a:gdLst/>
            <a:ahLst/>
            <a:cxnLst/>
            <a:rect l="l" t="t" r="r" b="b"/>
            <a:pathLst>
              <a:path w="683895" h="405129">
                <a:moveTo>
                  <a:pt x="683641" y="0"/>
                </a:moveTo>
                <a:lnTo>
                  <a:pt x="0" y="0"/>
                </a:lnTo>
                <a:lnTo>
                  <a:pt x="0" y="404647"/>
                </a:lnTo>
                <a:lnTo>
                  <a:pt x="683641" y="404647"/>
                </a:lnTo>
                <a:lnTo>
                  <a:pt x="683641" y="353885"/>
                </a:lnTo>
                <a:lnTo>
                  <a:pt x="227876" y="353885"/>
                </a:lnTo>
                <a:lnTo>
                  <a:pt x="227876" y="202323"/>
                </a:lnTo>
                <a:lnTo>
                  <a:pt x="190080" y="202323"/>
                </a:lnTo>
                <a:lnTo>
                  <a:pt x="341642" y="50406"/>
                </a:lnTo>
                <a:lnTo>
                  <a:pt x="683641" y="50406"/>
                </a:lnTo>
                <a:lnTo>
                  <a:pt x="683641" y="0"/>
                </a:lnTo>
                <a:close/>
              </a:path>
              <a:path w="683895" h="405129">
                <a:moveTo>
                  <a:pt x="683641" y="69481"/>
                </a:moveTo>
                <a:lnTo>
                  <a:pt x="436321" y="69481"/>
                </a:lnTo>
                <a:lnTo>
                  <a:pt x="436321" y="145084"/>
                </a:lnTo>
                <a:lnTo>
                  <a:pt x="493560" y="202323"/>
                </a:lnTo>
                <a:lnTo>
                  <a:pt x="455396" y="202323"/>
                </a:lnTo>
                <a:lnTo>
                  <a:pt x="455396" y="353885"/>
                </a:lnTo>
                <a:lnTo>
                  <a:pt x="683641" y="353885"/>
                </a:lnTo>
                <a:lnTo>
                  <a:pt x="683641" y="69481"/>
                </a:lnTo>
                <a:close/>
              </a:path>
              <a:path w="683895" h="405129">
                <a:moveTo>
                  <a:pt x="683641" y="50406"/>
                </a:moveTo>
                <a:lnTo>
                  <a:pt x="341642" y="50406"/>
                </a:lnTo>
                <a:lnTo>
                  <a:pt x="398526" y="107276"/>
                </a:lnTo>
                <a:lnTo>
                  <a:pt x="398526" y="69481"/>
                </a:lnTo>
                <a:lnTo>
                  <a:pt x="683641" y="69481"/>
                </a:lnTo>
                <a:lnTo>
                  <a:pt x="683641" y="50406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7876" y="6522478"/>
            <a:ext cx="227965" cy="284480"/>
          </a:xfrm>
          <a:custGeom>
            <a:avLst/>
            <a:gdLst/>
            <a:ahLst/>
            <a:cxnLst/>
            <a:rect l="l" t="t" r="r" b="b"/>
            <a:pathLst>
              <a:path w="227965" h="284479">
                <a:moveTo>
                  <a:pt x="208445" y="0"/>
                </a:moveTo>
                <a:lnTo>
                  <a:pt x="170649" y="0"/>
                </a:lnTo>
                <a:lnTo>
                  <a:pt x="170649" y="37795"/>
                </a:lnTo>
                <a:lnTo>
                  <a:pt x="208445" y="75603"/>
                </a:lnTo>
                <a:lnTo>
                  <a:pt x="208445" y="0"/>
                </a:lnTo>
                <a:close/>
              </a:path>
              <a:path w="227965" h="284479">
                <a:moveTo>
                  <a:pt x="227520" y="132841"/>
                </a:moveTo>
                <a:lnTo>
                  <a:pt x="0" y="132841"/>
                </a:lnTo>
                <a:lnTo>
                  <a:pt x="0" y="284403"/>
                </a:lnTo>
                <a:lnTo>
                  <a:pt x="94678" y="284403"/>
                </a:lnTo>
                <a:lnTo>
                  <a:pt x="94678" y="208445"/>
                </a:lnTo>
                <a:lnTo>
                  <a:pt x="227520" y="208445"/>
                </a:lnTo>
                <a:lnTo>
                  <a:pt x="227520" y="132841"/>
                </a:lnTo>
                <a:close/>
              </a:path>
              <a:path w="227965" h="284479">
                <a:moveTo>
                  <a:pt x="227520" y="208445"/>
                </a:moveTo>
                <a:lnTo>
                  <a:pt x="132841" y="208445"/>
                </a:lnTo>
                <a:lnTo>
                  <a:pt x="132841" y="284403"/>
                </a:lnTo>
                <a:lnTo>
                  <a:pt x="227520" y="284403"/>
                </a:lnTo>
                <a:lnTo>
                  <a:pt x="227520" y="208445"/>
                </a:lnTo>
                <a:close/>
              </a:path>
            </a:pathLst>
          </a:custGeom>
          <a:solidFill>
            <a:srgbClr val="3E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0080" y="6503403"/>
            <a:ext cx="303530" cy="303530"/>
          </a:xfrm>
          <a:custGeom>
            <a:avLst/>
            <a:gdLst/>
            <a:ahLst/>
            <a:cxnLst/>
            <a:rect l="l" t="t" r="r" b="b"/>
            <a:pathLst>
              <a:path w="303530" h="303529">
                <a:moveTo>
                  <a:pt x="151561" y="0"/>
                </a:moveTo>
                <a:lnTo>
                  <a:pt x="0" y="151917"/>
                </a:lnTo>
                <a:lnTo>
                  <a:pt x="303479" y="151917"/>
                </a:lnTo>
                <a:lnTo>
                  <a:pt x="151561" y="0"/>
                </a:lnTo>
                <a:close/>
              </a:path>
              <a:path w="303530" h="303529">
                <a:moveTo>
                  <a:pt x="170637" y="227520"/>
                </a:moveTo>
                <a:lnTo>
                  <a:pt x="132473" y="227520"/>
                </a:lnTo>
                <a:lnTo>
                  <a:pt x="132473" y="303479"/>
                </a:lnTo>
                <a:lnTo>
                  <a:pt x="170637" y="303479"/>
                </a:lnTo>
                <a:lnTo>
                  <a:pt x="170637" y="227520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452996"/>
            <a:ext cx="683895" cy="405130"/>
          </a:xfrm>
          <a:custGeom>
            <a:avLst/>
            <a:gdLst/>
            <a:ahLst/>
            <a:cxnLst/>
            <a:rect l="l" t="t" r="r" b="b"/>
            <a:pathLst>
              <a:path w="683895" h="405129">
                <a:moveTo>
                  <a:pt x="0" y="0"/>
                </a:moveTo>
                <a:lnTo>
                  <a:pt x="683641" y="0"/>
                </a:lnTo>
                <a:lnTo>
                  <a:pt x="683641" y="404647"/>
                </a:lnTo>
                <a:lnTo>
                  <a:pt x="0" y="404647"/>
                </a:lnTo>
                <a:lnTo>
                  <a:pt x="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0080" y="6503403"/>
            <a:ext cx="303530" cy="303530"/>
          </a:xfrm>
          <a:custGeom>
            <a:avLst/>
            <a:gdLst/>
            <a:ahLst/>
            <a:cxnLst/>
            <a:rect l="l" t="t" r="r" b="b"/>
            <a:pathLst>
              <a:path w="303530" h="303529">
                <a:moveTo>
                  <a:pt x="151561" y="0"/>
                </a:moveTo>
                <a:lnTo>
                  <a:pt x="208445" y="56870"/>
                </a:lnTo>
                <a:lnTo>
                  <a:pt x="208445" y="19075"/>
                </a:lnTo>
                <a:lnTo>
                  <a:pt x="246240" y="19075"/>
                </a:lnTo>
                <a:lnTo>
                  <a:pt x="246240" y="94678"/>
                </a:lnTo>
                <a:lnTo>
                  <a:pt x="303479" y="151917"/>
                </a:lnTo>
                <a:lnTo>
                  <a:pt x="265315" y="151917"/>
                </a:lnTo>
                <a:lnTo>
                  <a:pt x="265315" y="303479"/>
                </a:lnTo>
                <a:lnTo>
                  <a:pt x="37795" y="303479"/>
                </a:lnTo>
                <a:lnTo>
                  <a:pt x="37795" y="151917"/>
                </a:lnTo>
                <a:lnTo>
                  <a:pt x="0" y="151917"/>
                </a:lnTo>
                <a:lnTo>
                  <a:pt x="151561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8525" y="656027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0"/>
                </a:moveTo>
                <a:lnTo>
                  <a:pt x="37795" y="37807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7876" y="6655320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5">
                <a:moveTo>
                  <a:pt x="227520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2554" y="6730924"/>
            <a:ext cx="38735" cy="76200"/>
          </a:xfrm>
          <a:custGeom>
            <a:avLst/>
            <a:gdLst/>
            <a:ahLst/>
            <a:cxnLst/>
            <a:rect l="l" t="t" r="r" b="b"/>
            <a:pathLst>
              <a:path w="38735" h="76200">
                <a:moveTo>
                  <a:pt x="0" y="75958"/>
                </a:moveTo>
                <a:lnTo>
                  <a:pt x="0" y="0"/>
                </a:lnTo>
                <a:lnTo>
                  <a:pt x="38163" y="0"/>
                </a:lnTo>
                <a:lnTo>
                  <a:pt x="38163" y="75958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5780" y="6676453"/>
            <a:ext cx="1441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BEBEBE"/>
                </a:solidFill>
                <a:latin typeface="Arial"/>
                <a:cs typeface="Arial"/>
              </a:rPr>
              <a:t>Fo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67669" y="6698770"/>
            <a:ext cx="929005" cy="113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5"/>
              </a:lnSpc>
            </a:pPr>
            <a:r>
              <a:rPr sz="800" dirty="0">
                <a:solidFill>
                  <a:srgbClr val="BEBEBE"/>
                </a:solidFill>
                <a:latin typeface="Arial"/>
                <a:cs typeface="Arial"/>
                <a:hlinkClick r:id="rId2"/>
              </a:rPr>
              <a:t>k</a:t>
            </a:r>
            <a:r>
              <a:rPr sz="800" spc="10" dirty="0">
                <a:solidFill>
                  <a:srgbClr val="BEBEBE"/>
                </a:solidFill>
                <a:latin typeface="Arial"/>
                <a:cs typeface="Arial"/>
                <a:hlinkClick r:id="rId2"/>
              </a:rPr>
              <a:t>i</a:t>
            </a: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2"/>
              </a:rPr>
              <a:t>na</a:t>
            </a:r>
            <a:r>
              <a:rPr sz="800" dirty="0">
                <a:solidFill>
                  <a:srgbClr val="BEBEBE"/>
                </a:solidFill>
                <a:latin typeface="Arial"/>
                <a:cs typeface="Arial"/>
                <a:hlinkClick r:id="rId2"/>
              </a:rPr>
              <a:t>Li</a:t>
            </a: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2"/>
              </a:rPr>
              <a:t>da</a:t>
            </a:r>
            <a:r>
              <a:rPr sz="800" spc="5" dirty="0">
                <a:solidFill>
                  <a:srgbClr val="BEBEBE"/>
                </a:solidFill>
                <a:latin typeface="Arial"/>
                <a:cs typeface="Arial"/>
                <a:hlinkClick r:id="rId2"/>
              </a:rPr>
              <a:t>.</a:t>
            </a:r>
            <a:r>
              <a:rPr sz="800" dirty="0">
                <a:solidFill>
                  <a:srgbClr val="BEBEBE"/>
                </a:solidFill>
                <a:latin typeface="Arial"/>
                <a:cs typeface="Arial"/>
                <a:hlinkClick r:id="rId2"/>
              </a:rPr>
              <a:t>7</a:t>
            </a: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2"/>
              </a:rPr>
              <a:t>5</a:t>
            </a:r>
            <a:r>
              <a:rPr sz="800" spc="5" dirty="0">
                <a:solidFill>
                  <a:srgbClr val="BEBEBE"/>
                </a:solidFill>
                <a:latin typeface="Arial"/>
                <a:cs typeface="Arial"/>
                <a:hlinkClick r:id="rId2"/>
              </a:rPr>
              <a:t>@</a:t>
            </a:r>
            <a:r>
              <a:rPr sz="800" dirty="0">
                <a:solidFill>
                  <a:srgbClr val="BEBEBE"/>
                </a:solidFill>
                <a:latin typeface="Arial"/>
                <a:cs typeface="Arial"/>
                <a:hlinkClick r:id="rId2"/>
              </a:rPr>
              <a:t>m</a:t>
            </a: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2"/>
              </a:rPr>
              <a:t>a</a:t>
            </a:r>
            <a:r>
              <a:rPr sz="800" dirty="0">
                <a:solidFill>
                  <a:srgbClr val="BEBEBE"/>
                </a:solidFill>
                <a:latin typeface="Arial"/>
                <a:cs typeface="Arial"/>
                <a:hlinkClick r:id="rId2"/>
              </a:rPr>
              <a:t>il</a:t>
            </a:r>
            <a:r>
              <a:rPr sz="800" spc="5" dirty="0">
                <a:solidFill>
                  <a:srgbClr val="BEBEBE"/>
                </a:solidFill>
                <a:latin typeface="Arial"/>
                <a:cs typeface="Arial"/>
                <a:hlinkClick r:id="rId2"/>
              </a:rPr>
              <a:t>.</a:t>
            </a:r>
            <a:r>
              <a:rPr sz="800" spc="-10" dirty="0">
                <a:solidFill>
                  <a:srgbClr val="BEBEBE"/>
                </a:solidFill>
                <a:latin typeface="Arial"/>
                <a:cs typeface="Arial"/>
                <a:hlinkClick r:id="rId2"/>
              </a:rPr>
              <a:t>r</a:t>
            </a:r>
            <a:r>
              <a:rPr sz="800" dirty="0">
                <a:solidFill>
                  <a:srgbClr val="BEBEBE"/>
                </a:solidFill>
                <a:latin typeface="Arial"/>
                <a:cs typeface="Arial"/>
                <a:hlinkClick r:id="rId2"/>
              </a:rPr>
              <a:t>u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16357" y="1124280"/>
            <a:ext cx="2474277" cy="36709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68000" y="4196511"/>
            <a:ext cx="3456000" cy="26607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13141" y="497776"/>
            <a:ext cx="5708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65" dirty="0">
                <a:solidFill>
                  <a:srgbClr val="000000"/>
                </a:solidFill>
                <a:latin typeface="Calibri"/>
                <a:cs typeface="Calibri"/>
              </a:rPr>
              <a:t>«Толстый </a:t>
            </a:r>
            <a:r>
              <a:rPr sz="4400" i="0" dirty="0">
                <a:solidFill>
                  <a:srgbClr val="000000"/>
                </a:solidFill>
                <a:latin typeface="Calibri"/>
                <a:cs typeface="Calibri"/>
              </a:rPr>
              <a:t>и </a:t>
            </a:r>
            <a:r>
              <a:rPr sz="4400" i="0" spc="-10" dirty="0">
                <a:solidFill>
                  <a:srgbClr val="000000"/>
                </a:solidFill>
                <a:latin typeface="Calibri"/>
                <a:cs typeface="Calibri"/>
              </a:rPr>
              <a:t>тонкий»</a:t>
            </a:r>
            <a:r>
              <a:rPr sz="4400" i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0" spc="-5" dirty="0">
                <a:solidFill>
                  <a:srgbClr val="000000"/>
                </a:solidFill>
                <a:latin typeface="Calibri"/>
                <a:cs typeface="Calibri"/>
              </a:rPr>
              <a:t>500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9185" y="1633220"/>
            <a:ext cx="2796540" cy="404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146685" indent="90170">
              <a:lnSpc>
                <a:spcPct val="100000"/>
              </a:lnSpc>
              <a:spcBef>
                <a:spcPts val="100"/>
              </a:spcBef>
            </a:pPr>
            <a:r>
              <a:rPr sz="4800" b="1" spc="-10" dirty="0">
                <a:latin typeface="Calibri"/>
                <a:cs typeface="Calibri"/>
              </a:rPr>
              <a:t>Как</a:t>
            </a:r>
            <a:r>
              <a:rPr sz="4800" b="1" spc="-90" dirty="0">
                <a:latin typeface="Calibri"/>
                <a:cs typeface="Calibri"/>
              </a:rPr>
              <a:t> </a:t>
            </a:r>
            <a:r>
              <a:rPr sz="4800" b="1" spc="-15" dirty="0">
                <a:latin typeface="Calibri"/>
                <a:cs typeface="Calibri"/>
              </a:rPr>
              <a:t>зовут  </a:t>
            </a:r>
            <a:r>
              <a:rPr sz="4800" b="1" spc="-60" dirty="0">
                <a:latin typeface="Calibri"/>
                <a:cs typeface="Calibri"/>
              </a:rPr>
              <a:t>Толстого?</a:t>
            </a:r>
            <a:endParaRPr sz="4800">
              <a:latin typeface="Calibri"/>
              <a:cs typeface="Calibri"/>
            </a:endParaRPr>
          </a:p>
          <a:p>
            <a:pPr marL="580390" indent="-34417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581025" algn="l"/>
              </a:tabLst>
            </a:pPr>
            <a:r>
              <a:rPr sz="3600" b="1" spc="-15" dirty="0">
                <a:latin typeface="Calibri"/>
                <a:cs typeface="Calibri"/>
              </a:rPr>
              <a:t>Афанасий</a:t>
            </a:r>
            <a:endParaRPr sz="3600">
              <a:latin typeface="Calibri"/>
              <a:cs typeface="Calibri"/>
            </a:endParaRPr>
          </a:p>
          <a:p>
            <a:pPr marL="830580" lvl="1" indent="-44830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829944" algn="l"/>
                <a:tab pos="831215" algn="l"/>
              </a:tabLst>
            </a:pPr>
            <a:r>
              <a:rPr sz="3600" b="1" spc="-10" dirty="0">
                <a:latin typeface="Calibri"/>
                <a:cs typeface="Calibri"/>
              </a:rPr>
              <a:t>Михаил</a:t>
            </a:r>
            <a:endParaRPr sz="36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10" dirty="0">
                <a:latin typeface="Calibri"/>
                <a:cs typeface="Calibri"/>
              </a:rPr>
              <a:t>Иннокентий</a:t>
            </a:r>
            <a:endParaRPr sz="3600">
              <a:latin typeface="Calibri"/>
              <a:cs typeface="Calibri"/>
            </a:endParaRPr>
          </a:p>
          <a:p>
            <a:pPr marL="605155" lvl="1" indent="-44704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605155" algn="l"/>
                <a:tab pos="605790" algn="l"/>
              </a:tabLst>
            </a:pPr>
            <a:r>
              <a:rPr sz="3600" b="1" spc="-5" dirty="0">
                <a:latin typeface="Calibri"/>
                <a:cs typeface="Calibri"/>
              </a:rPr>
              <a:t>Станислав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6309004"/>
            <a:ext cx="467995" cy="548640"/>
          </a:xfrm>
          <a:custGeom>
            <a:avLst/>
            <a:gdLst/>
            <a:ahLst/>
            <a:cxnLst/>
            <a:rect l="l" t="t" r="r" b="b"/>
            <a:pathLst>
              <a:path w="467995" h="548640">
                <a:moveTo>
                  <a:pt x="467639" y="0"/>
                </a:moveTo>
                <a:lnTo>
                  <a:pt x="0" y="0"/>
                </a:lnTo>
                <a:lnTo>
                  <a:pt x="0" y="548640"/>
                </a:lnTo>
                <a:lnTo>
                  <a:pt x="467639" y="548640"/>
                </a:lnTo>
                <a:lnTo>
                  <a:pt x="467639" y="449630"/>
                </a:lnTo>
                <a:lnTo>
                  <a:pt x="102235" y="449630"/>
                </a:lnTo>
                <a:lnTo>
                  <a:pt x="102235" y="274320"/>
                </a:lnTo>
                <a:lnTo>
                  <a:pt x="58318" y="274320"/>
                </a:lnTo>
                <a:lnTo>
                  <a:pt x="233641" y="98640"/>
                </a:lnTo>
                <a:lnTo>
                  <a:pt x="467639" y="98640"/>
                </a:lnTo>
                <a:lnTo>
                  <a:pt x="467639" y="0"/>
                </a:lnTo>
                <a:close/>
              </a:path>
              <a:path w="467995" h="548640">
                <a:moveTo>
                  <a:pt x="467639" y="120599"/>
                </a:moveTo>
                <a:lnTo>
                  <a:pt x="343077" y="120599"/>
                </a:lnTo>
                <a:lnTo>
                  <a:pt x="343077" y="208432"/>
                </a:lnTo>
                <a:lnTo>
                  <a:pt x="408965" y="274320"/>
                </a:lnTo>
                <a:lnTo>
                  <a:pt x="365036" y="274320"/>
                </a:lnTo>
                <a:lnTo>
                  <a:pt x="365036" y="449630"/>
                </a:lnTo>
                <a:lnTo>
                  <a:pt x="467639" y="449630"/>
                </a:lnTo>
                <a:lnTo>
                  <a:pt x="467639" y="120599"/>
                </a:lnTo>
                <a:close/>
              </a:path>
              <a:path w="467995" h="548640">
                <a:moveTo>
                  <a:pt x="467639" y="98640"/>
                </a:moveTo>
                <a:lnTo>
                  <a:pt x="233641" y="98640"/>
                </a:lnTo>
                <a:lnTo>
                  <a:pt x="299516" y="164515"/>
                </a:lnTo>
                <a:lnTo>
                  <a:pt x="299516" y="120599"/>
                </a:lnTo>
                <a:lnTo>
                  <a:pt x="467639" y="120599"/>
                </a:lnTo>
                <a:lnTo>
                  <a:pt x="467639" y="9864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235" y="6429603"/>
            <a:ext cx="262890" cy="329565"/>
          </a:xfrm>
          <a:custGeom>
            <a:avLst/>
            <a:gdLst/>
            <a:ahLst/>
            <a:cxnLst/>
            <a:rect l="l" t="t" r="r" b="b"/>
            <a:pathLst>
              <a:path w="262890" h="329565">
                <a:moveTo>
                  <a:pt x="240842" y="0"/>
                </a:moveTo>
                <a:lnTo>
                  <a:pt x="197281" y="0"/>
                </a:lnTo>
                <a:lnTo>
                  <a:pt x="197281" y="43916"/>
                </a:lnTo>
                <a:lnTo>
                  <a:pt x="240842" y="87833"/>
                </a:lnTo>
                <a:lnTo>
                  <a:pt x="240842" y="0"/>
                </a:lnTo>
                <a:close/>
              </a:path>
              <a:path w="262890" h="329565">
                <a:moveTo>
                  <a:pt x="262801" y="153720"/>
                </a:moveTo>
                <a:lnTo>
                  <a:pt x="0" y="153720"/>
                </a:lnTo>
                <a:lnTo>
                  <a:pt x="0" y="329031"/>
                </a:lnTo>
                <a:lnTo>
                  <a:pt x="109448" y="329031"/>
                </a:lnTo>
                <a:lnTo>
                  <a:pt x="109448" y="241198"/>
                </a:lnTo>
                <a:lnTo>
                  <a:pt x="262801" y="241198"/>
                </a:lnTo>
                <a:lnTo>
                  <a:pt x="262801" y="153720"/>
                </a:lnTo>
                <a:close/>
              </a:path>
              <a:path w="262890" h="329565">
                <a:moveTo>
                  <a:pt x="262801" y="241198"/>
                </a:moveTo>
                <a:lnTo>
                  <a:pt x="153365" y="241198"/>
                </a:lnTo>
                <a:lnTo>
                  <a:pt x="153365" y="329031"/>
                </a:lnTo>
                <a:lnTo>
                  <a:pt x="262801" y="329031"/>
                </a:lnTo>
                <a:lnTo>
                  <a:pt x="262801" y="241198"/>
                </a:lnTo>
                <a:close/>
              </a:path>
            </a:pathLst>
          </a:custGeom>
          <a:solidFill>
            <a:srgbClr val="3E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318" y="6407645"/>
            <a:ext cx="351155" cy="351155"/>
          </a:xfrm>
          <a:custGeom>
            <a:avLst/>
            <a:gdLst/>
            <a:ahLst/>
            <a:cxnLst/>
            <a:rect l="l" t="t" r="r" b="b"/>
            <a:pathLst>
              <a:path w="351155" h="351154">
                <a:moveTo>
                  <a:pt x="175323" y="0"/>
                </a:moveTo>
                <a:lnTo>
                  <a:pt x="0" y="175679"/>
                </a:lnTo>
                <a:lnTo>
                  <a:pt x="350647" y="175679"/>
                </a:lnTo>
                <a:lnTo>
                  <a:pt x="175323" y="0"/>
                </a:lnTo>
                <a:close/>
              </a:path>
              <a:path w="351155" h="351154">
                <a:moveTo>
                  <a:pt x="197281" y="263156"/>
                </a:moveTo>
                <a:lnTo>
                  <a:pt x="153365" y="263156"/>
                </a:lnTo>
                <a:lnTo>
                  <a:pt x="153365" y="350989"/>
                </a:lnTo>
                <a:lnTo>
                  <a:pt x="197281" y="350989"/>
                </a:lnTo>
                <a:lnTo>
                  <a:pt x="197281" y="263156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6309004"/>
            <a:ext cx="467995" cy="548640"/>
          </a:xfrm>
          <a:custGeom>
            <a:avLst/>
            <a:gdLst/>
            <a:ahLst/>
            <a:cxnLst/>
            <a:rect l="l" t="t" r="r" b="b"/>
            <a:pathLst>
              <a:path w="467995" h="548640">
                <a:moveTo>
                  <a:pt x="0" y="0"/>
                </a:moveTo>
                <a:lnTo>
                  <a:pt x="467639" y="0"/>
                </a:lnTo>
                <a:lnTo>
                  <a:pt x="467639" y="548640"/>
                </a:lnTo>
                <a:lnTo>
                  <a:pt x="0" y="548640"/>
                </a:lnTo>
                <a:lnTo>
                  <a:pt x="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318" y="6407645"/>
            <a:ext cx="351155" cy="351155"/>
          </a:xfrm>
          <a:custGeom>
            <a:avLst/>
            <a:gdLst/>
            <a:ahLst/>
            <a:cxnLst/>
            <a:rect l="l" t="t" r="r" b="b"/>
            <a:pathLst>
              <a:path w="351155" h="351154">
                <a:moveTo>
                  <a:pt x="175323" y="0"/>
                </a:moveTo>
                <a:lnTo>
                  <a:pt x="241198" y="65874"/>
                </a:lnTo>
                <a:lnTo>
                  <a:pt x="241198" y="21958"/>
                </a:lnTo>
                <a:lnTo>
                  <a:pt x="284759" y="21958"/>
                </a:lnTo>
                <a:lnTo>
                  <a:pt x="284759" y="109791"/>
                </a:lnTo>
                <a:lnTo>
                  <a:pt x="350647" y="175679"/>
                </a:lnTo>
                <a:lnTo>
                  <a:pt x="306717" y="175679"/>
                </a:lnTo>
                <a:lnTo>
                  <a:pt x="306717" y="350989"/>
                </a:lnTo>
                <a:lnTo>
                  <a:pt x="43916" y="350989"/>
                </a:lnTo>
                <a:lnTo>
                  <a:pt x="43916" y="175679"/>
                </a:lnTo>
                <a:lnTo>
                  <a:pt x="0" y="175679"/>
                </a:lnTo>
                <a:lnTo>
                  <a:pt x="175323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9516" y="6473520"/>
            <a:ext cx="43815" cy="44450"/>
          </a:xfrm>
          <a:custGeom>
            <a:avLst/>
            <a:gdLst/>
            <a:ahLst/>
            <a:cxnLst/>
            <a:rect l="l" t="t" r="r" b="b"/>
            <a:pathLst>
              <a:path w="43814" h="44450">
                <a:moveTo>
                  <a:pt x="0" y="0"/>
                </a:moveTo>
                <a:lnTo>
                  <a:pt x="43561" y="43916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235" y="6583324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262801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1683" y="6670802"/>
            <a:ext cx="44450" cy="88265"/>
          </a:xfrm>
          <a:custGeom>
            <a:avLst/>
            <a:gdLst/>
            <a:ahLst/>
            <a:cxnLst/>
            <a:rect l="l" t="t" r="r" b="b"/>
            <a:pathLst>
              <a:path w="44450" h="88265">
                <a:moveTo>
                  <a:pt x="0" y="87833"/>
                </a:moveTo>
                <a:lnTo>
                  <a:pt x="0" y="0"/>
                </a:lnTo>
                <a:lnTo>
                  <a:pt x="43916" y="0"/>
                </a:lnTo>
                <a:lnTo>
                  <a:pt x="43916" y="87833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75699" y="497776"/>
            <a:ext cx="39878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spc="-5" dirty="0">
                <a:solidFill>
                  <a:srgbClr val="000000"/>
                </a:solidFill>
                <a:latin typeface="Calibri"/>
                <a:cs typeface="Calibri"/>
              </a:rPr>
              <a:t>«Мальчики»</a:t>
            </a:r>
            <a:r>
              <a:rPr sz="4400" i="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0" spc="-5" dirty="0">
                <a:solidFill>
                  <a:srgbClr val="000000"/>
                </a:solidFill>
                <a:latin typeface="Calibri"/>
                <a:cs typeface="Calibri"/>
              </a:rPr>
              <a:t>100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633219"/>
            <a:ext cx="371602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Calibri"/>
                <a:cs typeface="Calibri"/>
              </a:rPr>
              <a:t>Какую затею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придумали  </a:t>
            </a:r>
            <a:r>
              <a:rPr sz="2800" spc="-5" dirty="0">
                <a:latin typeface="Calibri"/>
                <a:cs typeface="Calibri"/>
              </a:rPr>
              <a:t>мальчики?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2466850"/>
            <a:ext cx="150495" cy="201803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9017" y="2486636"/>
            <a:ext cx="3219450" cy="2444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>
              <a:lnSpc>
                <a:spcPct val="116700"/>
              </a:lnSpc>
              <a:spcBef>
                <a:spcPts val="100"/>
              </a:spcBef>
            </a:pPr>
            <a:r>
              <a:rPr sz="2800" spc="-10" dirty="0">
                <a:latin typeface="Calibri"/>
                <a:cs typeface="Calibri"/>
              </a:rPr>
              <a:t>бегство </a:t>
            </a:r>
            <a:r>
              <a:rPr sz="2800" dirty="0">
                <a:latin typeface="Calibri"/>
                <a:cs typeface="Calibri"/>
              </a:rPr>
              <a:t>в </a:t>
            </a:r>
            <a:r>
              <a:rPr sz="2800" spc="-5" dirty="0">
                <a:latin typeface="Calibri"/>
                <a:cs typeface="Calibri"/>
              </a:rPr>
              <a:t>Америку  </a:t>
            </a:r>
            <a:r>
              <a:rPr sz="2800" spc="-10" dirty="0">
                <a:latin typeface="Calibri"/>
                <a:cs typeface="Calibri"/>
              </a:rPr>
              <a:t>бегство </a:t>
            </a:r>
            <a:r>
              <a:rPr sz="2800" dirty="0">
                <a:latin typeface="Calibri"/>
                <a:cs typeface="Calibri"/>
              </a:rPr>
              <a:t>в </a:t>
            </a:r>
            <a:r>
              <a:rPr sz="2800" spc="-15" dirty="0">
                <a:latin typeface="Calibri"/>
                <a:cs typeface="Calibri"/>
              </a:rPr>
              <a:t>Африку  </a:t>
            </a:r>
            <a:r>
              <a:rPr sz="2800" spc="-10" dirty="0">
                <a:latin typeface="Calibri"/>
                <a:cs typeface="Calibri"/>
              </a:rPr>
              <a:t>бегство 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Австралию</a:t>
            </a:r>
            <a:endParaRPr sz="2800">
              <a:latin typeface="Calibri"/>
              <a:cs typeface="Calibri"/>
            </a:endParaRPr>
          </a:p>
          <a:p>
            <a:pPr marL="12700" marR="1113155" indent="80645">
              <a:lnSpc>
                <a:spcPct val="100000"/>
              </a:lnSpc>
              <a:spcBef>
                <a:spcPts val="560"/>
              </a:spcBef>
            </a:pPr>
            <a:r>
              <a:rPr sz="2800" spc="-10" dirty="0">
                <a:latin typeface="Calibri"/>
                <a:cs typeface="Calibri"/>
              </a:rPr>
              <a:t>к</a:t>
            </a:r>
            <a:r>
              <a:rPr sz="2800" spc="-25" dirty="0">
                <a:latin typeface="Calibri"/>
                <a:cs typeface="Calibri"/>
              </a:rPr>
              <a:t>р</a:t>
            </a:r>
            <a:r>
              <a:rPr sz="2800" spc="-10" dirty="0">
                <a:latin typeface="Calibri"/>
                <a:cs typeface="Calibri"/>
              </a:rPr>
              <a:t>у</a:t>
            </a:r>
            <a:r>
              <a:rPr sz="2800" spc="-30" dirty="0">
                <a:latin typeface="Calibri"/>
                <a:cs typeface="Calibri"/>
              </a:rPr>
              <a:t>г</a:t>
            </a:r>
            <a:r>
              <a:rPr sz="2800" dirty="0">
                <a:latin typeface="Calibri"/>
                <a:cs typeface="Calibri"/>
              </a:rPr>
              <a:t>о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5" dirty="0">
                <a:latin typeface="Calibri"/>
                <a:cs typeface="Calibri"/>
              </a:rPr>
              <a:t>в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5" dirty="0">
                <a:latin typeface="Calibri"/>
                <a:cs typeface="Calibri"/>
              </a:rPr>
              <a:t>т</a:t>
            </a:r>
            <a:r>
              <a:rPr sz="2800" dirty="0">
                <a:latin typeface="Calibri"/>
                <a:cs typeface="Calibri"/>
              </a:rPr>
              <a:t>ное  </a:t>
            </a:r>
            <a:r>
              <a:rPr sz="2800" spc="-10" dirty="0">
                <a:latin typeface="Calibri"/>
                <a:cs typeface="Calibri"/>
              </a:rPr>
              <a:t>путешествие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6381000"/>
            <a:ext cx="612140" cy="476884"/>
          </a:xfrm>
          <a:custGeom>
            <a:avLst/>
            <a:gdLst/>
            <a:ahLst/>
            <a:cxnLst/>
            <a:rect l="l" t="t" r="r" b="b"/>
            <a:pathLst>
              <a:path w="612140" h="476884">
                <a:moveTo>
                  <a:pt x="611644" y="0"/>
                </a:moveTo>
                <a:lnTo>
                  <a:pt x="0" y="0"/>
                </a:lnTo>
                <a:lnTo>
                  <a:pt x="0" y="476643"/>
                </a:lnTo>
                <a:lnTo>
                  <a:pt x="611644" y="476643"/>
                </a:lnTo>
                <a:lnTo>
                  <a:pt x="611644" y="416877"/>
                </a:lnTo>
                <a:lnTo>
                  <a:pt x="171716" y="416877"/>
                </a:lnTo>
                <a:lnTo>
                  <a:pt x="171716" y="238315"/>
                </a:lnTo>
                <a:lnTo>
                  <a:pt x="127076" y="238315"/>
                </a:lnTo>
                <a:lnTo>
                  <a:pt x="305638" y="59397"/>
                </a:lnTo>
                <a:lnTo>
                  <a:pt x="611644" y="59397"/>
                </a:lnTo>
                <a:lnTo>
                  <a:pt x="611644" y="0"/>
                </a:lnTo>
                <a:close/>
              </a:path>
              <a:path w="612140" h="476884">
                <a:moveTo>
                  <a:pt x="611644" y="81724"/>
                </a:moveTo>
                <a:lnTo>
                  <a:pt x="417245" y="81724"/>
                </a:lnTo>
                <a:lnTo>
                  <a:pt x="417245" y="171005"/>
                </a:lnTo>
                <a:lnTo>
                  <a:pt x="484555" y="238315"/>
                </a:lnTo>
                <a:lnTo>
                  <a:pt x="439559" y="238315"/>
                </a:lnTo>
                <a:lnTo>
                  <a:pt x="439559" y="416877"/>
                </a:lnTo>
                <a:lnTo>
                  <a:pt x="611644" y="416877"/>
                </a:lnTo>
                <a:lnTo>
                  <a:pt x="611644" y="81724"/>
                </a:lnTo>
                <a:close/>
              </a:path>
              <a:path w="612140" h="476884">
                <a:moveTo>
                  <a:pt x="611644" y="59397"/>
                </a:moveTo>
                <a:lnTo>
                  <a:pt x="305638" y="59397"/>
                </a:lnTo>
                <a:lnTo>
                  <a:pt x="372605" y="126364"/>
                </a:lnTo>
                <a:lnTo>
                  <a:pt x="372605" y="81724"/>
                </a:lnTo>
                <a:lnTo>
                  <a:pt x="611644" y="81724"/>
                </a:lnTo>
                <a:lnTo>
                  <a:pt x="611644" y="59397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716" y="6462725"/>
            <a:ext cx="267970" cy="335280"/>
          </a:xfrm>
          <a:custGeom>
            <a:avLst/>
            <a:gdLst/>
            <a:ahLst/>
            <a:cxnLst/>
            <a:rect l="l" t="t" r="r" b="b"/>
            <a:pathLst>
              <a:path w="267970" h="335279">
                <a:moveTo>
                  <a:pt x="245529" y="0"/>
                </a:moveTo>
                <a:lnTo>
                  <a:pt x="200888" y="0"/>
                </a:lnTo>
                <a:lnTo>
                  <a:pt x="200888" y="44640"/>
                </a:lnTo>
                <a:lnTo>
                  <a:pt x="245529" y="89281"/>
                </a:lnTo>
                <a:lnTo>
                  <a:pt x="245529" y="0"/>
                </a:lnTo>
                <a:close/>
              </a:path>
              <a:path w="267970" h="335279">
                <a:moveTo>
                  <a:pt x="267842" y="156591"/>
                </a:moveTo>
                <a:lnTo>
                  <a:pt x="0" y="156591"/>
                </a:lnTo>
                <a:lnTo>
                  <a:pt x="0" y="335153"/>
                </a:lnTo>
                <a:lnTo>
                  <a:pt x="111607" y="335153"/>
                </a:lnTo>
                <a:lnTo>
                  <a:pt x="111607" y="245872"/>
                </a:lnTo>
                <a:lnTo>
                  <a:pt x="267842" y="245872"/>
                </a:lnTo>
                <a:lnTo>
                  <a:pt x="267842" y="156591"/>
                </a:lnTo>
                <a:close/>
              </a:path>
              <a:path w="267970" h="335279">
                <a:moveTo>
                  <a:pt x="267842" y="245872"/>
                </a:moveTo>
                <a:lnTo>
                  <a:pt x="156248" y="245872"/>
                </a:lnTo>
                <a:lnTo>
                  <a:pt x="156248" y="335153"/>
                </a:lnTo>
                <a:lnTo>
                  <a:pt x="267842" y="335153"/>
                </a:lnTo>
                <a:lnTo>
                  <a:pt x="267842" y="245872"/>
                </a:lnTo>
                <a:close/>
              </a:path>
            </a:pathLst>
          </a:custGeom>
          <a:solidFill>
            <a:srgbClr val="3E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7076" y="6440398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561" y="0"/>
                </a:moveTo>
                <a:lnTo>
                  <a:pt x="0" y="178917"/>
                </a:lnTo>
                <a:lnTo>
                  <a:pt x="357479" y="178917"/>
                </a:lnTo>
                <a:lnTo>
                  <a:pt x="178561" y="0"/>
                </a:lnTo>
                <a:close/>
              </a:path>
              <a:path w="357505" h="357504">
                <a:moveTo>
                  <a:pt x="200888" y="268198"/>
                </a:moveTo>
                <a:lnTo>
                  <a:pt x="156248" y="268198"/>
                </a:lnTo>
                <a:lnTo>
                  <a:pt x="156248" y="357479"/>
                </a:lnTo>
                <a:lnTo>
                  <a:pt x="200888" y="357479"/>
                </a:lnTo>
                <a:lnTo>
                  <a:pt x="200888" y="268198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6381000"/>
            <a:ext cx="612140" cy="476884"/>
          </a:xfrm>
          <a:custGeom>
            <a:avLst/>
            <a:gdLst/>
            <a:ahLst/>
            <a:cxnLst/>
            <a:rect l="l" t="t" r="r" b="b"/>
            <a:pathLst>
              <a:path w="612140" h="476884">
                <a:moveTo>
                  <a:pt x="0" y="0"/>
                </a:moveTo>
                <a:lnTo>
                  <a:pt x="611644" y="0"/>
                </a:lnTo>
                <a:lnTo>
                  <a:pt x="611644" y="476643"/>
                </a:lnTo>
                <a:lnTo>
                  <a:pt x="0" y="476643"/>
                </a:lnTo>
                <a:lnTo>
                  <a:pt x="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7076" y="6440398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561" y="0"/>
                </a:moveTo>
                <a:lnTo>
                  <a:pt x="245529" y="66967"/>
                </a:lnTo>
                <a:lnTo>
                  <a:pt x="245529" y="22326"/>
                </a:lnTo>
                <a:lnTo>
                  <a:pt x="290169" y="22326"/>
                </a:lnTo>
                <a:lnTo>
                  <a:pt x="290169" y="111607"/>
                </a:lnTo>
                <a:lnTo>
                  <a:pt x="357479" y="178917"/>
                </a:lnTo>
                <a:lnTo>
                  <a:pt x="312483" y="178917"/>
                </a:lnTo>
                <a:lnTo>
                  <a:pt x="312483" y="357479"/>
                </a:lnTo>
                <a:lnTo>
                  <a:pt x="44640" y="357479"/>
                </a:lnTo>
                <a:lnTo>
                  <a:pt x="44640" y="178917"/>
                </a:lnTo>
                <a:lnTo>
                  <a:pt x="0" y="178917"/>
                </a:lnTo>
                <a:lnTo>
                  <a:pt x="178561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2605" y="6507365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640" y="4464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716" y="661931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267842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3324" y="6708597"/>
            <a:ext cx="45085" cy="89535"/>
          </a:xfrm>
          <a:custGeom>
            <a:avLst/>
            <a:gdLst/>
            <a:ahLst/>
            <a:cxnLst/>
            <a:rect l="l" t="t" r="r" b="b"/>
            <a:pathLst>
              <a:path w="45085" h="89534">
                <a:moveTo>
                  <a:pt x="0" y="89281"/>
                </a:moveTo>
                <a:lnTo>
                  <a:pt x="0" y="0"/>
                </a:lnTo>
                <a:lnTo>
                  <a:pt x="44640" y="0"/>
                </a:lnTo>
                <a:lnTo>
                  <a:pt x="44640" y="89281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91836" y="1599844"/>
            <a:ext cx="3151085" cy="4525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5699" y="497776"/>
            <a:ext cx="39878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Calibri"/>
                <a:cs typeface="Calibri"/>
              </a:rPr>
              <a:t>«Мальчики»</a:t>
            </a:r>
            <a:r>
              <a:rPr sz="4400" spc="-8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200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9216" y="1633220"/>
            <a:ext cx="3768725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5400" b="1" spc="-15" dirty="0">
                <a:latin typeface="Calibri"/>
                <a:cs typeface="Calibri"/>
              </a:rPr>
              <a:t>Как</a:t>
            </a:r>
            <a:r>
              <a:rPr sz="5400" b="1" spc="-75" dirty="0">
                <a:latin typeface="Calibri"/>
                <a:cs typeface="Calibri"/>
              </a:rPr>
              <a:t> </a:t>
            </a:r>
            <a:r>
              <a:rPr sz="5400" b="1" spc="-10" dirty="0">
                <a:latin typeface="Calibri"/>
                <a:cs typeface="Calibri"/>
              </a:rPr>
              <a:t>называл  </a:t>
            </a:r>
            <a:r>
              <a:rPr sz="5400" b="1" spc="-5" dirty="0">
                <a:latin typeface="Calibri"/>
                <a:cs typeface="Calibri"/>
              </a:rPr>
              <a:t>себя  Чечевицын?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381000"/>
            <a:ext cx="539750" cy="476884"/>
          </a:xfrm>
          <a:custGeom>
            <a:avLst/>
            <a:gdLst/>
            <a:ahLst/>
            <a:cxnLst/>
            <a:rect l="l" t="t" r="r" b="b"/>
            <a:pathLst>
              <a:path w="539750" h="476884">
                <a:moveTo>
                  <a:pt x="539635" y="0"/>
                </a:moveTo>
                <a:lnTo>
                  <a:pt x="0" y="0"/>
                </a:lnTo>
                <a:lnTo>
                  <a:pt x="0" y="476643"/>
                </a:lnTo>
                <a:lnTo>
                  <a:pt x="539635" y="476643"/>
                </a:lnTo>
                <a:lnTo>
                  <a:pt x="539635" y="416877"/>
                </a:lnTo>
                <a:lnTo>
                  <a:pt x="135724" y="416877"/>
                </a:lnTo>
                <a:lnTo>
                  <a:pt x="135724" y="238315"/>
                </a:lnTo>
                <a:lnTo>
                  <a:pt x="91084" y="238315"/>
                </a:lnTo>
                <a:lnTo>
                  <a:pt x="269633" y="59397"/>
                </a:lnTo>
                <a:lnTo>
                  <a:pt x="539635" y="59397"/>
                </a:lnTo>
                <a:lnTo>
                  <a:pt x="539635" y="0"/>
                </a:lnTo>
                <a:close/>
              </a:path>
              <a:path w="539750" h="476884">
                <a:moveTo>
                  <a:pt x="539635" y="81724"/>
                </a:moveTo>
                <a:lnTo>
                  <a:pt x="381241" y="81724"/>
                </a:lnTo>
                <a:lnTo>
                  <a:pt x="381241" y="171005"/>
                </a:lnTo>
                <a:lnTo>
                  <a:pt x="448564" y="238315"/>
                </a:lnTo>
                <a:lnTo>
                  <a:pt x="403555" y="238315"/>
                </a:lnTo>
                <a:lnTo>
                  <a:pt x="403555" y="416877"/>
                </a:lnTo>
                <a:lnTo>
                  <a:pt x="539635" y="416877"/>
                </a:lnTo>
                <a:lnTo>
                  <a:pt x="539635" y="81724"/>
                </a:lnTo>
                <a:close/>
              </a:path>
              <a:path w="539750" h="476884">
                <a:moveTo>
                  <a:pt x="539635" y="59397"/>
                </a:moveTo>
                <a:lnTo>
                  <a:pt x="269633" y="59397"/>
                </a:lnTo>
                <a:lnTo>
                  <a:pt x="336600" y="126364"/>
                </a:lnTo>
                <a:lnTo>
                  <a:pt x="336600" y="81724"/>
                </a:lnTo>
                <a:lnTo>
                  <a:pt x="539635" y="81724"/>
                </a:lnTo>
                <a:lnTo>
                  <a:pt x="539635" y="59397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724" y="6462725"/>
            <a:ext cx="267970" cy="335280"/>
          </a:xfrm>
          <a:custGeom>
            <a:avLst/>
            <a:gdLst/>
            <a:ahLst/>
            <a:cxnLst/>
            <a:rect l="l" t="t" r="r" b="b"/>
            <a:pathLst>
              <a:path w="267970" h="335279">
                <a:moveTo>
                  <a:pt x="245516" y="0"/>
                </a:moveTo>
                <a:lnTo>
                  <a:pt x="200875" y="0"/>
                </a:lnTo>
                <a:lnTo>
                  <a:pt x="200875" y="44640"/>
                </a:lnTo>
                <a:lnTo>
                  <a:pt x="245516" y="89281"/>
                </a:lnTo>
                <a:lnTo>
                  <a:pt x="245516" y="0"/>
                </a:lnTo>
                <a:close/>
              </a:path>
              <a:path w="267970" h="335279">
                <a:moveTo>
                  <a:pt x="267830" y="156591"/>
                </a:moveTo>
                <a:lnTo>
                  <a:pt x="0" y="156591"/>
                </a:lnTo>
                <a:lnTo>
                  <a:pt x="0" y="335153"/>
                </a:lnTo>
                <a:lnTo>
                  <a:pt x="111594" y="335153"/>
                </a:lnTo>
                <a:lnTo>
                  <a:pt x="111594" y="245872"/>
                </a:lnTo>
                <a:lnTo>
                  <a:pt x="267830" y="245872"/>
                </a:lnTo>
                <a:lnTo>
                  <a:pt x="267830" y="156591"/>
                </a:lnTo>
                <a:close/>
              </a:path>
              <a:path w="267970" h="335279">
                <a:moveTo>
                  <a:pt x="267830" y="245872"/>
                </a:moveTo>
                <a:lnTo>
                  <a:pt x="156235" y="245872"/>
                </a:lnTo>
                <a:lnTo>
                  <a:pt x="156235" y="335153"/>
                </a:lnTo>
                <a:lnTo>
                  <a:pt x="267830" y="335153"/>
                </a:lnTo>
                <a:lnTo>
                  <a:pt x="267830" y="245872"/>
                </a:lnTo>
                <a:close/>
              </a:path>
            </a:pathLst>
          </a:custGeom>
          <a:solidFill>
            <a:srgbClr val="3E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084" y="6440398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549" y="0"/>
                </a:moveTo>
                <a:lnTo>
                  <a:pt x="0" y="178917"/>
                </a:lnTo>
                <a:lnTo>
                  <a:pt x="357479" y="178917"/>
                </a:lnTo>
                <a:lnTo>
                  <a:pt x="178549" y="0"/>
                </a:lnTo>
                <a:close/>
              </a:path>
              <a:path w="357505" h="357504">
                <a:moveTo>
                  <a:pt x="200875" y="268198"/>
                </a:moveTo>
                <a:lnTo>
                  <a:pt x="156235" y="268198"/>
                </a:lnTo>
                <a:lnTo>
                  <a:pt x="156235" y="357479"/>
                </a:lnTo>
                <a:lnTo>
                  <a:pt x="200875" y="357479"/>
                </a:lnTo>
                <a:lnTo>
                  <a:pt x="200875" y="268198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381000"/>
            <a:ext cx="539750" cy="476884"/>
          </a:xfrm>
          <a:custGeom>
            <a:avLst/>
            <a:gdLst/>
            <a:ahLst/>
            <a:cxnLst/>
            <a:rect l="l" t="t" r="r" b="b"/>
            <a:pathLst>
              <a:path w="539750" h="476884">
                <a:moveTo>
                  <a:pt x="0" y="0"/>
                </a:moveTo>
                <a:lnTo>
                  <a:pt x="539635" y="0"/>
                </a:lnTo>
                <a:lnTo>
                  <a:pt x="539635" y="476643"/>
                </a:lnTo>
                <a:lnTo>
                  <a:pt x="0" y="476643"/>
                </a:lnTo>
                <a:lnTo>
                  <a:pt x="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084" y="6440398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549" y="0"/>
                </a:moveTo>
                <a:lnTo>
                  <a:pt x="245516" y="66967"/>
                </a:lnTo>
                <a:lnTo>
                  <a:pt x="245516" y="22326"/>
                </a:lnTo>
                <a:lnTo>
                  <a:pt x="290156" y="22326"/>
                </a:lnTo>
                <a:lnTo>
                  <a:pt x="290156" y="111607"/>
                </a:lnTo>
                <a:lnTo>
                  <a:pt x="357479" y="178917"/>
                </a:lnTo>
                <a:lnTo>
                  <a:pt x="312470" y="178917"/>
                </a:lnTo>
                <a:lnTo>
                  <a:pt x="312470" y="357479"/>
                </a:lnTo>
                <a:lnTo>
                  <a:pt x="44640" y="357479"/>
                </a:lnTo>
                <a:lnTo>
                  <a:pt x="44640" y="178917"/>
                </a:lnTo>
                <a:lnTo>
                  <a:pt x="0" y="178917"/>
                </a:lnTo>
                <a:lnTo>
                  <a:pt x="178549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6600" y="6507365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4">
                <a:moveTo>
                  <a:pt x="0" y="0"/>
                </a:moveTo>
                <a:lnTo>
                  <a:pt x="44640" y="4464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724" y="661931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267830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7319" y="6708597"/>
            <a:ext cx="45085" cy="89535"/>
          </a:xfrm>
          <a:custGeom>
            <a:avLst/>
            <a:gdLst/>
            <a:ahLst/>
            <a:cxnLst/>
            <a:rect l="l" t="t" r="r" b="b"/>
            <a:pathLst>
              <a:path w="45085" h="89534">
                <a:moveTo>
                  <a:pt x="0" y="89281"/>
                </a:moveTo>
                <a:lnTo>
                  <a:pt x="0" y="0"/>
                </a:lnTo>
                <a:lnTo>
                  <a:pt x="44640" y="0"/>
                </a:lnTo>
                <a:lnTo>
                  <a:pt x="44640" y="89281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48314" y="2348280"/>
            <a:ext cx="4038117" cy="3028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3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14498" y="497776"/>
            <a:ext cx="41059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i="0" spc="-10" dirty="0">
                <a:solidFill>
                  <a:srgbClr val="000000"/>
                </a:solidFill>
                <a:latin typeface="Calibri"/>
                <a:cs typeface="Calibri"/>
              </a:rPr>
              <a:t>«Мальчики»</a:t>
            </a:r>
            <a:r>
              <a:rPr sz="4400" b="1" i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1" i="0" dirty="0">
                <a:solidFill>
                  <a:srgbClr val="000000"/>
                </a:solidFill>
                <a:latin typeface="Calibri"/>
                <a:cs typeface="Calibri"/>
              </a:rPr>
              <a:t>300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633220"/>
            <a:ext cx="3187065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4629">
              <a:lnSpc>
                <a:spcPct val="100000"/>
              </a:lnSpc>
              <a:spcBef>
                <a:spcPts val="100"/>
              </a:spcBef>
            </a:pPr>
            <a:r>
              <a:rPr sz="3600" b="1" spc="-135" dirty="0">
                <a:latin typeface="Calibri"/>
                <a:cs typeface="Calibri"/>
              </a:rPr>
              <a:t>Где </a:t>
            </a:r>
            <a:r>
              <a:rPr sz="3600" b="1" spc="-20" dirty="0">
                <a:latin typeface="Calibri"/>
                <a:cs typeface="Calibri"/>
              </a:rPr>
              <a:t>задержали  </a:t>
            </a:r>
            <a:r>
              <a:rPr sz="3600" b="1" spc="-15" dirty="0">
                <a:latin typeface="Calibri"/>
                <a:cs typeface="Calibri"/>
              </a:rPr>
              <a:t>мальчиков?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ct val="108300"/>
              </a:lnSpc>
              <a:spcBef>
                <a:spcPts val="360"/>
              </a:spcBef>
            </a:pPr>
            <a:r>
              <a:rPr sz="3600" b="1" spc="-10" dirty="0">
                <a:latin typeface="Calibri"/>
                <a:cs typeface="Calibri"/>
              </a:rPr>
              <a:t>А)в </a:t>
            </a:r>
            <a:r>
              <a:rPr sz="3600" b="1" spc="-15" dirty="0">
                <a:latin typeface="Calibri"/>
                <a:cs typeface="Calibri"/>
              </a:rPr>
              <a:t>городе </a:t>
            </a:r>
            <a:r>
              <a:rPr sz="3600" b="1" dirty="0">
                <a:latin typeface="Calibri"/>
                <a:cs typeface="Calibri"/>
              </a:rPr>
              <a:t>в  </a:t>
            </a:r>
            <a:r>
              <a:rPr sz="3600" b="1" spc="-45" dirty="0">
                <a:latin typeface="Calibri"/>
                <a:cs typeface="Calibri"/>
              </a:rPr>
              <a:t>Гостином</a:t>
            </a:r>
            <a:r>
              <a:rPr sz="3600" b="1" spc="-10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дворе  Б)в </a:t>
            </a:r>
            <a:r>
              <a:rPr sz="3600" b="1" spc="-15" dirty="0">
                <a:latin typeface="Calibri"/>
                <a:cs typeface="Calibri"/>
              </a:rPr>
              <a:t>городе</a:t>
            </a:r>
            <a:r>
              <a:rPr sz="3600" b="1" spc="-3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на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600" b="1" spc="-10" dirty="0">
                <a:latin typeface="Calibri"/>
                <a:cs typeface="Calibri"/>
              </a:rPr>
              <a:t>вокзале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600" b="1" spc="-10" dirty="0">
                <a:latin typeface="Calibri"/>
                <a:cs typeface="Calibri"/>
              </a:rPr>
              <a:t>В)в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Америке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381000"/>
            <a:ext cx="539750" cy="476884"/>
          </a:xfrm>
          <a:custGeom>
            <a:avLst/>
            <a:gdLst/>
            <a:ahLst/>
            <a:cxnLst/>
            <a:rect l="l" t="t" r="r" b="b"/>
            <a:pathLst>
              <a:path w="539750" h="476884">
                <a:moveTo>
                  <a:pt x="539635" y="0"/>
                </a:moveTo>
                <a:lnTo>
                  <a:pt x="0" y="0"/>
                </a:lnTo>
                <a:lnTo>
                  <a:pt x="0" y="476643"/>
                </a:lnTo>
                <a:lnTo>
                  <a:pt x="539635" y="476643"/>
                </a:lnTo>
                <a:lnTo>
                  <a:pt x="539635" y="416877"/>
                </a:lnTo>
                <a:lnTo>
                  <a:pt x="135724" y="416877"/>
                </a:lnTo>
                <a:lnTo>
                  <a:pt x="135724" y="238315"/>
                </a:lnTo>
                <a:lnTo>
                  <a:pt x="91084" y="238315"/>
                </a:lnTo>
                <a:lnTo>
                  <a:pt x="269633" y="59397"/>
                </a:lnTo>
                <a:lnTo>
                  <a:pt x="539635" y="59397"/>
                </a:lnTo>
                <a:lnTo>
                  <a:pt x="539635" y="0"/>
                </a:lnTo>
                <a:close/>
              </a:path>
              <a:path w="539750" h="476884">
                <a:moveTo>
                  <a:pt x="539635" y="81724"/>
                </a:moveTo>
                <a:lnTo>
                  <a:pt x="381241" y="81724"/>
                </a:lnTo>
                <a:lnTo>
                  <a:pt x="381241" y="171005"/>
                </a:lnTo>
                <a:lnTo>
                  <a:pt x="448564" y="238315"/>
                </a:lnTo>
                <a:lnTo>
                  <a:pt x="403555" y="238315"/>
                </a:lnTo>
                <a:lnTo>
                  <a:pt x="403555" y="416877"/>
                </a:lnTo>
                <a:lnTo>
                  <a:pt x="539635" y="416877"/>
                </a:lnTo>
                <a:lnTo>
                  <a:pt x="539635" y="81724"/>
                </a:lnTo>
                <a:close/>
              </a:path>
              <a:path w="539750" h="476884">
                <a:moveTo>
                  <a:pt x="539635" y="59397"/>
                </a:moveTo>
                <a:lnTo>
                  <a:pt x="269633" y="59397"/>
                </a:lnTo>
                <a:lnTo>
                  <a:pt x="336600" y="126364"/>
                </a:lnTo>
                <a:lnTo>
                  <a:pt x="336600" y="81724"/>
                </a:lnTo>
                <a:lnTo>
                  <a:pt x="539635" y="81724"/>
                </a:lnTo>
                <a:lnTo>
                  <a:pt x="539635" y="59397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5724" y="6462725"/>
            <a:ext cx="267970" cy="335280"/>
          </a:xfrm>
          <a:custGeom>
            <a:avLst/>
            <a:gdLst/>
            <a:ahLst/>
            <a:cxnLst/>
            <a:rect l="l" t="t" r="r" b="b"/>
            <a:pathLst>
              <a:path w="267970" h="335279">
                <a:moveTo>
                  <a:pt x="245516" y="0"/>
                </a:moveTo>
                <a:lnTo>
                  <a:pt x="200875" y="0"/>
                </a:lnTo>
                <a:lnTo>
                  <a:pt x="200875" y="44640"/>
                </a:lnTo>
                <a:lnTo>
                  <a:pt x="245516" y="89281"/>
                </a:lnTo>
                <a:lnTo>
                  <a:pt x="245516" y="0"/>
                </a:lnTo>
                <a:close/>
              </a:path>
              <a:path w="267970" h="335279">
                <a:moveTo>
                  <a:pt x="267830" y="156591"/>
                </a:moveTo>
                <a:lnTo>
                  <a:pt x="0" y="156591"/>
                </a:lnTo>
                <a:lnTo>
                  <a:pt x="0" y="335153"/>
                </a:lnTo>
                <a:lnTo>
                  <a:pt x="111594" y="335153"/>
                </a:lnTo>
                <a:lnTo>
                  <a:pt x="111594" y="245872"/>
                </a:lnTo>
                <a:lnTo>
                  <a:pt x="267830" y="245872"/>
                </a:lnTo>
                <a:lnTo>
                  <a:pt x="267830" y="156591"/>
                </a:lnTo>
                <a:close/>
              </a:path>
              <a:path w="267970" h="335279">
                <a:moveTo>
                  <a:pt x="267830" y="245872"/>
                </a:moveTo>
                <a:lnTo>
                  <a:pt x="156235" y="245872"/>
                </a:lnTo>
                <a:lnTo>
                  <a:pt x="156235" y="335153"/>
                </a:lnTo>
                <a:lnTo>
                  <a:pt x="267830" y="335153"/>
                </a:lnTo>
                <a:lnTo>
                  <a:pt x="267830" y="245872"/>
                </a:lnTo>
                <a:close/>
              </a:path>
            </a:pathLst>
          </a:custGeom>
          <a:solidFill>
            <a:srgbClr val="3E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084" y="6440398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549" y="0"/>
                </a:moveTo>
                <a:lnTo>
                  <a:pt x="0" y="178917"/>
                </a:lnTo>
                <a:lnTo>
                  <a:pt x="357479" y="178917"/>
                </a:lnTo>
                <a:lnTo>
                  <a:pt x="178549" y="0"/>
                </a:lnTo>
                <a:close/>
              </a:path>
              <a:path w="357505" h="357504">
                <a:moveTo>
                  <a:pt x="200875" y="268198"/>
                </a:moveTo>
                <a:lnTo>
                  <a:pt x="156235" y="268198"/>
                </a:lnTo>
                <a:lnTo>
                  <a:pt x="156235" y="357479"/>
                </a:lnTo>
                <a:lnTo>
                  <a:pt x="200875" y="357479"/>
                </a:lnTo>
                <a:lnTo>
                  <a:pt x="200875" y="268198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6381000"/>
            <a:ext cx="539750" cy="476884"/>
          </a:xfrm>
          <a:custGeom>
            <a:avLst/>
            <a:gdLst/>
            <a:ahLst/>
            <a:cxnLst/>
            <a:rect l="l" t="t" r="r" b="b"/>
            <a:pathLst>
              <a:path w="539750" h="476884">
                <a:moveTo>
                  <a:pt x="0" y="0"/>
                </a:moveTo>
                <a:lnTo>
                  <a:pt x="539635" y="0"/>
                </a:lnTo>
                <a:lnTo>
                  <a:pt x="539635" y="476643"/>
                </a:lnTo>
                <a:lnTo>
                  <a:pt x="0" y="476643"/>
                </a:lnTo>
                <a:lnTo>
                  <a:pt x="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084" y="6440398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549" y="0"/>
                </a:moveTo>
                <a:lnTo>
                  <a:pt x="245516" y="66967"/>
                </a:lnTo>
                <a:lnTo>
                  <a:pt x="245516" y="22326"/>
                </a:lnTo>
                <a:lnTo>
                  <a:pt x="290156" y="22326"/>
                </a:lnTo>
                <a:lnTo>
                  <a:pt x="290156" y="111607"/>
                </a:lnTo>
                <a:lnTo>
                  <a:pt x="357479" y="178917"/>
                </a:lnTo>
                <a:lnTo>
                  <a:pt x="312470" y="178917"/>
                </a:lnTo>
                <a:lnTo>
                  <a:pt x="312470" y="357479"/>
                </a:lnTo>
                <a:lnTo>
                  <a:pt x="44640" y="357479"/>
                </a:lnTo>
                <a:lnTo>
                  <a:pt x="44640" y="178917"/>
                </a:lnTo>
                <a:lnTo>
                  <a:pt x="0" y="178917"/>
                </a:lnTo>
                <a:lnTo>
                  <a:pt x="178549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6600" y="6507365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4">
                <a:moveTo>
                  <a:pt x="0" y="0"/>
                </a:moveTo>
                <a:lnTo>
                  <a:pt x="44640" y="4464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5724" y="661931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267830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7319" y="6708597"/>
            <a:ext cx="45085" cy="89535"/>
          </a:xfrm>
          <a:custGeom>
            <a:avLst/>
            <a:gdLst/>
            <a:ahLst/>
            <a:cxnLst/>
            <a:rect l="l" t="t" r="r" b="b"/>
            <a:pathLst>
              <a:path w="45085" h="89534">
                <a:moveTo>
                  <a:pt x="0" y="89281"/>
                </a:moveTo>
                <a:lnTo>
                  <a:pt x="0" y="0"/>
                </a:lnTo>
                <a:lnTo>
                  <a:pt x="44640" y="0"/>
                </a:lnTo>
                <a:lnTo>
                  <a:pt x="44640" y="89281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01235" y="1599844"/>
            <a:ext cx="3932643" cy="4525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14498" y="497776"/>
            <a:ext cx="41059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i="0" spc="-10" dirty="0">
                <a:solidFill>
                  <a:srgbClr val="000000"/>
                </a:solidFill>
                <a:latin typeface="Calibri"/>
                <a:cs typeface="Calibri"/>
              </a:rPr>
              <a:t>«Мальчики»</a:t>
            </a:r>
            <a:r>
              <a:rPr sz="4400" b="1" i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1" i="0" dirty="0">
                <a:solidFill>
                  <a:srgbClr val="000000"/>
                </a:solidFill>
                <a:latin typeface="Calibri"/>
                <a:cs typeface="Calibri"/>
              </a:rPr>
              <a:t>400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2096" y="1633219"/>
            <a:ext cx="3408045" cy="4088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225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latin typeface="Calibri"/>
                <a:cs typeface="Calibri"/>
              </a:rPr>
              <a:t>Как фамилия  </a:t>
            </a:r>
            <a:r>
              <a:rPr sz="4000" b="1" spc="-15" dirty="0">
                <a:latin typeface="Calibri"/>
                <a:cs typeface="Calibri"/>
              </a:rPr>
              <a:t>семьи</a:t>
            </a:r>
            <a:r>
              <a:rPr sz="4000" b="1" spc="-9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Володи?</a:t>
            </a:r>
            <a:endParaRPr sz="4000">
              <a:latin typeface="Calibri"/>
              <a:cs typeface="Calibri"/>
            </a:endParaRPr>
          </a:p>
          <a:p>
            <a:pPr marL="939165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939800" algn="l"/>
              </a:tabLst>
            </a:pPr>
            <a:r>
              <a:rPr sz="4000" b="1" spc="-15" dirty="0">
                <a:latin typeface="Calibri"/>
                <a:cs typeface="Calibri"/>
              </a:rPr>
              <a:t>Королев</a:t>
            </a:r>
            <a:endParaRPr sz="4000">
              <a:latin typeface="Calibri"/>
              <a:cs typeface="Calibri"/>
            </a:endParaRPr>
          </a:p>
          <a:p>
            <a:pPr marL="1059180" lvl="1" indent="-34353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1059815" algn="l"/>
              </a:tabLst>
            </a:pPr>
            <a:r>
              <a:rPr sz="4000" b="1" spc="-10" dirty="0">
                <a:latin typeface="Calibri"/>
                <a:cs typeface="Calibri"/>
              </a:rPr>
              <a:t>Иванов</a:t>
            </a:r>
            <a:endParaRPr sz="4000">
              <a:latin typeface="Calibri"/>
              <a:cs typeface="Calibri"/>
            </a:endParaRPr>
          </a:p>
          <a:p>
            <a:pPr marL="916940" indent="-34417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917575" algn="l"/>
              </a:tabLst>
            </a:pPr>
            <a:r>
              <a:rPr sz="4000" b="1" spc="-5" dirty="0">
                <a:latin typeface="Calibri"/>
                <a:cs typeface="Calibri"/>
              </a:rPr>
              <a:t>Андреев</a:t>
            </a:r>
            <a:endParaRPr sz="4000">
              <a:latin typeface="Calibri"/>
              <a:cs typeface="Calibri"/>
            </a:endParaRPr>
          </a:p>
          <a:p>
            <a:pPr marL="622300" indent="-34353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622935" algn="l"/>
              </a:tabLst>
            </a:pPr>
            <a:r>
              <a:rPr sz="4000" b="1" spc="-10" dirty="0">
                <a:latin typeface="Calibri"/>
                <a:cs typeface="Calibri"/>
              </a:rPr>
              <a:t>Чечевицын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159" y="6309004"/>
            <a:ext cx="576580" cy="548640"/>
          </a:xfrm>
          <a:custGeom>
            <a:avLst/>
            <a:gdLst/>
            <a:ahLst/>
            <a:cxnLst/>
            <a:rect l="l" t="t" r="r" b="b"/>
            <a:pathLst>
              <a:path w="576580" h="548640">
                <a:moveTo>
                  <a:pt x="575995" y="0"/>
                </a:moveTo>
                <a:lnTo>
                  <a:pt x="0" y="0"/>
                </a:lnTo>
                <a:lnTo>
                  <a:pt x="0" y="548640"/>
                </a:lnTo>
                <a:lnTo>
                  <a:pt x="575995" y="548640"/>
                </a:lnTo>
                <a:lnTo>
                  <a:pt x="575995" y="479869"/>
                </a:lnTo>
                <a:lnTo>
                  <a:pt x="133565" y="479869"/>
                </a:lnTo>
                <a:lnTo>
                  <a:pt x="133565" y="274320"/>
                </a:lnTo>
                <a:lnTo>
                  <a:pt x="82080" y="274320"/>
                </a:lnTo>
                <a:lnTo>
                  <a:pt x="287997" y="68389"/>
                </a:lnTo>
                <a:lnTo>
                  <a:pt x="575995" y="68389"/>
                </a:lnTo>
                <a:lnTo>
                  <a:pt x="575995" y="0"/>
                </a:lnTo>
                <a:close/>
              </a:path>
              <a:path w="576580" h="548640">
                <a:moveTo>
                  <a:pt x="575995" y="93954"/>
                </a:moveTo>
                <a:lnTo>
                  <a:pt x="416521" y="93954"/>
                </a:lnTo>
                <a:lnTo>
                  <a:pt x="416521" y="196913"/>
                </a:lnTo>
                <a:lnTo>
                  <a:pt x="493560" y="274320"/>
                </a:lnTo>
                <a:lnTo>
                  <a:pt x="442087" y="274320"/>
                </a:lnTo>
                <a:lnTo>
                  <a:pt x="442087" y="479869"/>
                </a:lnTo>
                <a:lnTo>
                  <a:pt x="575995" y="479869"/>
                </a:lnTo>
                <a:lnTo>
                  <a:pt x="575995" y="93954"/>
                </a:lnTo>
                <a:close/>
              </a:path>
              <a:path w="576580" h="548640">
                <a:moveTo>
                  <a:pt x="575995" y="68389"/>
                </a:moveTo>
                <a:lnTo>
                  <a:pt x="287997" y="68389"/>
                </a:lnTo>
                <a:lnTo>
                  <a:pt x="365036" y="145440"/>
                </a:lnTo>
                <a:lnTo>
                  <a:pt x="365036" y="93954"/>
                </a:lnTo>
                <a:lnTo>
                  <a:pt x="575995" y="93954"/>
                </a:lnTo>
                <a:lnTo>
                  <a:pt x="575995" y="68389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2725" y="6402959"/>
            <a:ext cx="308610" cy="386080"/>
          </a:xfrm>
          <a:custGeom>
            <a:avLst/>
            <a:gdLst/>
            <a:ahLst/>
            <a:cxnLst/>
            <a:rect l="l" t="t" r="r" b="b"/>
            <a:pathLst>
              <a:path w="308609" h="386079">
                <a:moveTo>
                  <a:pt x="282956" y="0"/>
                </a:moveTo>
                <a:lnTo>
                  <a:pt x="231470" y="0"/>
                </a:lnTo>
                <a:lnTo>
                  <a:pt x="231470" y="51485"/>
                </a:lnTo>
                <a:lnTo>
                  <a:pt x="282956" y="102958"/>
                </a:lnTo>
                <a:lnTo>
                  <a:pt x="282956" y="0"/>
                </a:lnTo>
                <a:close/>
              </a:path>
              <a:path w="308609" h="386079">
                <a:moveTo>
                  <a:pt x="308521" y="180365"/>
                </a:moveTo>
                <a:lnTo>
                  <a:pt x="0" y="180365"/>
                </a:lnTo>
                <a:lnTo>
                  <a:pt x="0" y="385914"/>
                </a:lnTo>
                <a:lnTo>
                  <a:pt x="128511" y="385914"/>
                </a:lnTo>
                <a:lnTo>
                  <a:pt x="128511" y="282955"/>
                </a:lnTo>
                <a:lnTo>
                  <a:pt x="308521" y="282955"/>
                </a:lnTo>
                <a:lnTo>
                  <a:pt x="308521" y="180365"/>
                </a:lnTo>
                <a:close/>
              </a:path>
              <a:path w="308609" h="386079">
                <a:moveTo>
                  <a:pt x="308521" y="282955"/>
                </a:moveTo>
                <a:lnTo>
                  <a:pt x="179997" y="282955"/>
                </a:lnTo>
                <a:lnTo>
                  <a:pt x="179997" y="385914"/>
                </a:lnTo>
                <a:lnTo>
                  <a:pt x="308521" y="385914"/>
                </a:lnTo>
                <a:lnTo>
                  <a:pt x="308521" y="282955"/>
                </a:lnTo>
                <a:close/>
              </a:path>
            </a:pathLst>
          </a:custGeom>
          <a:solidFill>
            <a:srgbClr val="3E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1239" y="6377394"/>
            <a:ext cx="411480" cy="411480"/>
          </a:xfrm>
          <a:custGeom>
            <a:avLst/>
            <a:gdLst/>
            <a:ahLst/>
            <a:cxnLst/>
            <a:rect l="l" t="t" r="r" b="b"/>
            <a:pathLst>
              <a:path w="411480" h="411479">
                <a:moveTo>
                  <a:pt x="205917" y="0"/>
                </a:moveTo>
                <a:lnTo>
                  <a:pt x="0" y="205930"/>
                </a:lnTo>
                <a:lnTo>
                  <a:pt x="411480" y="205930"/>
                </a:lnTo>
                <a:lnTo>
                  <a:pt x="205917" y="0"/>
                </a:lnTo>
                <a:close/>
              </a:path>
              <a:path w="411480" h="411479">
                <a:moveTo>
                  <a:pt x="231482" y="308521"/>
                </a:moveTo>
                <a:lnTo>
                  <a:pt x="179997" y="308521"/>
                </a:lnTo>
                <a:lnTo>
                  <a:pt x="179997" y="411480"/>
                </a:lnTo>
                <a:lnTo>
                  <a:pt x="231482" y="411480"/>
                </a:lnTo>
                <a:lnTo>
                  <a:pt x="231482" y="308521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59" y="6309004"/>
            <a:ext cx="576580" cy="548640"/>
          </a:xfrm>
          <a:custGeom>
            <a:avLst/>
            <a:gdLst/>
            <a:ahLst/>
            <a:cxnLst/>
            <a:rect l="l" t="t" r="r" b="b"/>
            <a:pathLst>
              <a:path w="576580" h="548640">
                <a:moveTo>
                  <a:pt x="0" y="0"/>
                </a:moveTo>
                <a:lnTo>
                  <a:pt x="575995" y="0"/>
                </a:lnTo>
                <a:lnTo>
                  <a:pt x="575995" y="548640"/>
                </a:lnTo>
                <a:lnTo>
                  <a:pt x="0" y="548640"/>
                </a:lnTo>
                <a:lnTo>
                  <a:pt x="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239" y="6377394"/>
            <a:ext cx="411480" cy="411480"/>
          </a:xfrm>
          <a:custGeom>
            <a:avLst/>
            <a:gdLst/>
            <a:ahLst/>
            <a:cxnLst/>
            <a:rect l="l" t="t" r="r" b="b"/>
            <a:pathLst>
              <a:path w="411480" h="411479">
                <a:moveTo>
                  <a:pt x="205917" y="0"/>
                </a:moveTo>
                <a:lnTo>
                  <a:pt x="282956" y="77050"/>
                </a:lnTo>
                <a:lnTo>
                  <a:pt x="282956" y="25565"/>
                </a:lnTo>
                <a:lnTo>
                  <a:pt x="334441" y="25565"/>
                </a:lnTo>
                <a:lnTo>
                  <a:pt x="334441" y="128524"/>
                </a:lnTo>
                <a:lnTo>
                  <a:pt x="411480" y="205930"/>
                </a:lnTo>
                <a:lnTo>
                  <a:pt x="360006" y="205930"/>
                </a:lnTo>
                <a:lnTo>
                  <a:pt x="360006" y="411480"/>
                </a:lnTo>
                <a:lnTo>
                  <a:pt x="51485" y="411480"/>
                </a:lnTo>
                <a:lnTo>
                  <a:pt x="51485" y="205930"/>
                </a:lnTo>
                <a:lnTo>
                  <a:pt x="0" y="205930"/>
                </a:lnTo>
                <a:lnTo>
                  <a:pt x="205917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4195" y="6454444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0" y="0"/>
                </a:moveTo>
                <a:lnTo>
                  <a:pt x="51485" y="51473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2725" y="6583324"/>
            <a:ext cx="308610" cy="0"/>
          </a:xfrm>
          <a:custGeom>
            <a:avLst/>
            <a:gdLst/>
            <a:ahLst/>
            <a:cxnLst/>
            <a:rect l="l" t="t" r="r" b="b"/>
            <a:pathLst>
              <a:path w="308609">
                <a:moveTo>
                  <a:pt x="308521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1236" y="6685915"/>
            <a:ext cx="52069" cy="103505"/>
          </a:xfrm>
          <a:custGeom>
            <a:avLst/>
            <a:gdLst/>
            <a:ahLst/>
            <a:cxnLst/>
            <a:rect l="l" t="t" r="r" b="b"/>
            <a:pathLst>
              <a:path w="52070" h="103504">
                <a:moveTo>
                  <a:pt x="0" y="102958"/>
                </a:moveTo>
                <a:lnTo>
                  <a:pt x="0" y="0"/>
                </a:lnTo>
                <a:lnTo>
                  <a:pt x="51485" y="0"/>
                </a:lnTo>
                <a:lnTo>
                  <a:pt x="51485" y="102958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03634" y="1599844"/>
            <a:ext cx="3327476" cy="4525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29979" y="497776"/>
            <a:ext cx="40830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0" dirty="0">
                <a:solidFill>
                  <a:srgbClr val="000000"/>
                </a:solidFill>
                <a:latin typeface="Calibri"/>
                <a:cs typeface="Calibri"/>
              </a:rPr>
              <a:t>«</a:t>
            </a:r>
            <a:r>
              <a:rPr sz="4400" b="1" i="0" dirty="0">
                <a:solidFill>
                  <a:srgbClr val="000000"/>
                </a:solidFill>
                <a:latin typeface="Calibri"/>
                <a:cs typeface="Calibri"/>
              </a:rPr>
              <a:t>Мальчики</a:t>
            </a:r>
            <a:r>
              <a:rPr sz="4400" i="0" dirty="0">
                <a:solidFill>
                  <a:srgbClr val="000000"/>
                </a:solidFill>
                <a:latin typeface="Calibri"/>
                <a:cs typeface="Calibri"/>
              </a:rPr>
              <a:t>»</a:t>
            </a:r>
            <a:r>
              <a:rPr sz="4400" i="0" spc="-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i="0" dirty="0">
                <a:solidFill>
                  <a:srgbClr val="000000"/>
                </a:solidFill>
                <a:latin typeface="Calibri"/>
                <a:cs typeface="Calibri"/>
              </a:rPr>
              <a:t>500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5901" y="1633219"/>
            <a:ext cx="307975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latin typeface="Calibri"/>
                <a:cs typeface="Calibri"/>
              </a:rPr>
              <a:t>Назовите</a:t>
            </a:r>
            <a:r>
              <a:rPr sz="4000" b="1" spc="-9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имя  </a:t>
            </a:r>
            <a:r>
              <a:rPr sz="4000" b="1" spc="-10" dirty="0">
                <a:latin typeface="Calibri"/>
                <a:cs typeface="Calibri"/>
              </a:rPr>
              <a:t>собаки </a:t>
            </a:r>
            <a:r>
              <a:rPr sz="4000" b="1" spc="-15" dirty="0">
                <a:latin typeface="Calibri"/>
                <a:cs typeface="Calibri"/>
              </a:rPr>
              <a:t>семьи  </a:t>
            </a:r>
            <a:r>
              <a:rPr sz="4000" b="1" spc="-10" dirty="0">
                <a:latin typeface="Calibri"/>
                <a:cs typeface="Calibri"/>
              </a:rPr>
              <a:t>Володи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22145" y="4169422"/>
            <a:ext cx="186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05064" y="3462020"/>
            <a:ext cx="1941195" cy="130556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459105" indent="-447040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459105" algn="l"/>
                <a:tab pos="459740" algn="l"/>
              </a:tabLst>
            </a:pPr>
            <a:r>
              <a:rPr sz="3600" b="1" spc="-15" dirty="0">
                <a:latin typeface="Calibri"/>
                <a:cs typeface="Calibri"/>
              </a:rPr>
              <a:t>Полкан</a:t>
            </a:r>
            <a:endParaRPr sz="3600">
              <a:latin typeface="Calibri"/>
              <a:cs typeface="Calibri"/>
            </a:endParaRPr>
          </a:p>
          <a:p>
            <a:pPr marL="675005">
              <a:lnSpc>
                <a:spcPct val="100000"/>
              </a:lnSpc>
              <a:spcBef>
                <a:spcPts val="720"/>
              </a:spcBef>
            </a:pPr>
            <a:r>
              <a:rPr sz="3600" b="1" spc="-20" dirty="0">
                <a:latin typeface="Calibri"/>
                <a:cs typeface="Calibri"/>
              </a:rPr>
              <a:t>Лорд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30705" y="5449582"/>
            <a:ext cx="186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18666" y="4742179"/>
            <a:ext cx="2115185" cy="130556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457834" indent="-445770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457834" algn="l"/>
                <a:tab pos="458470" algn="l"/>
              </a:tabLst>
            </a:pPr>
            <a:r>
              <a:rPr sz="3600" b="1" spc="-5" dirty="0">
                <a:latin typeface="Calibri"/>
                <a:cs typeface="Calibri"/>
              </a:rPr>
              <a:t>Ми</a:t>
            </a:r>
            <a:r>
              <a:rPr sz="3600" b="1" spc="5" dirty="0">
                <a:latin typeface="Calibri"/>
                <a:cs typeface="Calibri"/>
              </a:rPr>
              <a:t>л</a:t>
            </a:r>
            <a:r>
              <a:rPr sz="3600" b="1" spc="-10" dirty="0">
                <a:latin typeface="Calibri"/>
                <a:cs typeface="Calibri"/>
              </a:rPr>
              <a:t>о</a:t>
            </a:r>
            <a:r>
              <a:rPr sz="3600" b="1" spc="-65" dirty="0">
                <a:latin typeface="Calibri"/>
                <a:cs typeface="Calibri"/>
              </a:rPr>
              <a:t>р</a:t>
            </a:r>
            <a:r>
              <a:rPr sz="3600" b="1" dirty="0">
                <a:latin typeface="Calibri"/>
                <a:cs typeface="Calibri"/>
              </a:rPr>
              <a:t>д</a:t>
            </a:r>
            <a:endParaRPr sz="3600">
              <a:latin typeface="Calibri"/>
              <a:cs typeface="Calibri"/>
            </a:endParaRPr>
          </a:p>
          <a:p>
            <a:pPr marL="669925">
              <a:lnSpc>
                <a:spcPct val="100000"/>
              </a:lnSpc>
              <a:spcBef>
                <a:spcPts val="720"/>
              </a:spcBef>
            </a:pPr>
            <a:r>
              <a:rPr sz="3600" b="1" spc="-5" dirty="0">
                <a:latin typeface="Calibri"/>
                <a:cs typeface="Calibri"/>
              </a:rPr>
              <a:t>Барон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6381000"/>
            <a:ext cx="539750" cy="476884"/>
          </a:xfrm>
          <a:custGeom>
            <a:avLst/>
            <a:gdLst/>
            <a:ahLst/>
            <a:cxnLst/>
            <a:rect l="l" t="t" r="r" b="b"/>
            <a:pathLst>
              <a:path w="539750" h="476884">
                <a:moveTo>
                  <a:pt x="539635" y="0"/>
                </a:moveTo>
                <a:lnTo>
                  <a:pt x="0" y="0"/>
                </a:lnTo>
                <a:lnTo>
                  <a:pt x="0" y="476643"/>
                </a:lnTo>
                <a:lnTo>
                  <a:pt x="539635" y="476643"/>
                </a:lnTo>
                <a:lnTo>
                  <a:pt x="539635" y="416877"/>
                </a:lnTo>
                <a:lnTo>
                  <a:pt x="135724" y="416877"/>
                </a:lnTo>
                <a:lnTo>
                  <a:pt x="135724" y="238315"/>
                </a:lnTo>
                <a:lnTo>
                  <a:pt x="91084" y="238315"/>
                </a:lnTo>
                <a:lnTo>
                  <a:pt x="269633" y="59397"/>
                </a:lnTo>
                <a:lnTo>
                  <a:pt x="539635" y="59397"/>
                </a:lnTo>
                <a:lnTo>
                  <a:pt x="539635" y="0"/>
                </a:lnTo>
                <a:close/>
              </a:path>
              <a:path w="539750" h="476884">
                <a:moveTo>
                  <a:pt x="539635" y="81724"/>
                </a:moveTo>
                <a:lnTo>
                  <a:pt x="381241" y="81724"/>
                </a:lnTo>
                <a:lnTo>
                  <a:pt x="381241" y="171005"/>
                </a:lnTo>
                <a:lnTo>
                  <a:pt x="448564" y="238315"/>
                </a:lnTo>
                <a:lnTo>
                  <a:pt x="403555" y="238315"/>
                </a:lnTo>
                <a:lnTo>
                  <a:pt x="403555" y="416877"/>
                </a:lnTo>
                <a:lnTo>
                  <a:pt x="539635" y="416877"/>
                </a:lnTo>
                <a:lnTo>
                  <a:pt x="539635" y="81724"/>
                </a:lnTo>
                <a:close/>
              </a:path>
              <a:path w="539750" h="476884">
                <a:moveTo>
                  <a:pt x="539635" y="59397"/>
                </a:moveTo>
                <a:lnTo>
                  <a:pt x="269633" y="59397"/>
                </a:lnTo>
                <a:lnTo>
                  <a:pt x="336600" y="126364"/>
                </a:lnTo>
                <a:lnTo>
                  <a:pt x="336600" y="81724"/>
                </a:lnTo>
                <a:lnTo>
                  <a:pt x="539635" y="81724"/>
                </a:lnTo>
                <a:lnTo>
                  <a:pt x="539635" y="59397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5724" y="6462725"/>
            <a:ext cx="267970" cy="335280"/>
          </a:xfrm>
          <a:custGeom>
            <a:avLst/>
            <a:gdLst/>
            <a:ahLst/>
            <a:cxnLst/>
            <a:rect l="l" t="t" r="r" b="b"/>
            <a:pathLst>
              <a:path w="267970" h="335279">
                <a:moveTo>
                  <a:pt x="245516" y="0"/>
                </a:moveTo>
                <a:lnTo>
                  <a:pt x="200875" y="0"/>
                </a:lnTo>
                <a:lnTo>
                  <a:pt x="200875" y="44640"/>
                </a:lnTo>
                <a:lnTo>
                  <a:pt x="245516" y="89281"/>
                </a:lnTo>
                <a:lnTo>
                  <a:pt x="245516" y="0"/>
                </a:lnTo>
                <a:close/>
              </a:path>
              <a:path w="267970" h="335279">
                <a:moveTo>
                  <a:pt x="267830" y="156591"/>
                </a:moveTo>
                <a:lnTo>
                  <a:pt x="0" y="156591"/>
                </a:lnTo>
                <a:lnTo>
                  <a:pt x="0" y="335153"/>
                </a:lnTo>
                <a:lnTo>
                  <a:pt x="111594" y="335153"/>
                </a:lnTo>
                <a:lnTo>
                  <a:pt x="111594" y="245872"/>
                </a:lnTo>
                <a:lnTo>
                  <a:pt x="267830" y="245872"/>
                </a:lnTo>
                <a:lnTo>
                  <a:pt x="267830" y="156591"/>
                </a:lnTo>
                <a:close/>
              </a:path>
              <a:path w="267970" h="335279">
                <a:moveTo>
                  <a:pt x="267830" y="245872"/>
                </a:moveTo>
                <a:lnTo>
                  <a:pt x="156235" y="245872"/>
                </a:lnTo>
                <a:lnTo>
                  <a:pt x="156235" y="335153"/>
                </a:lnTo>
                <a:lnTo>
                  <a:pt x="267830" y="335153"/>
                </a:lnTo>
                <a:lnTo>
                  <a:pt x="267830" y="245872"/>
                </a:lnTo>
                <a:close/>
              </a:path>
            </a:pathLst>
          </a:custGeom>
          <a:solidFill>
            <a:srgbClr val="3E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084" y="6440398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549" y="0"/>
                </a:moveTo>
                <a:lnTo>
                  <a:pt x="0" y="178917"/>
                </a:lnTo>
                <a:lnTo>
                  <a:pt x="357479" y="178917"/>
                </a:lnTo>
                <a:lnTo>
                  <a:pt x="178549" y="0"/>
                </a:lnTo>
                <a:close/>
              </a:path>
              <a:path w="357505" h="357504">
                <a:moveTo>
                  <a:pt x="200875" y="268198"/>
                </a:moveTo>
                <a:lnTo>
                  <a:pt x="156235" y="268198"/>
                </a:lnTo>
                <a:lnTo>
                  <a:pt x="156235" y="357479"/>
                </a:lnTo>
                <a:lnTo>
                  <a:pt x="200875" y="357479"/>
                </a:lnTo>
                <a:lnTo>
                  <a:pt x="200875" y="268198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6381000"/>
            <a:ext cx="539750" cy="476884"/>
          </a:xfrm>
          <a:custGeom>
            <a:avLst/>
            <a:gdLst/>
            <a:ahLst/>
            <a:cxnLst/>
            <a:rect l="l" t="t" r="r" b="b"/>
            <a:pathLst>
              <a:path w="539750" h="476884">
                <a:moveTo>
                  <a:pt x="0" y="0"/>
                </a:moveTo>
                <a:lnTo>
                  <a:pt x="539635" y="0"/>
                </a:lnTo>
                <a:lnTo>
                  <a:pt x="539635" y="476643"/>
                </a:lnTo>
                <a:lnTo>
                  <a:pt x="0" y="476643"/>
                </a:lnTo>
                <a:lnTo>
                  <a:pt x="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084" y="6440398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549" y="0"/>
                </a:moveTo>
                <a:lnTo>
                  <a:pt x="245516" y="66967"/>
                </a:lnTo>
                <a:lnTo>
                  <a:pt x="245516" y="22326"/>
                </a:lnTo>
                <a:lnTo>
                  <a:pt x="290156" y="22326"/>
                </a:lnTo>
                <a:lnTo>
                  <a:pt x="290156" y="111607"/>
                </a:lnTo>
                <a:lnTo>
                  <a:pt x="357479" y="178917"/>
                </a:lnTo>
                <a:lnTo>
                  <a:pt x="312470" y="178917"/>
                </a:lnTo>
                <a:lnTo>
                  <a:pt x="312470" y="357479"/>
                </a:lnTo>
                <a:lnTo>
                  <a:pt x="44640" y="357479"/>
                </a:lnTo>
                <a:lnTo>
                  <a:pt x="44640" y="178917"/>
                </a:lnTo>
                <a:lnTo>
                  <a:pt x="0" y="178917"/>
                </a:lnTo>
                <a:lnTo>
                  <a:pt x="178549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6600" y="6507365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4">
                <a:moveTo>
                  <a:pt x="0" y="0"/>
                </a:moveTo>
                <a:lnTo>
                  <a:pt x="44640" y="4464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5724" y="661931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267830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7319" y="6708597"/>
            <a:ext cx="45085" cy="89535"/>
          </a:xfrm>
          <a:custGeom>
            <a:avLst/>
            <a:gdLst/>
            <a:ahLst/>
            <a:cxnLst/>
            <a:rect l="l" t="t" r="r" b="b"/>
            <a:pathLst>
              <a:path w="45085" h="89534">
                <a:moveTo>
                  <a:pt x="0" y="89281"/>
                </a:moveTo>
                <a:lnTo>
                  <a:pt x="0" y="0"/>
                </a:lnTo>
                <a:lnTo>
                  <a:pt x="44640" y="0"/>
                </a:lnTo>
                <a:lnTo>
                  <a:pt x="44640" y="89281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08841" y="1599844"/>
            <a:ext cx="2917075" cy="4525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7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2"/>
            <a:ext cx="3492360" cy="30837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84574" y="233540"/>
            <a:ext cx="4953000" cy="301180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0"/>
              </a:spcBef>
              <a:tabLst>
                <a:tab pos="3540760" algn="l"/>
                <a:tab pos="3620135" algn="l"/>
              </a:tabLst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В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1857 году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Павел Чехов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открыл 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собственную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лавку. Незадолго до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начала  купеческой деятельности он женился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на  Евгении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Яковлевне Морозовой, положив  начало многочисленной талантливой  семье.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17 января (29 января) 1860 года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в  доме Чеховых</a:t>
            </a:r>
            <a:r>
              <a:rPr sz="20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Таганроге	родился  третий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сын,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Антон,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—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будущий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писатель. 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Всего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в семье Павла Егоровича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Чехова 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было семь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детей: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Александр,		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Николай, 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Антон,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Иван,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Мария,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Михаил и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умершая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в 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детстве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Евгения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3234" y="3284639"/>
            <a:ext cx="2272677" cy="30315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70237" y="3665156"/>
            <a:ext cx="2262238" cy="30006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96000" y="3782885"/>
            <a:ext cx="2714764" cy="20347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10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8784717" y="0"/>
                </a:moveTo>
                <a:lnTo>
                  <a:pt x="0" y="0"/>
                </a:lnTo>
                <a:lnTo>
                  <a:pt x="0" y="6479628"/>
                </a:lnTo>
                <a:lnTo>
                  <a:pt x="8784717" y="6479628"/>
                </a:lnTo>
                <a:lnTo>
                  <a:pt x="8784717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85" y="188645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8785225" h="6480175">
                <a:moveTo>
                  <a:pt x="4392358" y="6479628"/>
                </a:moveTo>
                <a:lnTo>
                  <a:pt x="0" y="6479628"/>
                </a:lnTo>
                <a:lnTo>
                  <a:pt x="0" y="0"/>
                </a:lnTo>
                <a:lnTo>
                  <a:pt x="8784717" y="0"/>
                </a:lnTo>
                <a:lnTo>
                  <a:pt x="8784717" y="6479628"/>
                </a:lnTo>
                <a:lnTo>
                  <a:pt x="4392358" y="6479628"/>
                </a:lnTo>
                <a:close/>
              </a:path>
            </a:pathLst>
          </a:custGeom>
          <a:ln w="25559">
            <a:solidFill>
              <a:srgbClr val="C3B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285" y="188633"/>
            <a:ext cx="2231644" cy="223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2714" y="188633"/>
            <a:ext cx="2231644" cy="2231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2714" y="4436630"/>
            <a:ext cx="2231644" cy="22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285" y="4436630"/>
            <a:ext cx="2231644" cy="223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76" y="31673"/>
            <a:ext cx="3275634" cy="43070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50445" y="2496959"/>
            <a:ext cx="3193186" cy="43603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96665" y="774623"/>
            <a:ext cx="492442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6F2F9F"/>
                </a:solidFill>
                <a:latin typeface="Arial"/>
                <a:cs typeface="Arial"/>
              </a:rPr>
              <a:t>Отец Антона Павловича, </a:t>
            </a:r>
            <a:r>
              <a:rPr sz="1800" b="1" spc="-5" dirty="0">
                <a:solidFill>
                  <a:srgbClr val="6F2F9F"/>
                </a:solidFill>
                <a:latin typeface="Arial"/>
                <a:cs typeface="Arial"/>
              </a:rPr>
              <a:t>бывший  </a:t>
            </a:r>
            <a:r>
              <a:rPr sz="1800" b="1" spc="-10" dirty="0">
                <a:solidFill>
                  <a:srgbClr val="6F2F9F"/>
                </a:solidFill>
                <a:latin typeface="Arial"/>
                <a:cs typeface="Arial"/>
              </a:rPr>
              <a:t>приказчик, </a:t>
            </a:r>
            <a:r>
              <a:rPr sz="1800" b="1" dirty="0">
                <a:solidFill>
                  <a:srgbClr val="6F2F9F"/>
                </a:solidFill>
                <a:latin typeface="Arial"/>
                <a:cs typeface="Arial"/>
              </a:rPr>
              <a:t>был </a:t>
            </a:r>
            <a:r>
              <a:rPr sz="1800" b="1" spc="-15" dirty="0">
                <a:solidFill>
                  <a:srgbClr val="6F2F9F"/>
                </a:solidFill>
                <a:latin typeface="Arial"/>
                <a:cs typeface="Arial"/>
              </a:rPr>
              <a:t>хозяином мелочной </a:t>
            </a:r>
            <a:r>
              <a:rPr sz="1800" b="1" spc="-10" dirty="0">
                <a:solidFill>
                  <a:srgbClr val="6F2F9F"/>
                </a:solidFill>
                <a:latin typeface="Arial"/>
                <a:cs typeface="Arial"/>
              </a:rPr>
              <a:t>лавки.  Своих детей Павел Егорович содержал </a:t>
            </a:r>
            <a:r>
              <a:rPr sz="1800" b="1" dirty="0">
                <a:solidFill>
                  <a:srgbClr val="6F2F9F"/>
                </a:solidFill>
                <a:latin typeface="Arial"/>
                <a:cs typeface="Arial"/>
              </a:rPr>
              <a:t>в  </a:t>
            </a:r>
            <a:r>
              <a:rPr sz="1800" b="1" spc="-10" dirty="0">
                <a:solidFill>
                  <a:srgbClr val="6F2F9F"/>
                </a:solidFill>
                <a:latin typeface="Arial"/>
                <a:cs typeface="Arial"/>
              </a:rPr>
              <a:t>строгости. </a:t>
            </a:r>
            <a:r>
              <a:rPr sz="1800" b="1" dirty="0">
                <a:solidFill>
                  <a:srgbClr val="6F2F9F"/>
                </a:solidFill>
                <a:latin typeface="Arial"/>
                <a:cs typeface="Arial"/>
              </a:rPr>
              <a:t>Они </a:t>
            </a:r>
            <a:r>
              <a:rPr sz="1800" b="1" spc="-15" dirty="0">
                <a:solidFill>
                  <a:srgbClr val="6F2F9F"/>
                </a:solidFill>
                <a:latin typeface="Arial"/>
                <a:cs typeface="Arial"/>
              </a:rPr>
              <a:t>должны </a:t>
            </a:r>
            <a:r>
              <a:rPr sz="1800" b="1" spc="-5" dirty="0">
                <a:solidFill>
                  <a:srgbClr val="6F2F9F"/>
                </a:solidFill>
                <a:latin typeface="Arial"/>
                <a:cs typeface="Arial"/>
              </a:rPr>
              <a:t>были </a:t>
            </a:r>
            <a:r>
              <a:rPr sz="1800" b="1" spc="-10" dirty="0">
                <a:solidFill>
                  <a:srgbClr val="6F2F9F"/>
                </a:solidFill>
                <a:latin typeface="Arial"/>
                <a:cs typeface="Arial"/>
              </a:rPr>
              <a:t>учиться,  работать </a:t>
            </a:r>
            <a:r>
              <a:rPr sz="1800" b="1" dirty="0">
                <a:solidFill>
                  <a:srgbClr val="6F2F9F"/>
                </a:solidFill>
                <a:latin typeface="Arial"/>
                <a:cs typeface="Arial"/>
              </a:rPr>
              <a:t>в </a:t>
            </a:r>
            <a:r>
              <a:rPr sz="1800" b="1" spc="-20" dirty="0">
                <a:solidFill>
                  <a:srgbClr val="6F2F9F"/>
                </a:solidFill>
                <a:latin typeface="Arial"/>
                <a:cs typeface="Arial"/>
              </a:rPr>
              <a:t>отцовской </a:t>
            </a:r>
            <a:r>
              <a:rPr sz="1800" b="1" spc="-5" dirty="0">
                <a:solidFill>
                  <a:srgbClr val="6F2F9F"/>
                </a:solidFill>
                <a:latin typeface="Arial"/>
                <a:cs typeface="Arial"/>
              </a:rPr>
              <a:t>лавке </a:t>
            </a:r>
            <a:r>
              <a:rPr sz="1800" b="1" dirty="0">
                <a:solidFill>
                  <a:srgbClr val="6F2F9F"/>
                </a:solidFill>
                <a:latin typeface="Arial"/>
                <a:cs typeface="Arial"/>
              </a:rPr>
              <a:t>и </a:t>
            </a:r>
            <a:r>
              <a:rPr sz="1800" b="1" spc="-10" dirty="0">
                <a:solidFill>
                  <a:srgbClr val="6F2F9F"/>
                </a:solidFill>
                <a:latin typeface="Arial"/>
                <a:cs typeface="Arial"/>
              </a:rPr>
              <a:t>петь </a:t>
            </a:r>
            <a:r>
              <a:rPr sz="1800" b="1" dirty="0">
                <a:solidFill>
                  <a:srgbClr val="6F2F9F"/>
                </a:solidFill>
                <a:latin typeface="Arial"/>
                <a:cs typeface="Arial"/>
              </a:rPr>
              <a:t>в  </a:t>
            </a:r>
            <a:r>
              <a:rPr sz="1800" b="1" spc="-10" dirty="0">
                <a:solidFill>
                  <a:srgbClr val="6F2F9F"/>
                </a:solidFill>
                <a:latin typeface="Arial"/>
                <a:cs typeface="Arial"/>
              </a:rPr>
              <a:t>созданном </a:t>
            </a:r>
            <a:r>
              <a:rPr sz="1800" b="1" spc="-20" dirty="0">
                <a:solidFill>
                  <a:srgbClr val="6F2F9F"/>
                </a:solidFill>
                <a:latin typeface="Arial"/>
                <a:cs typeface="Arial"/>
              </a:rPr>
              <a:t>отцом </a:t>
            </a:r>
            <a:r>
              <a:rPr sz="1800" b="1" spc="-15" dirty="0">
                <a:solidFill>
                  <a:srgbClr val="6F2F9F"/>
                </a:solidFill>
                <a:latin typeface="Arial"/>
                <a:cs typeface="Arial"/>
              </a:rPr>
              <a:t>же </a:t>
            </a:r>
            <a:r>
              <a:rPr sz="1800" b="1" spc="-10" dirty="0">
                <a:solidFill>
                  <a:srgbClr val="6F2F9F"/>
                </a:solidFill>
                <a:latin typeface="Arial"/>
                <a:cs typeface="Arial"/>
              </a:rPr>
              <a:t>церковном</a:t>
            </a:r>
            <a:r>
              <a:rPr sz="1800" b="1" spc="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6F2F9F"/>
                </a:solidFill>
                <a:latin typeface="Arial"/>
                <a:cs typeface="Arial"/>
              </a:rPr>
              <a:t>хоре.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7745" y="4828578"/>
            <a:ext cx="450786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413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Мать </a:t>
            </a:r>
            <a:r>
              <a:rPr sz="1800" b="1" spc="-10" dirty="0">
                <a:solidFill>
                  <a:srgbClr val="BF0000"/>
                </a:solidFill>
                <a:latin typeface="Arial"/>
                <a:cs typeface="Arial"/>
              </a:rPr>
              <a:t>Антона Павловича, </a:t>
            </a:r>
            <a:r>
              <a:rPr sz="1800" b="1" spc="-5" dirty="0">
                <a:solidFill>
                  <a:srgbClr val="BF0000"/>
                </a:solidFill>
                <a:latin typeface="Arial"/>
                <a:cs typeface="Arial"/>
              </a:rPr>
              <a:t>Евгения  </a:t>
            </a:r>
            <a:r>
              <a:rPr sz="1800" b="1" spc="-15" dirty="0">
                <a:solidFill>
                  <a:srgbClr val="BF0000"/>
                </a:solidFill>
                <a:latin typeface="Arial"/>
                <a:cs typeface="Arial"/>
              </a:rPr>
              <a:t>Яковлевна, 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была </a:t>
            </a:r>
            <a:r>
              <a:rPr sz="1800" b="1" spc="-10" dirty="0">
                <a:solidFill>
                  <a:srgbClr val="BF0000"/>
                </a:solidFill>
                <a:latin typeface="Arial"/>
                <a:cs typeface="Arial"/>
              </a:rPr>
              <a:t>внучкой  выкупленного 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на </a:t>
            </a:r>
            <a:r>
              <a:rPr sz="1800" b="1" spc="-20" dirty="0">
                <a:solidFill>
                  <a:srgbClr val="BF0000"/>
                </a:solidFill>
                <a:latin typeface="Arial"/>
                <a:cs typeface="Arial"/>
              </a:rPr>
              <a:t>волю </a:t>
            </a:r>
            <a:r>
              <a:rPr sz="1800" b="1" spc="-10" dirty="0">
                <a:solidFill>
                  <a:srgbClr val="BF0000"/>
                </a:solidFill>
                <a:latin typeface="Arial"/>
                <a:cs typeface="Arial"/>
              </a:rPr>
              <a:t>крепостного  крестьянина. 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Ей </a:t>
            </a:r>
            <a:r>
              <a:rPr sz="1800" b="1" spc="-20" dirty="0">
                <a:solidFill>
                  <a:srgbClr val="BF0000"/>
                </a:solidFill>
                <a:latin typeface="Arial"/>
                <a:cs typeface="Arial"/>
              </a:rPr>
              <a:t>удавалось </a:t>
            </a:r>
            <a:r>
              <a:rPr sz="1800" b="1" spc="-10" dirty="0">
                <a:solidFill>
                  <a:srgbClr val="BF0000"/>
                </a:solidFill>
                <a:latin typeface="Arial"/>
                <a:cs typeface="Arial"/>
              </a:rPr>
              <a:t>смягчать  </a:t>
            </a:r>
            <a:r>
              <a:rPr sz="1800" b="1" spc="-15" dirty="0">
                <a:solidFill>
                  <a:srgbClr val="BF0000"/>
                </a:solidFill>
                <a:latin typeface="Arial"/>
                <a:cs typeface="Arial"/>
              </a:rPr>
              <a:t>строгость 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мужа по </a:t>
            </a:r>
            <a:r>
              <a:rPr sz="1800" b="1" spc="-10" dirty="0">
                <a:solidFill>
                  <a:srgbClr val="BF0000"/>
                </a:solidFill>
                <a:latin typeface="Arial"/>
                <a:cs typeface="Arial"/>
              </a:rPr>
              <a:t>отношению 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к</a:t>
            </a:r>
            <a:r>
              <a:rPr sz="1800" b="1" spc="-10" dirty="0">
                <a:solidFill>
                  <a:srgbClr val="BF0000"/>
                </a:solidFill>
                <a:latin typeface="Arial"/>
                <a:cs typeface="Arial"/>
              </a:rPr>
              <a:t> детям.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49395" y="2504516"/>
            <a:ext cx="1695234" cy="22921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35780" y="6686070"/>
            <a:ext cx="1073785" cy="1390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BEBEBE"/>
                </a:solidFill>
                <a:latin typeface="Arial"/>
                <a:cs typeface="Arial"/>
                <a:hlinkClick r:id="rId9"/>
              </a:rPr>
              <a:t>FokinaLida.75@mail.ru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EBEB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4205</Words>
  <Application>Microsoft Office PowerPoint</Application>
  <PresentationFormat>Экран (4:3)</PresentationFormat>
  <Paragraphs>467</Paragraphs>
  <Slides>79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90" baseType="lpstr">
      <vt:lpstr>Arial</vt:lpstr>
      <vt:lpstr>Arial Narrow</vt:lpstr>
      <vt:lpstr>Calibri</vt:lpstr>
      <vt:lpstr>Comic Sans MS</vt:lpstr>
      <vt:lpstr>Georgia</vt:lpstr>
      <vt:lpstr>Tahoma</vt:lpstr>
      <vt:lpstr>Times New Roman</vt:lpstr>
      <vt:lpstr>Trebuchet MS</vt:lpstr>
      <vt:lpstr>Wingdings</vt:lpstr>
      <vt:lpstr>Wingdings 2</vt:lpstr>
      <vt:lpstr>Office Theme</vt:lpstr>
      <vt:lpstr>Антон Павлович Чехов</vt:lpstr>
      <vt:lpstr>Антон Павлович Чехов</vt:lpstr>
      <vt:lpstr>Цели: I. Образовательные:</vt:lpstr>
      <vt:lpstr>Презентация PowerPoint</vt:lpstr>
      <vt:lpstr>Презентация PowerPoint</vt:lpstr>
      <vt:lpstr>Л.Н.Толстой об А.П. Чехове</vt:lpstr>
      <vt:lpstr>Презентация PowerPoint</vt:lpstr>
      <vt:lpstr>Презентация PowerPoint</vt:lpstr>
      <vt:lpstr>Презентация PowerPoint</vt:lpstr>
      <vt:lpstr>Позже Антон Павлович говорил: «Талант в нас со стороны отца, а душа со  стороны матери».</vt:lpstr>
      <vt:lpstr>Презентация PowerPoint</vt:lpstr>
      <vt:lpstr>В детстве у  меня не  было деОттесц ти мваать,</vt:lpstr>
      <vt:lpstr>Презентация PowerPoint</vt:lpstr>
      <vt:lpstr>Павел Егорович, отец Антона Павловича, был «коммерсантом»,  как он солидно называл себя, по профессии, и художником — по  душе. Его одарённость была разносторонней. Он самоучкой  выучился играть на скрипке, увлекался живописью. Он писал  красками, занимался иконописью. Антон Павлович говорил о себе</vt:lpstr>
      <vt:lpstr>Презентация PowerPoint</vt:lpstr>
      <vt:lpstr>Презентация PowerPoint</vt:lpstr>
      <vt:lpstr>Презентация PowerPoint</vt:lpstr>
      <vt:lpstr>1892 год – Чехов покупает имение  Мелихово.</vt:lpstr>
      <vt:lpstr>Презентация PowerPoint</vt:lpstr>
      <vt:lpstr>Павел Егорович разоряется и с семьей бежит в Москву от</vt:lpstr>
      <vt:lpstr>Презентация PowerPoint</vt:lpstr>
      <vt:lpstr>Особенности стиля Чехова</vt:lpstr>
      <vt:lpstr>ОСОБЕННОСТИ РАССКАЗОВ  ЧЕХОВА:</vt:lpstr>
      <vt:lpstr>«Чехов — это  Пушкин в  прозе»</vt:lpstr>
      <vt:lpstr>Презентация PowerPoint</vt:lpstr>
      <vt:lpstr>В каком юмористическом  рассказе встретились  ящерица и собака? Как  ящерица могла повлиять на  судьбу собаки?</vt:lpstr>
      <vt:lpstr>В каких рассказах герои  изъясняются так:</vt:lpstr>
      <vt:lpstr>Псевдонимы А. П. Чехова:</vt:lpstr>
      <vt:lpstr>Словарная работа</vt:lpstr>
      <vt:lpstr>Словарная работа</vt:lpstr>
      <vt:lpstr>Словарная работа</vt:lpstr>
      <vt:lpstr>ОБРАТИМСЯ К РАССКАЗУ…</vt:lpstr>
      <vt:lpstr>Презентация PowerPoint</vt:lpstr>
      <vt:lpstr>Навьючен чемоданами</vt:lpstr>
      <vt:lpstr>Как же ведет себя Тонкий после недолгого  разговора?</vt:lpstr>
      <vt:lpstr>Лаконизм и абсурд</vt:lpstr>
      <vt:lpstr>Ирония (от др.-греч. εἰρωνεία —</vt:lpstr>
      <vt:lpstr>«Хамелеон»</vt:lpstr>
      <vt:lpstr>Презентация PowerPoint</vt:lpstr>
      <vt:lpstr>ХАМЕЛЕОНСТВО</vt:lpstr>
      <vt:lpstr>Говорящие фамилии</vt:lpstr>
      <vt:lpstr>Говорящие фамилии</vt:lpstr>
      <vt:lpstr>Говорящие фамилии</vt:lpstr>
      <vt:lpstr>«Смерть чиновника»</vt:lpstr>
      <vt:lpstr>«Говорящие» фамилии</vt:lpstr>
      <vt:lpstr>«Посчитаем…»</vt:lpstr>
      <vt:lpstr>Вывод</vt:lpstr>
      <vt:lpstr>Презентация PowerPoint</vt:lpstr>
      <vt:lpstr>Право первого хода</vt:lpstr>
      <vt:lpstr>«Каштанка» 100</vt:lpstr>
      <vt:lpstr>«Каштанка» 200</vt:lpstr>
      <vt:lpstr>Презентация PowerPoint</vt:lpstr>
      <vt:lpstr>Презентация PowerPoint</vt:lpstr>
      <vt:lpstr>«Каштанка» 500</vt:lpstr>
      <vt:lpstr>«Хамелеон» 100</vt:lpstr>
      <vt:lpstr>«Хамелеон» 200</vt:lpstr>
      <vt:lpstr>«Хамелеон» 300</vt:lpstr>
      <vt:lpstr>«Хамелеон» 400</vt:lpstr>
      <vt:lpstr>«Хамелеон» 500</vt:lpstr>
      <vt:lpstr>«Лошадиная фамилия» 100</vt:lpstr>
      <vt:lpstr>Презентация PowerPoint</vt:lpstr>
      <vt:lpstr>«Лошадиная фамилия» 300</vt:lpstr>
      <vt:lpstr>«Лошадиная фамилия» 400</vt:lpstr>
      <vt:lpstr>Презентация PowerPoint</vt:lpstr>
      <vt:lpstr>Презентация PowerPoint</vt:lpstr>
      <vt:lpstr>«Смерть чиновника» 200</vt:lpstr>
      <vt:lpstr>«Смерть чиновника» 300</vt:lpstr>
      <vt:lpstr>Презентация PowerPoint</vt:lpstr>
      <vt:lpstr>Презентация PowerPoint</vt:lpstr>
      <vt:lpstr>«Толстый и тонкий» 100</vt:lpstr>
      <vt:lpstr>«Толстый и тонкий» 200</vt:lpstr>
      <vt:lpstr>«Толстый и тонкий» 300</vt:lpstr>
      <vt:lpstr>«Толстый и тонкий» 400</vt:lpstr>
      <vt:lpstr>«Толстый и тонкий» 500</vt:lpstr>
      <vt:lpstr>«Мальчики» 100</vt:lpstr>
      <vt:lpstr>Презентация PowerPoint</vt:lpstr>
      <vt:lpstr>«Мальчики» 300</vt:lpstr>
      <vt:lpstr>«Мальчики» 400</vt:lpstr>
      <vt:lpstr>«Мальчики» 500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Осипян</dc:creator>
  <cp:lastModifiedBy>Пользователь</cp:lastModifiedBy>
  <cp:revision>1</cp:revision>
  <dcterms:created xsi:type="dcterms:W3CDTF">2019-06-12T06:48:08Z</dcterms:created>
  <dcterms:modified xsi:type="dcterms:W3CDTF">2022-02-03T08:49:28Z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2019-06-11T00:00:00Z</vt:filetime>
  </property>
  <property fmtid="{D5CDD505-2E9C-101B-9397-08002B2CF9AE}" pid="3" name="Creator">
    <vt:lpwstr>Impress</vt:lpwstr>
  </property>
  <property fmtid="{D5CDD505-2E9C-101B-9397-08002B2CF9AE}" pid="4" name="LastSaved">
    <vt:filetime>2019-06-11T00:00:00Z</vt:filetime>
  </property>
</Properties>
</file>