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04" autoAdjust="0"/>
    <p:restoredTop sz="94632" autoAdjust="0"/>
  </p:normalViewPr>
  <p:slideViewPr>
    <p:cSldViewPr>
      <p:cViewPr varScale="1">
        <p:scale>
          <a:sx n="87" d="100"/>
          <a:sy n="87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47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dirty="0" lang="ru-RU"/>
          </a:p>
        </p:txBody>
      </p:sp>
      <p:sp>
        <p:nvSpPr>
          <p:cNvPr id="104866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E466B85-EB51-440A-8F1E-092BC3DB987B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68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dirty="0" lang="ru-RU"/>
          </a:p>
        </p:txBody>
      </p:sp>
      <p:sp>
        <p:nvSpPr>
          <p:cNvPr id="104866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dirty="0" lang="ru-RU"/>
          </a:p>
        </p:txBody>
      </p:sp>
      <p:sp>
        <p:nvSpPr>
          <p:cNvPr id="104867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E544563-50EA-4D55-ADF7-81270607978E}" type="slidenum">
              <a:rPr lang="ru-RU" smtClean="0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ru-RU"/>
          </a:p>
        </p:txBody>
      </p:sp>
      <p:sp>
        <p:nvSpPr>
          <p:cNvPr id="104860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E544563-50EA-4D55-ADF7-81270607978E}" type="slidenum">
              <a:rPr lang="ru-RU" smtClean="0"/>
              <a:t>18</a:t>
            </a:fld>
            <a:endParaRPr dirty="0"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6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2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4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5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5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1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58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8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1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6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6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1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ru-RU"/>
          </a:p>
        </p:txBody>
      </p:sp>
      <p:sp>
        <p:nvSpPr>
          <p:cNvPr id="1048632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63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3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ADF3-C9F1-4D5E-9CC9-1E93376FFDC8}" type="datetimeFigureOut">
              <a:rPr lang="ru-RU" smtClean="0"/>
              <a:t>23.10.2017</a:t>
            </a:fld>
            <a:endParaRPr dirty="0"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FC3A0-0823-41D4-A8A5-83C9DF434D1B}" type="slidenum">
              <a:rPr lang="ru-RU" smtClean="0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image" Target="../media/image34.png"/><Relationship Id="rId4" Type="http://schemas.openxmlformats.org/officeDocument/2006/relationships/image" Target="../media/image35.gif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gif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hyperlink" Target="http://www.shareredactor.ru/2004-13/img_P20/2.jpg" TargetMode="Externa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944216"/>
          </a:xfrm>
        </p:spPr>
        <p:txBody>
          <a:bodyPr>
            <a:noAutofit/>
          </a:bodyPr>
          <a:p>
            <a:r>
              <a:rPr b="1" dirty="0" sz="7200" lang="ru-RU" smtClean="0">
                <a:solidFill>
                  <a:srgbClr val="C00000"/>
                </a:solidFill>
                <a:latin typeface="Cambria" pitchFamily="18" charset="0"/>
              </a:rPr>
              <a:t>Искусство </a:t>
            </a:r>
            <a:br>
              <a:rPr b="1" dirty="0" sz="7200" lang="ru-RU" smtClean="0">
                <a:solidFill>
                  <a:srgbClr val="C00000"/>
                </a:solidFill>
                <a:latin typeface="Cambria" pitchFamily="18" charset="0"/>
              </a:rPr>
            </a:br>
            <a:r>
              <a:rPr b="1" dirty="0" sz="7200" lang="ru-RU" smtClean="0">
                <a:solidFill>
                  <a:srgbClr val="C00000"/>
                </a:solidFill>
                <a:latin typeface="Cambria" pitchFamily="18" charset="0"/>
              </a:rPr>
              <a:t>в твоём доме</a:t>
            </a:r>
            <a:endParaRPr b="1" dirty="0" sz="7200" lang="ru-RU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97152" name="Picture 2" descr="C:\Users\Голуб\Desktop\Презентации 2 - 9 класс\nubBYFfmkV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187624" y="2636912"/>
            <a:ext cx="6480720" cy="3966615"/>
          </a:xfrm>
          <a:prstGeom prst="rect"/>
          <a:noFill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1"/>
          <p:cNvSpPr/>
          <p:nvPr/>
        </p:nvSpPr>
        <p:spPr>
          <a:xfrm>
            <a:off x="251520" y="260648"/>
            <a:ext cx="8640960" cy="1691641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5400" lang="ru-RU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Составляющие </a:t>
            </a:r>
            <a:endParaRPr b="1" dirty="0" sz="5400" lang="ru-RU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  <a:p>
            <a:pPr algn="ctr"/>
            <a:r>
              <a:rPr b="1" dirty="0" sz="5400" lang="ru-RU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части предмета</a:t>
            </a:r>
            <a:endParaRPr b="1" cap="none" dirty="0" sz="5400" lang="ru-RU" spc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2097180" name="Picture 2" descr="Картинки по запросу циферблат рисунок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3568" y="2348880"/>
            <a:ext cx="2736304" cy="2736304"/>
          </a:xfrm>
          <a:prstGeom prst="rect"/>
          <a:noFill/>
        </p:spPr>
      </p:pic>
      <p:pic>
        <p:nvPicPr>
          <p:cNvPr id="2097181" name="Picture 6" descr="Картинки по запросу стрелки часо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l="32091" r="27065"/>
          <a:stretch>
            <a:fillRect/>
          </a:stretch>
        </p:blipFill>
        <p:spPr bwMode="auto">
          <a:xfrm>
            <a:off x="3491880" y="2204864"/>
            <a:ext cx="2304256" cy="4156995"/>
          </a:xfrm>
          <a:prstGeom prst="rect"/>
          <a:noFill/>
        </p:spPr>
      </p:pic>
      <p:pic>
        <p:nvPicPr>
          <p:cNvPr id="2097182" name="Picture 2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420888"/>
            <a:ext cx="2673208" cy="3263355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0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1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22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 descr="Картинки по запросу стрелки часо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508104" y="332656"/>
            <a:ext cx="3240359" cy="3240360"/>
          </a:xfrm>
          <a:prstGeom prst="rect"/>
          <a:noFill/>
        </p:spPr>
      </p:pic>
      <p:pic>
        <p:nvPicPr>
          <p:cNvPr id="2097184" name="Picture 6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34" t="4869" r="7072" b="11496"/>
          <a:stretch>
            <a:fillRect/>
          </a:stretch>
        </p:blipFill>
        <p:spPr bwMode="auto">
          <a:xfrm>
            <a:off x="179512" y="188640"/>
            <a:ext cx="3312368" cy="3240360"/>
          </a:xfrm>
          <a:prstGeom prst="rect"/>
          <a:noFill/>
        </p:spPr>
      </p:pic>
      <p:sp>
        <p:nvSpPr>
          <p:cNvPr id="1048600" name="Прямоугольник 4"/>
          <p:cNvSpPr/>
          <p:nvPr/>
        </p:nvSpPr>
        <p:spPr>
          <a:xfrm>
            <a:off x="6156176" y="3645024"/>
            <a:ext cx="2987824" cy="1158240"/>
          </a:xfrm>
          <a:prstGeom prst="rect"/>
        </p:spPr>
        <p:txBody>
          <a:bodyPr wrap="square">
            <a:spAutoFit/>
          </a:bodyPr>
          <a:p>
            <a:r>
              <a:rPr b="1" dirty="0" lang="ru-RU" smtClean="0">
                <a:latin typeface="Cambria" pitchFamily="18" charset="0"/>
              </a:rPr>
              <a:t>Арабские цифры</a:t>
            </a:r>
            <a:r>
              <a:rPr dirty="0" lang="ru-RU" smtClean="0">
                <a:latin typeface="Cambria" pitchFamily="18" charset="0"/>
              </a:rPr>
              <a:t> </a:t>
            </a:r>
            <a:r>
              <a:rPr dirty="0" lang="ru-RU" smtClean="0">
                <a:latin typeface="Cambria" pitchFamily="18" charset="0"/>
              </a:rPr>
              <a:t>- </a:t>
            </a:r>
            <a:r>
              <a:rPr dirty="0" lang="ru-RU" smtClean="0">
                <a:latin typeface="Cambria" pitchFamily="18" charset="0"/>
              </a:rPr>
              <a:t>традиционное название набора </a:t>
            </a:r>
            <a:r>
              <a:rPr dirty="0" lang="ru-RU" smtClean="0">
                <a:latin typeface="Cambria" pitchFamily="18" charset="0"/>
              </a:rPr>
              <a:t>из десяти</a:t>
            </a:r>
            <a:r>
              <a:rPr dirty="0" lang="ru-RU" smtClean="0">
                <a:latin typeface="Cambria" pitchFamily="18" charset="0"/>
              </a:rPr>
              <a:t> знаков: </a:t>
            </a:r>
            <a:endParaRPr dirty="0" lang="ru-RU" smtClean="0">
              <a:latin typeface="Cambria" pitchFamily="18" charset="0"/>
            </a:endParaRPr>
          </a:p>
          <a:p>
            <a:r>
              <a:rPr b="1" dirty="0" lang="ru-RU" smtClean="0">
                <a:latin typeface="Cambria" pitchFamily="18" charset="0"/>
              </a:rPr>
              <a:t>0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1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2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3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4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5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6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7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8</a:t>
            </a:r>
            <a:r>
              <a:rPr dirty="0" lang="ru-RU" smtClean="0">
                <a:latin typeface="Cambria" pitchFamily="18" charset="0"/>
              </a:rPr>
              <a:t>, </a:t>
            </a:r>
            <a:r>
              <a:rPr b="1" dirty="0" lang="ru-RU" smtClean="0">
                <a:latin typeface="Cambria" pitchFamily="18" charset="0"/>
              </a:rPr>
              <a:t>9</a:t>
            </a:r>
            <a:endParaRPr dirty="0" lang="ru-RU">
              <a:latin typeface="Cambria" pitchFamily="18" charset="0"/>
            </a:endParaRPr>
          </a:p>
        </p:txBody>
      </p:sp>
      <p:sp>
        <p:nvSpPr>
          <p:cNvPr id="1048601" name="Прямоугольник 5"/>
          <p:cNvSpPr/>
          <p:nvPr/>
        </p:nvSpPr>
        <p:spPr>
          <a:xfrm>
            <a:off x="179512" y="3429000"/>
            <a:ext cx="3024336" cy="1424940"/>
          </a:xfrm>
          <a:prstGeom prst="rect"/>
        </p:spPr>
        <p:txBody>
          <a:bodyPr wrap="square">
            <a:spAutoFit/>
          </a:bodyPr>
          <a:p>
            <a:r>
              <a:rPr b="1" dirty="0" lang="ru-RU" err="1" smtClean="0">
                <a:latin typeface="Cambria" pitchFamily="18" charset="0"/>
              </a:rPr>
              <a:t>Ри́мские</a:t>
            </a:r>
            <a:r>
              <a:rPr b="1" dirty="0" lang="ru-RU" smtClean="0">
                <a:latin typeface="Cambria" pitchFamily="18" charset="0"/>
              </a:rPr>
              <a:t> </a:t>
            </a:r>
            <a:r>
              <a:rPr b="1" dirty="0" lang="ru-RU" err="1" smtClean="0">
                <a:latin typeface="Cambria" pitchFamily="18" charset="0"/>
              </a:rPr>
              <a:t>ци́фры</a:t>
            </a:r>
            <a:r>
              <a:rPr dirty="0" lang="ru-RU" smtClean="0">
                <a:latin typeface="Cambria" pitchFamily="18" charset="0"/>
              </a:rPr>
              <a:t>-</a:t>
            </a:r>
            <a:r>
              <a:rPr dirty="0" lang="ru-RU" smtClean="0">
                <a:latin typeface="Cambria" pitchFamily="18" charset="0"/>
              </a:rPr>
              <a:t> цифры, использовавшиеся древними римлянами в их непозиционной системе </a:t>
            </a:r>
            <a:r>
              <a:rPr dirty="0" lang="ru-RU" smtClean="0">
                <a:latin typeface="Cambria" pitchFamily="18" charset="0"/>
              </a:rPr>
              <a:t>счисления.</a:t>
            </a:r>
            <a:endParaRPr dirty="0" lang="ru-RU">
              <a:latin typeface="Cambria" pitchFamily="18" charset="0"/>
            </a:endParaRPr>
          </a:p>
        </p:txBody>
      </p:sp>
      <p:pic>
        <p:nvPicPr>
          <p:cNvPr id="2097185" name="Picture 8" descr="Картинки по запросу римские цифры для детей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5013176"/>
            <a:ext cx="3491880" cy="1332429"/>
          </a:xfrm>
          <a:prstGeom prst="rect"/>
          <a:noFill/>
        </p:spPr>
      </p:pic>
      <p:pic>
        <p:nvPicPr>
          <p:cNvPr id="2097186" name="Picture 14" descr="Картинки по запросу арабы придумали цифр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012160" y="4869160"/>
            <a:ext cx="2780184" cy="1827298"/>
          </a:xfrm>
          <a:prstGeom prst="rect"/>
          <a:noFill/>
        </p:spPr>
      </p:pic>
      <p:pic>
        <p:nvPicPr>
          <p:cNvPr id="2097187" name="Picture 16" descr="Картинки по запросу ученик клипарт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923928" y="2492896"/>
            <a:ext cx="1490192" cy="2780928"/>
          </a:xfrm>
          <a:prstGeom prst="rect"/>
          <a:noFill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1"/>
          <p:cNvSpPr txBox="1"/>
          <p:nvPr/>
        </p:nvSpPr>
        <p:spPr>
          <a:xfrm>
            <a:off x="1115616" y="188640"/>
            <a:ext cx="6480721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200" lang="ru-RU" smtClean="0">
                <a:solidFill>
                  <a:srgbClr val="C00000"/>
                </a:solidFill>
                <a:latin typeface="Cambria" pitchFamily="18" charset="0"/>
              </a:rPr>
              <a:t>Этапы работы</a:t>
            </a:r>
            <a:r>
              <a:rPr b="1" dirty="0" sz="7200" lang="ru-RU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b="1" dirty="0" sz="7200" lang="ru-RU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97190" name="Picture 16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23928" y="1772816"/>
            <a:ext cx="3240360" cy="3240360"/>
          </a:xfrm>
          <a:prstGeom prst="rect"/>
          <a:noFill/>
        </p:spPr>
      </p:pic>
      <p:pic>
        <p:nvPicPr>
          <p:cNvPr id="2097191" name="Picture 10" descr="Картинки по запросу клипарт ученик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" y="3037155"/>
            <a:ext cx="3131840" cy="3820845"/>
          </a:xfrm>
          <a:prstGeom prst="rect"/>
          <a:noFill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1259632" y="548680"/>
            <a:ext cx="7704856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i="1" lang="ru-RU" smtClean="0">
                <a:latin typeface="Cambria" pitchFamily="18" charset="0"/>
              </a:rPr>
              <a:t>1</a:t>
            </a:r>
            <a:r>
              <a:rPr b="1" dirty="0" sz="4400" i="1" lang="ru-RU" smtClean="0">
                <a:latin typeface="Cambria" pitchFamily="18" charset="0"/>
              </a:rPr>
              <a:t>.Придумать форму</a:t>
            </a:r>
            <a:endParaRPr b="1" dirty="0" sz="4400" i="1" lang="ru-RU">
              <a:latin typeface="Cambria" pitchFamily="18" charset="0"/>
            </a:endParaRPr>
          </a:p>
        </p:txBody>
      </p:sp>
      <p:pic>
        <p:nvPicPr>
          <p:cNvPr id="2097192" name="Picture 2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91" r="11493"/>
          <a:stretch>
            <a:fillRect/>
          </a:stretch>
        </p:blipFill>
        <p:spPr bwMode="auto">
          <a:xfrm>
            <a:off x="395536" y="1340768"/>
            <a:ext cx="2058179" cy="2704015"/>
          </a:xfrm>
          <a:prstGeom prst="rect"/>
          <a:noFill/>
        </p:spPr>
      </p:pic>
      <p:pic>
        <p:nvPicPr>
          <p:cNvPr id="2097193" name="Picture 8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51498"/>
            <a:ext cx="3006502" cy="3006502"/>
          </a:xfrm>
          <a:prstGeom prst="rect"/>
          <a:noFill/>
        </p:spPr>
      </p:pic>
      <p:pic>
        <p:nvPicPr>
          <p:cNvPr id="2097194" name="Picture 6" descr="Картинки по запросу детские часы на стену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372200" y="1340768"/>
            <a:ext cx="2539008" cy="2539008"/>
          </a:xfrm>
          <a:prstGeom prst="rect"/>
          <a:noFill/>
        </p:spPr>
      </p:pic>
      <p:pic>
        <p:nvPicPr>
          <p:cNvPr id="2097195" name="Picture 4" descr="Картинки по запросу детские часы настенны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77072"/>
            <a:ext cx="2843808" cy="2591804"/>
          </a:xfrm>
          <a:prstGeom prst="rect"/>
          <a:noFill/>
        </p:spPr>
      </p:pic>
      <p:pic>
        <p:nvPicPr>
          <p:cNvPr id="2097196" name="Picture 6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987824" y="1556792"/>
            <a:ext cx="2292284" cy="3565776"/>
          </a:xfrm>
          <a:prstGeom prst="rect"/>
          <a:noFill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10" descr="Картинки по запросу детские часы на стену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51" r="12174"/>
          <a:stretch>
            <a:fillRect/>
          </a:stretch>
        </p:blipFill>
        <p:spPr bwMode="auto">
          <a:xfrm>
            <a:off x="5862743" y="404664"/>
            <a:ext cx="3173753" cy="3096344"/>
          </a:xfrm>
          <a:prstGeom prst="rect"/>
          <a:noFill/>
        </p:spPr>
      </p:pic>
      <p:pic>
        <p:nvPicPr>
          <p:cNvPr id="2097198" name="Picture 12" descr="Картинки по запросу детские часы на стену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861048"/>
            <a:ext cx="2808312" cy="2808312"/>
          </a:xfrm>
          <a:prstGeom prst="rect"/>
          <a:noFill/>
        </p:spPr>
      </p:pic>
      <p:pic>
        <p:nvPicPr>
          <p:cNvPr id="2097199" name="Picture 14" descr="Картинки по запросу детские часы на стену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23528" y="3861048"/>
            <a:ext cx="2690664" cy="2690664"/>
          </a:xfrm>
          <a:prstGeom prst="rect"/>
          <a:noFill/>
        </p:spPr>
      </p:pic>
      <p:pic>
        <p:nvPicPr>
          <p:cNvPr id="2097200" name="Picture 18" descr="Картинки по запросу детские часы настенны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059832" y="2276872"/>
            <a:ext cx="2952328" cy="2952328"/>
          </a:xfrm>
          <a:prstGeom prst="rect"/>
          <a:noFill/>
        </p:spPr>
      </p:pic>
      <p:pic>
        <p:nvPicPr>
          <p:cNvPr id="2097201" name="Picture 4" descr="Картинки по запросу детские часы на стену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6632"/>
            <a:ext cx="3090562" cy="3024336"/>
          </a:xfrm>
          <a:prstGeom prst="rect"/>
          <a:noFill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8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084168" y="404664"/>
            <a:ext cx="2923285" cy="2736304"/>
          </a:xfrm>
          <a:prstGeom prst="rect"/>
          <a:noFill/>
        </p:spPr>
      </p:pic>
      <p:pic>
        <p:nvPicPr>
          <p:cNvPr id="2097203" name="Picture 10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89648"/>
            <a:ext cx="3168352" cy="3168352"/>
          </a:xfrm>
          <a:prstGeom prst="rect"/>
          <a:noFill/>
        </p:spPr>
      </p:pic>
      <p:pic>
        <p:nvPicPr>
          <p:cNvPr id="2097204" name="Picture 14" descr="Картинки по запросу детские часы настенны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940152" y="3645024"/>
            <a:ext cx="2978696" cy="2978696"/>
          </a:xfrm>
          <a:prstGeom prst="rect"/>
          <a:noFill/>
        </p:spPr>
      </p:pic>
      <p:pic>
        <p:nvPicPr>
          <p:cNvPr id="2097205" name="Picture 16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2664296" cy="2664296"/>
          </a:xfrm>
          <a:prstGeom prst="rect"/>
          <a:noFill/>
        </p:spPr>
      </p:pic>
      <p:pic>
        <p:nvPicPr>
          <p:cNvPr id="2097206" name="Picture 12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563888" y="1916832"/>
            <a:ext cx="2430270" cy="3240360"/>
          </a:xfrm>
          <a:prstGeom prst="rect"/>
          <a:noFill/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4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2600" t="13860" r="11801" b="14321"/>
          <a:stretch>
            <a:fillRect/>
          </a:stretch>
        </p:blipFill>
        <p:spPr bwMode="auto">
          <a:xfrm>
            <a:off x="4716016" y="1628800"/>
            <a:ext cx="3828447" cy="3515286"/>
          </a:xfrm>
          <a:prstGeom prst="rect"/>
          <a:noFill/>
          <a:ln>
            <a:solidFill>
              <a:srgbClr val="002060"/>
            </a:solidFill>
          </a:ln>
        </p:spPr>
      </p:pic>
      <p:pic>
        <p:nvPicPr>
          <p:cNvPr id="2097208" name="Picture 2" descr="Картинки по запросу рисунок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l="9130" r="10523"/>
          <a:stretch>
            <a:fillRect/>
          </a:stretch>
        </p:blipFill>
        <p:spPr bwMode="auto">
          <a:xfrm>
            <a:off x="467544" y="260648"/>
            <a:ext cx="3168352" cy="5810251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09" name="Picture 8" descr="Картинки по запросу веселый карандаш вектор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flipH="1">
            <a:off x="3203848" y="4725144"/>
            <a:ext cx="1584176" cy="1842964"/>
          </a:xfrm>
          <a:prstGeom prst="rect"/>
          <a:noFill/>
        </p:spPr>
      </p:pic>
      <p:sp>
        <p:nvSpPr>
          <p:cNvPr id="1048605" name="TextBox 5"/>
          <p:cNvSpPr txBox="1"/>
          <p:nvPr/>
        </p:nvSpPr>
        <p:spPr>
          <a:xfrm>
            <a:off x="3707904" y="548680"/>
            <a:ext cx="5256584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i="1" lang="ru-RU" smtClean="0">
                <a:latin typeface="Cambria" pitchFamily="18" charset="0"/>
              </a:rPr>
              <a:t>2</a:t>
            </a:r>
            <a:r>
              <a:rPr b="1" dirty="0" sz="4400" i="1" lang="ru-RU" smtClean="0">
                <a:latin typeface="Cambria" pitchFamily="18" charset="0"/>
              </a:rPr>
              <a:t>.Выбор формата</a:t>
            </a:r>
            <a:endParaRPr b="1" dirty="0" sz="4400" i="1" lang="ru-RU">
              <a:latin typeface="Cambria" pitchFamily="18" charset="0"/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0" name="Picture 12" descr="Картинки по запросу раскраска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1520" y="1340768"/>
            <a:ext cx="2232248" cy="2823137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06" name="TextBox 11"/>
          <p:cNvSpPr txBox="1"/>
          <p:nvPr/>
        </p:nvSpPr>
        <p:spPr>
          <a:xfrm>
            <a:off x="1835696" y="332656"/>
            <a:ext cx="5688632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i="1" lang="ru-RU" smtClean="0">
                <a:latin typeface="Cambria" pitchFamily="18" charset="0"/>
              </a:rPr>
              <a:t>3</a:t>
            </a:r>
            <a:r>
              <a:rPr b="1" dirty="0" sz="4400" i="1" lang="ru-RU" smtClean="0">
                <a:latin typeface="Cambria" pitchFamily="18" charset="0"/>
              </a:rPr>
              <a:t>. Эскиз предмета</a:t>
            </a:r>
            <a:endParaRPr b="1" dirty="0" sz="4400" i="1" lang="ru-RU">
              <a:latin typeface="Cambria" pitchFamily="18" charset="0"/>
            </a:endParaRPr>
          </a:p>
        </p:txBody>
      </p:sp>
      <p:pic>
        <p:nvPicPr>
          <p:cNvPr id="2097211" name="Picture 2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300192" y="1196752"/>
            <a:ext cx="2580525" cy="309634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212" name="Picture 2" descr="Картинки по запросу раскраска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699792" y="2204864"/>
            <a:ext cx="3384376" cy="432777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5"/>
          <p:cNvSpPr txBox="1"/>
          <p:nvPr/>
        </p:nvSpPr>
        <p:spPr>
          <a:xfrm>
            <a:off x="323528" y="332656"/>
            <a:ext cx="8107681" cy="7518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400" i="1" lang="ru-RU" smtClean="0">
                <a:latin typeface="Cambria" pitchFamily="18" charset="0"/>
              </a:rPr>
              <a:t>4</a:t>
            </a:r>
            <a:r>
              <a:rPr b="1" dirty="0" sz="4400" i="1" lang="ru-RU" smtClean="0">
                <a:latin typeface="Cambria" pitchFamily="18" charset="0"/>
              </a:rPr>
              <a:t>. Выбор техники исполнения</a:t>
            </a:r>
            <a:endParaRPr b="1" dirty="0" sz="4400" i="1" lang="ru-RU">
              <a:latin typeface="Cambria" pitchFamily="18" charset="0"/>
            </a:endParaRPr>
          </a:p>
        </p:txBody>
      </p:sp>
      <p:pic>
        <p:nvPicPr>
          <p:cNvPr id="2097225" name="Picture 6" descr="Картинки по запросу раскраска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9552" y="2132856"/>
            <a:ext cx="4725144" cy="4725144"/>
          </a:xfrm>
          <a:prstGeom prst="rect"/>
          <a:noFill/>
        </p:spPr>
      </p:pic>
      <p:pic>
        <p:nvPicPr>
          <p:cNvPr id="2097226" name="Picture 2" descr="Картинки по запросу раскраска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334000" y="1340768"/>
            <a:ext cx="3810000" cy="3810000"/>
          </a:xfrm>
          <a:prstGeom prst="rect"/>
          <a:noFill/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3"/>
          <p:cNvSpPr txBox="1"/>
          <p:nvPr/>
        </p:nvSpPr>
        <p:spPr>
          <a:xfrm>
            <a:off x="1403648" y="332656"/>
            <a:ext cx="5872480" cy="7518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400" i="1" lang="ru-RU" smtClean="0">
                <a:latin typeface="Cambria" pitchFamily="18" charset="0"/>
              </a:rPr>
              <a:t>5. Цветовое решение</a:t>
            </a:r>
            <a:endParaRPr b="1" dirty="0" sz="4400" i="1" lang="ru-RU">
              <a:latin typeface="Cambria" pitchFamily="18" charset="0"/>
            </a:endParaRPr>
          </a:p>
        </p:txBody>
      </p:sp>
      <p:pic>
        <p:nvPicPr>
          <p:cNvPr id="2097227" name="Picture 8" descr="Картинки по запросу раскраска часо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23528" y="1268760"/>
            <a:ext cx="3639544" cy="3814243"/>
          </a:xfrm>
          <a:prstGeom prst="rect"/>
          <a:noFill/>
        </p:spPr>
      </p:pic>
      <p:pic>
        <p:nvPicPr>
          <p:cNvPr id="2097228" name="Picture 10" descr="Картинки по запросу раскраска часо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6692" y="1095500"/>
            <a:ext cx="5141812" cy="5141812"/>
          </a:xfrm>
          <a:prstGeom prst="rect"/>
          <a:noFill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Прямоугольник 4"/>
          <p:cNvSpPr/>
          <p:nvPr/>
        </p:nvSpPr>
        <p:spPr>
          <a:xfrm>
            <a:off x="179512" y="1340768"/>
            <a:ext cx="8784976" cy="1869441"/>
          </a:xfrm>
          <a:prstGeom prst="rect"/>
        </p:spPr>
        <p:txBody>
          <a:bodyPr wrap="square">
            <a:spAutoFit/>
          </a:bodyPr>
          <a:p>
            <a:pPr algn="just">
              <a:buNone/>
            </a:pPr>
            <a:r>
              <a:rPr b="1" dirty="0" sz="3000" i="1" lang="ru-RU" smtClean="0">
                <a:solidFill>
                  <a:srgbClr val="002060"/>
                </a:solidFill>
                <a:latin typeface="Cambria" pitchFamily="18" charset="0"/>
              </a:rPr>
              <a:t>прибор для определения текущего времени суток и измерения продолжительности временных интервалов в единицах, меньших, чем одни сутки</a:t>
            </a:r>
            <a:endParaRPr b="1" dirty="0" sz="3000" i="1" lang="ru-RU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48591" name="TextBox 6"/>
          <p:cNvSpPr txBox="1"/>
          <p:nvPr/>
        </p:nvSpPr>
        <p:spPr>
          <a:xfrm>
            <a:off x="3203848" y="188640"/>
            <a:ext cx="2760979" cy="12852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8000" lang="ru-RU" smtClean="0">
                <a:solidFill>
                  <a:srgbClr val="C00000"/>
                </a:solidFill>
                <a:latin typeface="Cambria" pitchFamily="18" charset="0"/>
              </a:rPr>
              <a:t>Часы</a:t>
            </a:r>
            <a:endParaRPr b="1" dirty="0" sz="8000" lang="ru-RU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97153" name="Picture 6" descr="Картинки по запросу детский будильник 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699792" y="3284984"/>
            <a:ext cx="4186436" cy="3123081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Прямоугольник 1"/>
          <p:cNvSpPr/>
          <p:nvPr/>
        </p:nvSpPr>
        <p:spPr>
          <a:xfrm>
            <a:off x="251520" y="260648"/>
            <a:ext cx="8352928" cy="43967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600" lang="ru-RU" smtClean="0">
                <a:solidFill>
                  <a:srgbClr val="C00000"/>
                </a:solidFill>
                <a:latin typeface="Cambria" pitchFamily="18" charset="0"/>
              </a:rPr>
              <a:t>По размерам и портативности: 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карманные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наручные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каретные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настольные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настенные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каминные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напольные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умные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800" i="1" lang="ru-RU" smtClean="0">
                <a:latin typeface="Cambria" pitchFamily="18" charset="0"/>
              </a:rPr>
              <a:t>башенные часы </a:t>
            </a:r>
            <a:endParaRPr b="1" dirty="0" sz="2800" i="1" lang="ru-RU">
              <a:latin typeface="Cambria" pitchFamily="18" charset="0"/>
            </a:endParaRPr>
          </a:p>
        </p:txBody>
      </p:sp>
      <p:pic>
        <p:nvPicPr>
          <p:cNvPr id="2097154" name="Picture 2" descr="https://upload.wikimedia.org/wikipedia/commons/thumb/4/45/MontreGousset001.jpg/220px-MontreGousset00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139952" y="1196752"/>
            <a:ext cx="1567674" cy="136815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5" name="Picture 5" descr="C:\Users\Голуб\Desktop\документы\Клипарты\Часы\68850505_Klukka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028384" y="3140968"/>
            <a:ext cx="971045" cy="345755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3" name="AutoShape 6" descr="Картинки по запросу часы наручные женские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ru-RU"/>
          </a:p>
        </p:txBody>
      </p:sp>
      <p:sp>
        <p:nvSpPr>
          <p:cNvPr id="1048594" name="AutoShape 8" descr="Картинки по запросу часы наручные женские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ru-RU"/>
          </a:p>
        </p:txBody>
      </p:sp>
      <p:pic>
        <p:nvPicPr>
          <p:cNvPr id="2097156" name="Picture 10" descr="Картинки по запросу часы наручные женские 201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rot="16200000">
            <a:off x="6425403" y="639493"/>
            <a:ext cx="1615362" cy="2153816"/>
          </a:xfrm>
          <a:prstGeom prst="rect"/>
          <a:noFill/>
        </p:spPr>
      </p:pic>
      <p:sp>
        <p:nvSpPr>
          <p:cNvPr id="1048595" name="AutoShape 12" descr="Картинки по запросу каретны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ru-RU"/>
          </a:p>
        </p:txBody>
      </p:sp>
      <p:pic>
        <p:nvPicPr>
          <p:cNvPr id="2097157" name="Picture 14" descr="Картинки по запросу каретн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533216" y="2996953"/>
            <a:ext cx="1207136" cy="165618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8" name="Picture 16" descr="Картинки по запросу каминн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653136"/>
            <a:ext cx="3409937" cy="196753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9" name="Picture 18" descr="Картинки по запросу умные часы для детей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611560" y="4725144"/>
            <a:ext cx="2639616" cy="197971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6" name="AutoShape 20" descr="Картинки по запросу башенны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ru-RU"/>
          </a:p>
        </p:txBody>
      </p:sp>
      <p:pic>
        <p:nvPicPr>
          <p:cNvPr id="2097160" name="Picture 24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3923928" y="2924944"/>
            <a:ext cx="2171733" cy="16288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Прямоугольник 1"/>
          <p:cNvSpPr/>
          <p:nvPr/>
        </p:nvSpPr>
        <p:spPr>
          <a:xfrm>
            <a:off x="395536" y="332656"/>
            <a:ext cx="8280920" cy="45364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600" lang="ru-RU" smtClean="0">
                <a:solidFill>
                  <a:srgbClr val="C00000"/>
                </a:solidFill>
                <a:latin typeface="Cambria" pitchFamily="18" charset="0"/>
              </a:rPr>
              <a:t>По механизму измерения: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солнечные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огненные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песочные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водяные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механические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камертонные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кварцевые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электронные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астрономические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атомные часы;</a:t>
            </a:r>
          </a:p>
          <a:p>
            <a:pPr>
              <a:buFont typeface="Wingdings" pitchFamily="2" charset="2"/>
              <a:buChar char="q"/>
            </a:pPr>
            <a:r>
              <a:rPr b="1" dirty="0" sz="2400" i="1" lang="ru-RU" smtClean="0">
                <a:latin typeface="Cambria" pitchFamily="18" charset="0"/>
              </a:rPr>
              <a:t>системные часы</a:t>
            </a:r>
            <a:endParaRPr b="1" dirty="0" sz="2400" i="1" lang="ru-RU">
              <a:latin typeface="Cambria" pitchFamily="18" charset="0"/>
            </a:endParaRPr>
          </a:p>
        </p:txBody>
      </p:sp>
      <p:pic>
        <p:nvPicPr>
          <p:cNvPr id="2097161" name="Picture 7" descr="Древнегреческие водяные часы ">
            <a:hlinkClick r:id="rId1"/>
          </p:cNvPr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052736"/>
            <a:ext cx="1879795" cy="223224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4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293096"/>
            <a:ext cx="2257128" cy="2257128"/>
          </a:xfrm>
          <a:prstGeom prst="rect"/>
          <a:noFill/>
        </p:spPr>
      </p:pic>
      <p:pic>
        <p:nvPicPr>
          <p:cNvPr id="2097163" name="Picture 6" descr="Картинки по запросу солнечн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39552" y="5013176"/>
            <a:ext cx="2342040" cy="170679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4" name="Picture 8" descr="Картинки по запросу огнев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3241" y="1556792"/>
            <a:ext cx="1840759" cy="2525291"/>
          </a:xfrm>
          <a:prstGeom prst="rect"/>
          <a:noFill/>
        </p:spPr>
      </p:pic>
      <p:sp>
        <p:nvSpPr>
          <p:cNvPr id="1048598" name="AutoShape 10" descr="Картинки по запросу механические часы насте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ru-RU"/>
          </a:p>
        </p:txBody>
      </p:sp>
      <p:pic>
        <p:nvPicPr>
          <p:cNvPr id="2097165" name="Picture 12" descr="Картинки по запросу механические часы настенны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484784"/>
            <a:ext cx="1296144" cy="1296144"/>
          </a:xfrm>
          <a:prstGeom prst="rect"/>
          <a:noFill/>
        </p:spPr>
      </p:pic>
      <p:pic>
        <p:nvPicPr>
          <p:cNvPr id="2097166" name="Picture 14" descr="Картинки по запросу кварцев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5148064" y="3356992"/>
            <a:ext cx="1658380" cy="165838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7" name="Picture 18" descr="https://upload.wikimedia.org/wikipedia/commons/a/a0/Atomicclock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6372200" y="5157192"/>
            <a:ext cx="2230388" cy="148255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Картинки по запросу цветочные н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188640"/>
            <a:ext cx="4392488" cy="282583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9" name="Picture 4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211960" y="3212976"/>
            <a:ext cx="4402460" cy="3301845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Картинки по запросу настенные часы дизайнерск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b="10961"/>
          <a:stretch>
            <a:fillRect/>
          </a:stretch>
        </p:blipFill>
        <p:spPr bwMode="auto">
          <a:xfrm>
            <a:off x="323528" y="332656"/>
            <a:ext cx="4724400" cy="381642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71" name="Picture 4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292080" y="2924944"/>
            <a:ext cx="3582566" cy="3582566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7" descr="http://www.firstmagazin.ru/files/images/upload/23f172a6ac43a4f1093c6dad407e6d2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t="1559" b="3366"/>
          <a:stretch>
            <a:fillRect/>
          </a:stretch>
        </p:blipFill>
        <p:spPr bwMode="auto">
          <a:xfrm>
            <a:off x="0" y="0"/>
            <a:ext cx="3888432" cy="6374043"/>
          </a:xfrm>
          <a:prstGeom prst="rect"/>
          <a:noFill/>
        </p:spPr>
      </p:pic>
      <p:pic>
        <p:nvPicPr>
          <p:cNvPr id="2097173" name="Picture 6" descr="Похожее изображени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563888" y="2276872"/>
            <a:ext cx="5197594" cy="3440807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Картинки по запросу корабельн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23528" y="548680"/>
            <a:ext cx="3960440" cy="3241641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75" name="Picture 4" descr="Картинки по запросу корабельные часы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499992" y="3238899"/>
            <a:ext cx="4402460" cy="295845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Картинки по запросу часы метеостанци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55976" y="332656"/>
            <a:ext cx="3968441" cy="2232248"/>
          </a:xfrm>
          <a:prstGeom prst="rect"/>
          <a:noFill/>
        </p:spPr>
      </p:pic>
      <p:pic>
        <p:nvPicPr>
          <p:cNvPr id="2097177" name="Picture 11" descr="http://www.asia.ru/images/target/photo/51316650/BB_Alarm_Clock_with_Pen_Hold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636912"/>
            <a:ext cx="3429000" cy="3429001"/>
          </a:xfrm>
          <a:prstGeom prst="rect"/>
          <a:noFill/>
        </p:spPr>
      </p:pic>
      <p:pic>
        <p:nvPicPr>
          <p:cNvPr id="2097178" name="Picture 9" descr="http://www.sprinter.ru/pic/big/ec8d5b4620369b91b19b2c832cd52b1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3059199" cy="2808312"/>
          </a:xfrm>
          <a:prstGeom prst="rect"/>
          <a:noFill/>
        </p:spPr>
      </p:pic>
      <p:pic>
        <p:nvPicPr>
          <p:cNvPr id="2097179" name="Picture 5" descr="http://www.500-podarkov.ru/img/full/586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429000"/>
            <a:ext cx="3168352" cy="3168352"/>
          </a:xfrm>
          <a:prstGeom prst="rect"/>
          <a:noFill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Искусство  в твоём доме</dc:title>
  <dc:creator>Голуб</dc:creator>
  <cp:lastModifiedBy>руюст</cp:lastModifiedBy>
  <dcterms:created xsi:type="dcterms:W3CDTF">2017-10-22T20:06:37Z</dcterms:created>
  <dcterms:modified xsi:type="dcterms:W3CDTF">2020-11-08T13:24:32Z</dcterms:modified>
</cp:coreProperties>
</file>