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705" r:id="rId2"/>
  </p:sldMasterIdLst>
  <p:notesMasterIdLst>
    <p:notesMasterId r:id="rId21"/>
  </p:notesMasterIdLst>
  <p:sldIdLst>
    <p:sldId id="256" r:id="rId3"/>
    <p:sldId id="257" r:id="rId4"/>
    <p:sldId id="261" r:id="rId5"/>
    <p:sldId id="300" r:id="rId6"/>
    <p:sldId id="299" r:id="rId7"/>
    <p:sldId id="302" r:id="rId8"/>
    <p:sldId id="301" r:id="rId9"/>
    <p:sldId id="305" r:id="rId10"/>
    <p:sldId id="303" r:id="rId11"/>
    <p:sldId id="306" r:id="rId12"/>
    <p:sldId id="307" r:id="rId13"/>
    <p:sldId id="313" r:id="rId14"/>
    <p:sldId id="308" r:id="rId15"/>
    <p:sldId id="285" r:id="rId16"/>
    <p:sldId id="310" r:id="rId17"/>
    <p:sldId id="309" r:id="rId18"/>
    <p:sldId id="296" r:id="rId19"/>
    <p:sldId id="312" r:id="rId20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00CC"/>
    <a:srgbClr val="800000"/>
    <a:srgbClr val="996633"/>
    <a:srgbClr val="990033"/>
    <a:srgbClr val="6633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/>
    <p:restoredTop sz="89134" autoAdjust="0"/>
  </p:normalViewPr>
  <p:slideViewPr>
    <p:cSldViewPr>
      <p:cViewPr varScale="1">
        <p:scale>
          <a:sx n="70" d="100"/>
          <a:sy n="70" d="100"/>
        </p:scale>
        <p:origin x="116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F1A755-940D-4189-B9F7-48EA3EE3E1D7}" type="datetimeFigureOut">
              <a:rPr lang="ru-RU" smtClean="0"/>
              <a:t>09.04.2022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FA8DB8-8039-44C6-AE2D-AD95004B66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169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A8DB8-8039-44C6-AE2D-AD95004B663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954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2413" cy="6858000"/>
            <a:chOff x="0" y="0"/>
            <a:chExt cx="5759" cy="4320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7" name="Line 4"/>
              <p:cNvSpPr>
                <a:spLocks noChangeShapeType="1"/>
              </p:cNvSpPr>
              <p:nvPr/>
            </p:nvSpPr>
            <p:spPr bwMode="auto">
              <a:xfrm>
                <a:off x="0" y="144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" name="Line 5"/>
              <p:cNvSpPr>
                <a:spLocks noChangeShapeType="1"/>
              </p:cNvSpPr>
              <p:nvPr/>
            </p:nvSpPr>
            <p:spPr bwMode="auto">
              <a:xfrm>
                <a:off x="0" y="336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" name="Line 6"/>
              <p:cNvSpPr>
                <a:spLocks noChangeShapeType="1"/>
              </p:cNvSpPr>
              <p:nvPr/>
            </p:nvSpPr>
            <p:spPr bwMode="auto">
              <a:xfrm>
                <a:off x="0" y="528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" name="Line 7"/>
              <p:cNvSpPr>
                <a:spLocks noChangeShapeType="1"/>
              </p:cNvSpPr>
              <p:nvPr/>
            </p:nvSpPr>
            <p:spPr bwMode="auto">
              <a:xfrm>
                <a:off x="0" y="720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" name="Line 8"/>
              <p:cNvSpPr>
                <a:spLocks noChangeShapeType="1"/>
              </p:cNvSpPr>
              <p:nvPr/>
            </p:nvSpPr>
            <p:spPr bwMode="auto">
              <a:xfrm>
                <a:off x="0" y="912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" name="Line 9"/>
              <p:cNvSpPr>
                <a:spLocks noChangeShapeType="1"/>
              </p:cNvSpPr>
              <p:nvPr/>
            </p:nvSpPr>
            <p:spPr bwMode="auto">
              <a:xfrm>
                <a:off x="0" y="1104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" name="Line 10"/>
              <p:cNvSpPr>
                <a:spLocks noChangeShapeType="1"/>
              </p:cNvSpPr>
              <p:nvPr/>
            </p:nvSpPr>
            <p:spPr bwMode="auto">
              <a:xfrm>
                <a:off x="0" y="1296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" name="Line 11"/>
              <p:cNvSpPr>
                <a:spLocks noChangeShapeType="1"/>
              </p:cNvSpPr>
              <p:nvPr/>
            </p:nvSpPr>
            <p:spPr bwMode="auto">
              <a:xfrm>
                <a:off x="0" y="1488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" name="Line 12"/>
              <p:cNvSpPr>
                <a:spLocks noChangeShapeType="1"/>
              </p:cNvSpPr>
              <p:nvPr/>
            </p:nvSpPr>
            <p:spPr bwMode="auto">
              <a:xfrm>
                <a:off x="0" y="1680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" name="Line 13"/>
              <p:cNvSpPr>
                <a:spLocks noChangeShapeType="1"/>
              </p:cNvSpPr>
              <p:nvPr/>
            </p:nvSpPr>
            <p:spPr bwMode="auto">
              <a:xfrm>
                <a:off x="0" y="1872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" name="Line 14"/>
              <p:cNvSpPr>
                <a:spLocks noChangeShapeType="1"/>
              </p:cNvSpPr>
              <p:nvPr/>
            </p:nvSpPr>
            <p:spPr bwMode="auto">
              <a:xfrm>
                <a:off x="0" y="2064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" name="Line 15"/>
              <p:cNvSpPr>
                <a:spLocks noChangeShapeType="1"/>
              </p:cNvSpPr>
              <p:nvPr/>
            </p:nvSpPr>
            <p:spPr bwMode="auto">
              <a:xfrm>
                <a:off x="0" y="2256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" name="Line 16"/>
              <p:cNvSpPr>
                <a:spLocks noChangeShapeType="1"/>
              </p:cNvSpPr>
              <p:nvPr/>
            </p:nvSpPr>
            <p:spPr bwMode="auto">
              <a:xfrm>
                <a:off x="0" y="2448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" name="Line 17"/>
              <p:cNvSpPr>
                <a:spLocks noChangeShapeType="1"/>
              </p:cNvSpPr>
              <p:nvPr/>
            </p:nvSpPr>
            <p:spPr bwMode="auto">
              <a:xfrm>
                <a:off x="0" y="2640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" name="Line 18"/>
              <p:cNvSpPr>
                <a:spLocks noChangeShapeType="1"/>
              </p:cNvSpPr>
              <p:nvPr/>
            </p:nvSpPr>
            <p:spPr bwMode="auto">
              <a:xfrm>
                <a:off x="0" y="2832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" name="Line 19"/>
              <p:cNvSpPr>
                <a:spLocks noChangeShapeType="1"/>
              </p:cNvSpPr>
              <p:nvPr/>
            </p:nvSpPr>
            <p:spPr bwMode="auto">
              <a:xfrm>
                <a:off x="0" y="3024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" name="Line 20"/>
              <p:cNvSpPr>
                <a:spLocks noChangeShapeType="1"/>
              </p:cNvSpPr>
              <p:nvPr/>
            </p:nvSpPr>
            <p:spPr bwMode="auto">
              <a:xfrm>
                <a:off x="0" y="3216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" name="Line 21"/>
              <p:cNvSpPr>
                <a:spLocks noChangeShapeType="1"/>
              </p:cNvSpPr>
              <p:nvPr/>
            </p:nvSpPr>
            <p:spPr bwMode="auto">
              <a:xfrm>
                <a:off x="0" y="3408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" name="Line 22"/>
              <p:cNvSpPr>
                <a:spLocks noChangeShapeType="1"/>
              </p:cNvSpPr>
              <p:nvPr/>
            </p:nvSpPr>
            <p:spPr bwMode="auto">
              <a:xfrm>
                <a:off x="0" y="3600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" name="Line 23"/>
              <p:cNvSpPr>
                <a:spLocks noChangeShapeType="1"/>
              </p:cNvSpPr>
              <p:nvPr/>
            </p:nvSpPr>
            <p:spPr bwMode="auto">
              <a:xfrm>
                <a:off x="0" y="3792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" name="Line 24"/>
              <p:cNvSpPr>
                <a:spLocks noChangeShapeType="1"/>
              </p:cNvSpPr>
              <p:nvPr/>
            </p:nvSpPr>
            <p:spPr bwMode="auto">
              <a:xfrm>
                <a:off x="0" y="3984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" name="Line 25"/>
              <p:cNvSpPr>
                <a:spLocks noChangeShapeType="1"/>
              </p:cNvSpPr>
              <p:nvPr/>
            </p:nvSpPr>
            <p:spPr bwMode="auto">
              <a:xfrm>
                <a:off x="0" y="4176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" name="Line 26"/>
              <p:cNvSpPr>
                <a:spLocks noChangeShapeType="1"/>
              </p:cNvSpPr>
              <p:nvPr/>
            </p:nvSpPr>
            <p:spPr bwMode="auto">
              <a:xfrm>
                <a:off x="144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" name="Line 27"/>
              <p:cNvSpPr>
                <a:spLocks noChangeShapeType="1"/>
              </p:cNvSpPr>
              <p:nvPr/>
            </p:nvSpPr>
            <p:spPr bwMode="auto">
              <a:xfrm>
                <a:off x="336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" name="Line 28"/>
              <p:cNvSpPr>
                <a:spLocks noChangeShapeType="1"/>
              </p:cNvSpPr>
              <p:nvPr/>
            </p:nvSpPr>
            <p:spPr bwMode="auto">
              <a:xfrm>
                <a:off x="528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2" name="Line 29"/>
              <p:cNvSpPr>
                <a:spLocks noChangeShapeType="1"/>
              </p:cNvSpPr>
              <p:nvPr/>
            </p:nvSpPr>
            <p:spPr bwMode="auto">
              <a:xfrm>
                <a:off x="720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3" name="Line 30"/>
              <p:cNvSpPr>
                <a:spLocks noChangeShapeType="1"/>
              </p:cNvSpPr>
              <p:nvPr/>
            </p:nvSpPr>
            <p:spPr bwMode="auto">
              <a:xfrm>
                <a:off x="912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" name="Line 31"/>
              <p:cNvSpPr>
                <a:spLocks noChangeShapeType="1"/>
              </p:cNvSpPr>
              <p:nvPr/>
            </p:nvSpPr>
            <p:spPr bwMode="auto">
              <a:xfrm>
                <a:off x="1104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" name="Line 32"/>
              <p:cNvSpPr>
                <a:spLocks noChangeShapeType="1"/>
              </p:cNvSpPr>
              <p:nvPr/>
            </p:nvSpPr>
            <p:spPr bwMode="auto">
              <a:xfrm>
                <a:off x="1296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" name="Line 33"/>
              <p:cNvSpPr>
                <a:spLocks noChangeShapeType="1"/>
              </p:cNvSpPr>
              <p:nvPr/>
            </p:nvSpPr>
            <p:spPr bwMode="auto">
              <a:xfrm>
                <a:off x="1488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7" name="Line 34"/>
              <p:cNvSpPr>
                <a:spLocks noChangeShapeType="1"/>
              </p:cNvSpPr>
              <p:nvPr/>
            </p:nvSpPr>
            <p:spPr bwMode="auto">
              <a:xfrm>
                <a:off x="1680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" name="Line 35"/>
              <p:cNvSpPr>
                <a:spLocks noChangeShapeType="1"/>
              </p:cNvSpPr>
              <p:nvPr/>
            </p:nvSpPr>
            <p:spPr bwMode="auto">
              <a:xfrm>
                <a:off x="1872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9" name="Line 36"/>
              <p:cNvSpPr>
                <a:spLocks noChangeShapeType="1"/>
              </p:cNvSpPr>
              <p:nvPr/>
            </p:nvSpPr>
            <p:spPr bwMode="auto">
              <a:xfrm>
                <a:off x="2064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0" name="Line 37"/>
              <p:cNvSpPr>
                <a:spLocks noChangeShapeType="1"/>
              </p:cNvSpPr>
              <p:nvPr/>
            </p:nvSpPr>
            <p:spPr bwMode="auto">
              <a:xfrm>
                <a:off x="2256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" name="Line 38"/>
              <p:cNvSpPr>
                <a:spLocks noChangeShapeType="1"/>
              </p:cNvSpPr>
              <p:nvPr/>
            </p:nvSpPr>
            <p:spPr bwMode="auto">
              <a:xfrm>
                <a:off x="2448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" name="Line 39"/>
              <p:cNvSpPr>
                <a:spLocks noChangeShapeType="1"/>
              </p:cNvSpPr>
              <p:nvPr/>
            </p:nvSpPr>
            <p:spPr bwMode="auto">
              <a:xfrm>
                <a:off x="2640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3" name="Line 40"/>
              <p:cNvSpPr>
                <a:spLocks noChangeShapeType="1"/>
              </p:cNvSpPr>
              <p:nvPr/>
            </p:nvSpPr>
            <p:spPr bwMode="auto">
              <a:xfrm>
                <a:off x="2832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4" name="Line 41"/>
              <p:cNvSpPr>
                <a:spLocks noChangeShapeType="1"/>
              </p:cNvSpPr>
              <p:nvPr/>
            </p:nvSpPr>
            <p:spPr bwMode="auto">
              <a:xfrm>
                <a:off x="3024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5" name="Line 42"/>
              <p:cNvSpPr>
                <a:spLocks noChangeShapeType="1"/>
              </p:cNvSpPr>
              <p:nvPr/>
            </p:nvSpPr>
            <p:spPr bwMode="auto">
              <a:xfrm>
                <a:off x="3216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6" name="Line 43"/>
              <p:cNvSpPr>
                <a:spLocks noChangeShapeType="1"/>
              </p:cNvSpPr>
              <p:nvPr/>
            </p:nvSpPr>
            <p:spPr bwMode="auto">
              <a:xfrm>
                <a:off x="3408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" name="Line 44"/>
              <p:cNvSpPr>
                <a:spLocks noChangeShapeType="1"/>
              </p:cNvSpPr>
              <p:nvPr/>
            </p:nvSpPr>
            <p:spPr bwMode="auto">
              <a:xfrm>
                <a:off x="3600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" name="Line 45"/>
              <p:cNvSpPr>
                <a:spLocks noChangeShapeType="1"/>
              </p:cNvSpPr>
              <p:nvPr/>
            </p:nvSpPr>
            <p:spPr bwMode="auto">
              <a:xfrm>
                <a:off x="3792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9" name="Line 46"/>
              <p:cNvSpPr>
                <a:spLocks noChangeShapeType="1"/>
              </p:cNvSpPr>
              <p:nvPr/>
            </p:nvSpPr>
            <p:spPr bwMode="auto">
              <a:xfrm>
                <a:off x="3984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0" name="Line 47"/>
              <p:cNvSpPr>
                <a:spLocks noChangeShapeType="1"/>
              </p:cNvSpPr>
              <p:nvPr/>
            </p:nvSpPr>
            <p:spPr bwMode="auto">
              <a:xfrm>
                <a:off x="4176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" name="Line 48"/>
              <p:cNvSpPr>
                <a:spLocks noChangeShapeType="1"/>
              </p:cNvSpPr>
              <p:nvPr/>
            </p:nvSpPr>
            <p:spPr bwMode="auto">
              <a:xfrm>
                <a:off x="4368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2" name="Line 49"/>
              <p:cNvSpPr>
                <a:spLocks noChangeShapeType="1"/>
              </p:cNvSpPr>
              <p:nvPr/>
            </p:nvSpPr>
            <p:spPr bwMode="auto">
              <a:xfrm>
                <a:off x="4560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3" name="Line 50"/>
              <p:cNvSpPr>
                <a:spLocks noChangeShapeType="1"/>
              </p:cNvSpPr>
              <p:nvPr/>
            </p:nvSpPr>
            <p:spPr bwMode="auto">
              <a:xfrm>
                <a:off x="4752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" name="Line 51"/>
              <p:cNvSpPr>
                <a:spLocks noChangeShapeType="1"/>
              </p:cNvSpPr>
              <p:nvPr/>
            </p:nvSpPr>
            <p:spPr bwMode="auto">
              <a:xfrm>
                <a:off x="4944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5" name="Line 52"/>
              <p:cNvSpPr>
                <a:spLocks noChangeShapeType="1"/>
              </p:cNvSpPr>
              <p:nvPr/>
            </p:nvSpPr>
            <p:spPr bwMode="auto">
              <a:xfrm>
                <a:off x="5136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6" name="Line 53"/>
              <p:cNvSpPr>
                <a:spLocks noChangeShapeType="1"/>
              </p:cNvSpPr>
              <p:nvPr/>
            </p:nvSpPr>
            <p:spPr bwMode="auto">
              <a:xfrm>
                <a:off x="5328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7" name="Line 54"/>
              <p:cNvSpPr>
                <a:spLocks noChangeShapeType="1"/>
              </p:cNvSpPr>
              <p:nvPr/>
            </p:nvSpPr>
            <p:spPr bwMode="auto">
              <a:xfrm>
                <a:off x="5520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8" name="Line 55"/>
              <p:cNvSpPr>
                <a:spLocks noChangeShapeType="1"/>
              </p:cNvSpPr>
              <p:nvPr/>
            </p:nvSpPr>
            <p:spPr bwMode="auto">
              <a:xfrm>
                <a:off x="5712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pic>
          <p:nvPicPr>
            <p:cNvPr id="6" name="Picture 56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" y="0"/>
              <a:ext cx="68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29" name="Rectangle 57"/>
          <p:cNvSpPr>
            <a:spLocks noGrp="1" noChangeArrowheads="1"/>
          </p:cNvSpPr>
          <p:nvPr>
            <p:ph type="ctrTitle" sz="quarter"/>
          </p:nvPr>
        </p:nvSpPr>
        <p:spPr>
          <a:xfrm>
            <a:off x="228600" y="1981200"/>
            <a:ext cx="7772400" cy="1143000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130" name="Rectangle 5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14400" y="35814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9" name="Rectangle 5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6633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0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633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63300"/>
                </a:solidFill>
              </a:defRPr>
            </a:lvl1pPr>
          </a:lstStyle>
          <a:p>
            <a:pPr>
              <a:defRPr/>
            </a:pPr>
            <a:fld id="{087110EF-BB0B-490B-9674-BFBD76BAE9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787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7D04A-9436-44FB-941A-19615D2D9D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137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057900" y="457200"/>
            <a:ext cx="1943100" cy="55626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28600" y="457200"/>
            <a:ext cx="5676900" cy="55626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E6D7B-C3D6-4D5F-99B7-6F90231880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3234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228600" y="1905000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8362F8-7F2C-4882-A442-EB48F69EB9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61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28600" y="1905000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91000" y="1905000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2C3FEC-7B7C-4AFC-8F2D-4EF81C95FB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3742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5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3484295-151F-499B-90D6-236C4F498823}" type="datetimeFigureOut">
              <a:rPr lang="ru-RU">
                <a:solidFill>
                  <a:srgbClr val="D6ECFF"/>
                </a:solidFill>
              </a:rPr>
              <a:pPr>
                <a:defRPr/>
              </a:pPr>
              <a:t>09.04.2022</a:t>
            </a:fld>
            <a:endParaRPr lang="ru-RU">
              <a:solidFill>
                <a:srgbClr val="D6ECFF"/>
              </a:solidFill>
            </a:endParaRPr>
          </a:p>
        </p:txBody>
      </p:sp>
      <p:sp>
        <p:nvSpPr>
          <p:cNvPr id="16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17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052B0-D290-4B46-B854-DF8A13B00F4D}" type="slidenum">
              <a:rPr lang="ru-RU" altLang="ru-RU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1749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593C8-CE14-457E-83AC-0877E5B61957}" type="datetimeFigureOut">
              <a:rPr lang="ru-RU">
                <a:solidFill>
                  <a:srgbClr val="D6ECFF"/>
                </a:solidFill>
              </a:rPr>
              <a:pPr>
                <a:defRPr/>
              </a:pPr>
              <a:t>09.04.2022</a:t>
            </a:fld>
            <a:endParaRPr lang="ru-RU">
              <a:solidFill>
                <a:srgbClr val="D6ECFF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62A74-2CF3-4256-A659-14239337F285}" type="slidenum">
              <a:rPr lang="ru-RU" altLang="ru-RU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543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17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/>
            <a:gdLst>
              <a:gd name="T0" fmla="*/ 0 w 2736"/>
              <a:gd name="T1" fmla="*/ 2147483646 h 3648"/>
              <a:gd name="T2" fmla="*/ 2147483646 w 2736"/>
              <a:gd name="T3" fmla="*/ 2147483646 h 3648"/>
              <a:gd name="T4" fmla="*/ 2147483646 w 2736"/>
              <a:gd name="T5" fmla="*/ 0 h 3648"/>
              <a:gd name="T6" fmla="*/ 2147483646 w 2736"/>
              <a:gd name="T7" fmla="*/ 2147483646 h 3648"/>
              <a:gd name="T8" fmla="*/ 2147483646 w 2736"/>
              <a:gd name="T9" fmla="*/ 2147483646 h 3648"/>
              <a:gd name="T10" fmla="*/ 2147483646 w 2736"/>
              <a:gd name="T11" fmla="*/ 2147483646 h 3648"/>
              <a:gd name="T12" fmla="*/ 0 w 2736"/>
              <a:gd name="T13" fmla="*/ 2147483646 h 36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36"/>
              <a:gd name="T22" fmla="*/ 0 h 3648"/>
              <a:gd name="T23" fmla="*/ 2736 w 2736"/>
              <a:gd name="T24" fmla="*/ 3648 h 36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0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ru-RU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" name="Полилиния 18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/>
            <a:gdLst>
              <a:gd name="T0" fmla="*/ 0 w 3504"/>
              <a:gd name="T1" fmla="*/ 2147483646 h 4128"/>
              <a:gd name="T2" fmla="*/ 0 w 3504"/>
              <a:gd name="T3" fmla="*/ 2147483646 h 4128"/>
              <a:gd name="T4" fmla="*/ 2147483646 w 3504"/>
              <a:gd name="T5" fmla="*/ 2147483646 h 4128"/>
              <a:gd name="T6" fmla="*/ 2147483646 w 3504"/>
              <a:gd name="T7" fmla="*/ 0 h 4128"/>
              <a:gd name="T8" fmla="*/ 2147483646 w 3504"/>
              <a:gd name="T9" fmla="*/ 0 h 4128"/>
              <a:gd name="T10" fmla="*/ 2147483646 w 3504"/>
              <a:gd name="T11" fmla="*/ 2147483646 h 4128"/>
              <a:gd name="T12" fmla="*/ 0 w 3504"/>
              <a:gd name="T13" fmla="*/ 2147483646 h 41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04"/>
              <a:gd name="T22" fmla="*/ 0 h 4128"/>
              <a:gd name="T23" fmla="*/ 3504 w 3504"/>
              <a:gd name="T24" fmla="*/ 4128 h 41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ru-RU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" name="Полилиния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4" name="Полилиния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BE055FD-E3F3-43DC-A1D0-CAD060FC1DDF}" type="datetimeFigureOut">
              <a:rPr lang="ru-RU">
                <a:solidFill>
                  <a:srgbClr val="D6ECFF"/>
                </a:solidFill>
              </a:rPr>
              <a:pPr>
                <a:defRPr/>
              </a:pPr>
              <a:t>09.04.2022</a:t>
            </a:fld>
            <a:endParaRPr lang="ru-RU">
              <a:solidFill>
                <a:srgbClr val="D6ECFF"/>
              </a:solidFill>
            </a:endParaRPr>
          </a:p>
        </p:txBody>
      </p:sp>
      <p:sp>
        <p:nvSpPr>
          <p:cNvPr id="2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2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CA86A-B018-482D-BA00-5C2FBA68791A}" type="slidenum">
              <a:rPr lang="ru-RU" altLang="ru-RU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7178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3DF24-6D18-44DF-BABA-151E64A7BD48}" type="datetimeFigureOut">
              <a:rPr lang="ru-RU">
                <a:solidFill>
                  <a:srgbClr val="D6ECFF"/>
                </a:solidFill>
              </a:rPr>
              <a:pPr>
                <a:defRPr/>
              </a:pPr>
              <a:t>09.04.2022</a:t>
            </a:fld>
            <a:endParaRPr lang="ru-RU">
              <a:solidFill>
                <a:srgbClr val="D6ECFF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45292-9C90-4B32-8AE3-C8317DF86F3F}" type="slidenum">
              <a:rPr lang="ru-RU" altLang="ru-RU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5488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B3C08BB-1E83-4AD2-91A1-A249419FB10B}" type="datetimeFigureOut">
              <a:rPr lang="ru-RU">
                <a:solidFill>
                  <a:srgbClr val="D6ECFF"/>
                </a:solidFill>
              </a:rPr>
              <a:pPr>
                <a:defRPr/>
              </a:pPr>
              <a:t>09.04.2022</a:t>
            </a:fld>
            <a:endParaRPr lang="ru-RU">
              <a:solidFill>
                <a:srgbClr val="D6ECFF"/>
              </a:solidFill>
            </a:endParaRPr>
          </a:p>
        </p:txBody>
      </p:sp>
      <p:sp>
        <p:nvSpPr>
          <p:cNvPr id="1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1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B3EEF-A2C8-4348-A16E-C084304ADF86}" type="slidenum">
              <a:rPr lang="ru-RU" altLang="ru-RU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1016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74020-02E7-41C2-A204-D50F6B55EE25}" type="datetimeFigureOut">
              <a:rPr lang="ru-RU">
                <a:solidFill>
                  <a:srgbClr val="D6ECFF"/>
                </a:solidFill>
              </a:rPr>
              <a:pPr>
                <a:defRPr/>
              </a:pPr>
              <a:t>09.04.2022</a:t>
            </a:fld>
            <a:endParaRPr lang="ru-RU">
              <a:solidFill>
                <a:srgbClr val="D6ECFF"/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388CE-CE96-4DBB-A3F7-F7EB4C5C3906}" type="slidenum">
              <a:rPr lang="ru-RU" altLang="ru-RU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272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729545-9EB6-4990-8436-E362D10C6D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237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E3787-5FF8-43BA-8F68-0A3596A33B35}" type="datetimeFigureOut">
              <a:rPr lang="ru-RU">
                <a:solidFill>
                  <a:srgbClr val="D6ECFF"/>
                </a:solidFill>
              </a:rPr>
              <a:pPr>
                <a:defRPr/>
              </a:pPr>
              <a:t>09.04.2022</a:t>
            </a:fld>
            <a:endParaRPr lang="ru-RU">
              <a:solidFill>
                <a:srgbClr val="D6EC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E889C-3A05-4026-8CA2-877363F19F2D}" type="slidenum">
              <a:rPr lang="ru-RU" altLang="ru-RU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7049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425FA-12F8-400C-981D-8190325965EA}" type="datetimeFigureOut">
              <a:rPr lang="ru-RU">
                <a:solidFill>
                  <a:srgbClr val="D6ECFF"/>
                </a:solidFill>
              </a:rPr>
              <a:pPr>
                <a:defRPr/>
              </a:pPr>
              <a:t>09.04.2022</a:t>
            </a:fld>
            <a:endParaRPr lang="ru-RU">
              <a:solidFill>
                <a:srgbClr val="D6ECFF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3DFA8-F66C-4284-A8DE-F143382EDF07}" type="slidenum">
              <a:rPr lang="ru-RU" altLang="ru-RU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3520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Группа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rot="16200000">
              <a:off x="6663593" y="1213307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rot="5400000" flipH="1">
              <a:off x="6744513" y="1212332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rot="16200000">
              <a:off x="6663593" y="1213307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rot="5400000" flipH="1">
              <a:off x="6744513" y="1212332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Группа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6200000">
              <a:off x="6663592" y="12133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 flipH="1">
              <a:off x="6744512" y="1212331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888DFA6-41EB-414D-9A82-645F43944C49}" type="datetimeFigureOut">
              <a:rPr lang="ru-RU">
                <a:solidFill>
                  <a:srgbClr val="D6ECFF"/>
                </a:solidFill>
              </a:rPr>
              <a:pPr>
                <a:defRPr/>
              </a:pPr>
              <a:t>09.04.2022</a:t>
            </a:fld>
            <a:endParaRPr lang="ru-RU">
              <a:solidFill>
                <a:srgbClr val="D6ECFF"/>
              </a:solidFill>
            </a:endParaRPr>
          </a:p>
        </p:txBody>
      </p:sp>
      <p:sp>
        <p:nvSpPr>
          <p:cNvPr id="20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2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64D11B-C25B-4A27-9992-40723CD30D56}" type="slidenum">
              <a:rPr lang="ru-RU" altLang="ru-RU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8789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DC8E5-DED8-45C1-B5EC-2F876EBB5004}" type="datetimeFigureOut">
              <a:rPr lang="ru-RU">
                <a:solidFill>
                  <a:srgbClr val="D6ECFF"/>
                </a:solidFill>
              </a:rPr>
              <a:pPr>
                <a:defRPr/>
              </a:pPr>
              <a:t>09.04.2022</a:t>
            </a:fld>
            <a:endParaRPr lang="ru-RU">
              <a:solidFill>
                <a:srgbClr val="D6ECFF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B2A33-8FB5-4EF8-AAD6-364F85ABAF7F}" type="slidenum">
              <a:rPr lang="ru-RU" altLang="ru-RU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401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21555-AC47-44E7-84BD-FFE66D3396B5}" type="datetimeFigureOut">
              <a:rPr lang="ru-RU">
                <a:solidFill>
                  <a:srgbClr val="D6ECFF"/>
                </a:solidFill>
              </a:rPr>
              <a:pPr>
                <a:defRPr/>
              </a:pPr>
              <a:t>09.04.2022</a:t>
            </a:fld>
            <a:endParaRPr lang="ru-RU">
              <a:solidFill>
                <a:srgbClr val="D6ECFF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F7B44-3BB4-4488-8DBA-77E40F56ADA4}" type="slidenum">
              <a:rPr lang="ru-RU" altLang="ru-RU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80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284DA-6942-4D30-A2FD-230447662E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594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286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910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BFF0F-AECB-4E8C-B8A5-34AE632F93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765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7D9FA-E2BA-4D6E-B2EC-596D29493D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500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FD778-3B66-40A5-944A-73D4B4C653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763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7B1A3-0C06-4238-B557-F55C57EF6A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194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78041-B1C9-492B-BF7F-0AB362B9EF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104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45357-58D1-4D8A-9E33-768FD79B1F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148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2413" cy="6858000"/>
            <a:chOff x="0" y="0"/>
            <a:chExt cx="5759" cy="4320"/>
          </a:xfrm>
        </p:grpSpPr>
        <p:grpSp>
          <p:nvGrpSpPr>
            <p:cNvPr id="1032" name="Group 3"/>
            <p:cNvGrpSpPr>
              <a:grpSpLocks/>
            </p:cNvGrpSpPr>
            <p:nvPr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1034" name="Line 4"/>
              <p:cNvSpPr>
                <a:spLocks noChangeShapeType="1"/>
              </p:cNvSpPr>
              <p:nvPr/>
            </p:nvSpPr>
            <p:spPr bwMode="auto">
              <a:xfrm>
                <a:off x="0" y="144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35" name="Line 5"/>
              <p:cNvSpPr>
                <a:spLocks noChangeShapeType="1"/>
              </p:cNvSpPr>
              <p:nvPr/>
            </p:nvSpPr>
            <p:spPr bwMode="auto">
              <a:xfrm>
                <a:off x="0" y="336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36" name="Line 6"/>
              <p:cNvSpPr>
                <a:spLocks noChangeShapeType="1"/>
              </p:cNvSpPr>
              <p:nvPr/>
            </p:nvSpPr>
            <p:spPr bwMode="auto">
              <a:xfrm>
                <a:off x="0" y="528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37" name="Line 7"/>
              <p:cNvSpPr>
                <a:spLocks noChangeShapeType="1"/>
              </p:cNvSpPr>
              <p:nvPr/>
            </p:nvSpPr>
            <p:spPr bwMode="auto">
              <a:xfrm>
                <a:off x="0" y="720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38" name="Line 8"/>
              <p:cNvSpPr>
                <a:spLocks noChangeShapeType="1"/>
              </p:cNvSpPr>
              <p:nvPr/>
            </p:nvSpPr>
            <p:spPr bwMode="auto">
              <a:xfrm>
                <a:off x="0" y="912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39" name="Line 9"/>
              <p:cNvSpPr>
                <a:spLocks noChangeShapeType="1"/>
              </p:cNvSpPr>
              <p:nvPr/>
            </p:nvSpPr>
            <p:spPr bwMode="auto">
              <a:xfrm>
                <a:off x="0" y="1104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40" name="Line 10"/>
              <p:cNvSpPr>
                <a:spLocks noChangeShapeType="1"/>
              </p:cNvSpPr>
              <p:nvPr/>
            </p:nvSpPr>
            <p:spPr bwMode="auto">
              <a:xfrm>
                <a:off x="0" y="1296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41" name="Line 11"/>
              <p:cNvSpPr>
                <a:spLocks noChangeShapeType="1"/>
              </p:cNvSpPr>
              <p:nvPr/>
            </p:nvSpPr>
            <p:spPr bwMode="auto">
              <a:xfrm>
                <a:off x="0" y="1488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42" name="Line 12"/>
              <p:cNvSpPr>
                <a:spLocks noChangeShapeType="1"/>
              </p:cNvSpPr>
              <p:nvPr/>
            </p:nvSpPr>
            <p:spPr bwMode="auto">
              <a:xfrm>
                <a:off x="0" y="1680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43" name="Line 13"/>
              <p:cNvSpPr>
                <a:spLocks noChangeShapeType="1"/>
              </p:cNvSpPr>
              <p:nvPr/>
            </p:nvSpPr>
            <p:spPr bwMode="auto">
              <a:xfrm>
                <a:off x="0" y="1872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44" name="Line 14"/>
              <p:cNvSpPr>
                <a:spLocks noChangeShapeType="1"/>
              </p:cNvSpPr>
              <p:nvPr/>
            </p:nvSpPr>
            <p:spPr bwMode="auto">
              <a:xfrm>
                <a:off x="0" y="2064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45" name="Line 15"/>
              <p:cNvSpPr>
                <a:spLocks noChangeShapeType="1"/>
              </p:cNvSpPr>
              <p:nvPr/>
            </p:nvSpPr>
            <p:spPr bwMode="auto">
              <a:xfrm>
                <a:off x="0" y="2256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46" name="Line 16"/>
              <p:cNvSpPr>
                <a:spLocks noChangeShapeType="1"/>
              </p:cNvSpPr>
              <p:nvPr/>
            </p:nvSpPr>
            <p:spPr bwMode="auto">
              <a:xfrm>
                <a:off x="0" y="2448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47" name="Line 17"/>
              <p:cNvSpPr>
                <a:spLocks noChangeShapeType="1"/>
              </p:cNvSpPr>
              <p:nvPr/>
            </p:nvSpPr>
            <p:spPr bwMode="auto">
              <a:xfrm>
                <a:off x="0" y="2640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48" name="Line 18"/>
              <p:cNvSpPr>
                <a:spLocks noChangeShapeType="1"/>
              </p:cNvSpPr>
              <p:nvPr/>
            </p:nvSpPr>
            <p:spPr bwMode="auto">
              <a:xfrm>
                <a:off x="0" y="2832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49" name="Line 19"/>
              <p:cNvSpPr>
                <a:spLocks noChangeShapeType="1"/>
              </p:cNvSpPr>
              <p:nvPr/>
            </p:nvSpPr>
            <p:spPr bwMode="auto">
              <a:xfrm>
                <a:off x="0" y="3024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50" name="Line 20"/>
              <p:cNvSpPr>
                <a:spLocks noChangeShapeType="1"/>
              </p:cNvSpPr>
              <p:nvPr/>
            </p:nvSpPr>
            <p:spPr bwMode="auto">
              <a:xfrm>
                <a:off x="0" y="3216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51" name="Line 21"/>
              <p:cNvSpPr>
                <a:spLocks noChangeShapeType="1"/>
              </p:cNvSpPr>
              <p:nvPr/>
            </p:nvSpPr>
            <p:spPr bwMode="auto">
              <a:xfrm>
                <a:off x="0" y="3408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52" name="Line 22"/>
              <p:cNvSpPr>
                <a:spLocks noChangeShapeType="1"/>
              </p:cNvSpPr>
              <p:nvPr/>
            </p:nvSpPr>
            <p:spPr bwMode="auto">
              <a:xfrm>
                <a:off x="0" y="3600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53" name="Line 23"/>
              <p:cNvSpPr>
                <a:spLocks noChangeShapeType="1"/>
              </p:cNvSpPr>
              <p:nvPr/>
            </p:nvSpPr>
            <p:spPr bwMode="auto">
              <a:xfrm>
                <a:off x="0" y="3792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54" name="Line 24"/>
              <p:cNvSpPr>
                <a:spLocks noChangeShapeType="1"/>
              </p:cNvSpPr>
              <p:nvPr/>
            </p:nvSpPr>
            <p:spPr bwMode="auto">
              <a:xfrm>
                <a:off x="0" y="3984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55" name="Line 25"/>
              <p:cNvSpPr>
                <a:spLocks noChangeShapeType="1"/>
              </p:cNvSpPr>
              <p:nvPr/>
            </p:nvSpPr>
            <p:spPr bwMode="auto">
              <a:xfrm>
                <a:off x="0" y="4176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56" name="Line 26"/>
              <p:cNvSpPr>
                <a:spLocks noChangeShapeType="1"/>
              </p:cNvSpPr>
              <p:nvPr/>
            </p:nvSpPr>
            <p:spPr bwMode="auto">
              <a:xfrm>
                <a:off x="144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57" name="Line 27"/>
              <p:cNvSpPr>
                <a:spLocks noChangeShapeType="1"/>
              </p:cNvSpPr>
              <p:nvPr/>
            </p:nvSpPr>
            <p:spPr bwMode="auto">
              <a:xfrm>
                <a:off x="336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58" name="Line 28"/>
              <p:cNvSpPr>
                <a:spLocks noChangeShapeType="1"/>
              </p:cNvSpPr>
              <p:nvPr/>
            </p:nvSpPr>
            <p:spPr bwMode="auto">
              <a:xfrm>
                <a:off x="528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59" name="Line 29"/>
              <p:cNvSpPr>
                <a:spLocks noChangeShapeType="1"/>
              </p:cNvSpPr>
              <p:nvPr/>
            </p:nvSpPr>
            <p:spPr bwMode="auto">
              <a:xfrm>
                <a:off x="720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60" name="Line 30"/>
              <p:cNvSpPr>
                <a:spLocks noChangeShapeType="1"/>
              </p:cNvSpPr>
              <p:nvPr/>
            </p:nvSpPr>
            <p:spPr bwMode="auto">
              <a:xfrm>
                <a:off x="912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61" name="Line 31"/>
              <p:cNvSpPr>
                <a:spLocks noChangeShapeType="1"/>
              </p:cNvSpPr>
              <p:nvPr/>
            </p:nvSpPr>
            <p:spPr bwMode="auto">
              <a:xfrm>
                <a:off x="1104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62" name="Line 32"/>
              <p:cNvSpPr>
                <a:spLocks noChangeShapeType="1"/>
              </p:cNvSpPr>
              <p:nvPr/>
            </p:nvSpPr>
            <p:spPr bwMode="auto">
              <a:xfrm>
                <a:off x="1296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63" name="Line 33"/>
              <p:cNvSpPr>
                <a:spLocks noChangeShapeType="1"/>
              </p:cNvSpPr>
              <p:nvPr/>
            </p:nvSpPr>
            <p:spPr bwMode="auto">
              <a:xfrm>
                <a:off x="1488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64" name="Line 34"/>
              <p:cNvSpPr>
                <a:spLocks noChangeShapeType="1"/>
              </p:cNvSpPr>
              <p:nvPr/>
            </p:nvSpPr>
            <p:spPr bwMode="auto">
              <a:xfrm>
                <a:off x="1680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65" name="Line 35"/>
              <p:cNvSpPr>
                <a:spLocks noChangeShapeType="1"/>
              </p:cNvSpPr>
              <p:nvPr/>
            </p:nvSpPr>
            <p:spPr bwMode="auto">
              <a:xfrm>
                <a:off x="1872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66" name="Line 36"/>
              <p:cNvSpPr>
                <a:spLocks noChangeShapeType="1"/>
              </p:cNvSpPr>
              <p:nvPr/>
            </p:nvSpPr>
            <p:spPr bwMode="auto">
              <a:xfrm>
                <a:off x="2064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67" name="Line 37"/>
              <p:cNvSpPr>
                <a:spLocks noChangeShapeType="1"/>
              </p:cNvSpPr>
              <p:nvPr/>
            </p:nvSpPr>
            <p:spPr bwMode="auto">
              <a:xfrm>
                <a:off x="2256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68" name="Line 38"/>
              <p:cNvSpPr>
                <a:spLocks noChangeShapeType="1"/>
              </p:cNvSpPr>
              <p:nvPr/>
            </p:nvSpPr>
            <p:spPr bwMode="auto">
              <a:xfrm>
                <a:off x="2448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69" name="Line 39"/>
              <p:cNvSpPr>
                <a:spLocks noChangeShapeType="1"/>
              </p:cNvSpPr>
              <p:nvPr/>
            </p:nvSpPr>
            <p:spPr bwMode="auto">
              <a:xfrm>
                <a:off x="2640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70" name="Line 40"/>
              <p:cNvSpPr>
                <a:spLocks noChangeShapeType="1"/>
              </p:cNvSpPr>
              <p:nvPr/>
            </p:nvSpPr>
            <p:spPr bwMode="auto">
              <a:xfrm>
                <a:off x="2832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71" name="Line 41"/>
              <p:cNvSpPr>
                <a:spLocks noChangeShapeType="1"/>
              </p:cNvSpPr>
              <p:nvPr/>
            </p:nvSpPr>
            <p:spPr bwMode="auto">
              <a:xfrm>
                <a:off x="3024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72" name="Line 42"/>
              <p:cNvSpPr>
                <a:spLocks noChangeShapeType="1"/>
              </p:cNvSpPr>
              <p:nvPr/>
            </p:nvSpPr>
            <p:spPr bwMode="auto">
              <a:xfrm>
                <a:off x="3216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73" name="Line 43"/>
              <p:cNvSpPr>
                <a:spLocks noChangeShapeType="1"/>
              </p:cNvSpPr>
              <p:nvPr/>
            </p:nvSpPr>
            <p:spPr bwMode="auto">
              <a:xfrm>
                <a:off x="3408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74" name="Line 44"/>
              <p:cNvSpPr>
                <a:spLocks noChangeShapeType="1"/>
              </p:cNvSpPr>
              <p:nvPr/>
            </p:nvSpPr>
            <p:spPr bwMode="auto">
              <a:xfrm>
                <a:off x="3600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75" name="Line 45"/>
              <p:cNvSpPr>
                <a:spLocks noChangeShapeType="1"/>
              </p:cNvSpPr>
              <p:nvPr/>
            </p:nvSpPr>
            <p:spPr bwMode="auto">
              <a:xfrm>
                <a:off x="3792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76" name="Line 46"/>
              <p:cNvSpPr>
                <a:spLocks noChangeShapeType="1"/>
              </p:cNvSpPr>
              <p:nvPr/>
            </p:nvSpPr>
            <p:spPr bwMode="auto">
              <a:xfrm>
                <a:off x="3984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77" name="Line 47"/>
              <p:cNvSpPr>
                <a:spLocks noChangeShapeType="1"/>
              </p:cNvSpPr>
              <p:nvPr/>
            </p:nvSpPr>
            <p:spPr bwMode="auto">
              <a:xfrm>
                <a:off x="4176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78" name="Line 48"/>
              <p:cNvSpPr>
                <a:spLocks noChangeShapeType="1"/>
              </p:cNvSpPr>
              <p:nvPr/>
            </p:nvSpPr>
            <p:spPr bwMode="auto">
              <a:xfrm>
                <a:off x="4368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79" name="Line 49"/>
              <p:cNvSpPr>
                <a:spLocks noChangeShapeType="1"/>
              </p:cNvSpPr>
              <p:nvPr/>
            </p:nvSpPr>
            <p:spPr bwMode="auto">
              <a:xfrm>
                <a:off x="4560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80" name="Line 50"/>
              <p:cNvSpPr>
                <a:spLocks noChangeShapeType="1"/>
              </p:cNvSpPr>
              <p:nvPr/>
            </p:nvSpPr>
            <p:spPr bwMode="auto">
              <a:xfrm>
                <a:off x="4752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81" name="Line 51"/>
              <p:cNvSpPr>
                <a:spLocks noChangeShapeType="1"/>
              </p:cNvSpPr>
              <p:nvPr/>
            </p:nvSpPr>
            <p:spPr bwMode="auto">
              <a:xfrm>
                <a:off x="4944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82" name="Line 52"/>
              <p:cNvSpPr>
                <a:spLocks noChangeShapeType="1"/>
              </p:cNvSpPr>
              <p:nvPr/>
            </p:nvSpPr>
            <p:spPr bwMode="auto">
              <a:xfrm>
                <a:off x="5136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83" name="Line 53"/>
              <p:cNvSpPr>
                <a:spLocks noChangeShapeType="1"/>
              </p:cNvSpPr>
              <p:nvPr/>
            </p:nvSpPr>
            <p:spPr bwMode="auto">
              <a:xfrm>
                <a:off x="5328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84" name="Line 54"/>
              <p:cNvSpPr>
                <a:spLocks noChangeShapeType="1"/>
              </p:cNvSpPr>
              <p:nvPr/>
            </p:nvSpPr>
            <p:spPr bwMode="auto">
              <a:xfrm>
                <a:off x="5520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85" name="Line 55"/>
              <p:cNvSpPr>
                <a:spLocks noChangeShapeType="1"/>
              </p:cNvSpPr>
              <p:nvPr/>
            </p:nvSpPr>
            <p:spPr bwMode="auto">
              <a:xfrm>
                <a:off x="5712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pic>
          <p:nvPicPr>
            <p:cNvPr id="1033" name="Picture 56"/>
            <p:cNvPicPr>
              <a:picLocks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" y="0"/>
              <a:ext cx="68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Rectangle 57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8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9050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107" name="Rectangle 5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08" name="Rectangle 6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09" name="Rectangle 6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/>
            </a:lvl1pPr>
          </a:lstStyle>
          <a:p>
            <a:pPr>
              <a:defRPr/>
            </a:pPr>
            <a:fld id="{586C07C4-5EC6-48FB-B533-8517895C9E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16000">
              <a:srgbClr val="000000"/>
            </a:gs>
            <a:gs pos="100000">
              <a:srgbClr val="5A77A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36" name="Текст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AF1709ED-86F6-41A3-9F97-B52D7F64CD24}" type="datetimeFigureOut">
              <a:rPr lang="ru-RU">
                <a:solidFill>
                  <a:srgbClr val="D6ECFF"/>
                </a:solidFill>
              </a:rPr>
              <a:pPr>
                <a:defRPr/>
              </a:pPr>
              <a:t>09.04.2022</a:t>
            </a:fld>
            <a:endParaRPr lang="ru-RU">
              <a:solidFill>
                <a:srgbClr val="D6EC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2"/>
                </a:solidFill>
                <a:latin typeface="Corbel" panose="020B0503020204020204" pitchFamily="34" charset="0"/>
              </a:defRPr>
            </a:lvl1pPr>
          </a:lstStyle>
          <a:p>
            <a:pPr>
              <a:defRPr/>
            </a:pPr>
            <a:fld id="{18C6C911-48B4-4FDE-96C5-7C70BDE3BE81}" type="slidenum">
              <a:rPr lang="ru-RU" altLang="ru-RU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1007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anose="05040102010807070707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fincult.info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1557338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Воспитательные возможности урока математики</a:t>
            </a: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sz="quarter" idx="1"/>
          </p:nvPr>
        </p:nvSpPr>
        <p:spPr>
          <a:xfrm>
            <a:off x="179388" y="3581400"/>
            <a:ext cx="7921004" cy="1752600"/>
          </a:xfrm>
          <a:scene3d>
            <a:camera prst="obliqueTopRight"/>
            <a:lightRig rig="threePt" dir="t"/>
          </a:scene3d>
        </p:spPr>
        <p:txBody>
          <a:bodyPr/>
          <a:lstStyle/>
          <a:p>
            <a:r>
              <a:rPr lang="ru-RU" sz="4000" b="1" i="1" dirty="0">
                <a:solidFill>
                  <a:srgbClr val="002060"/>
                </a:solidFill>
              </a:rPr>
              <a:t>Модуль «ШКОЛЬНЫЙ УРОК»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31940" y="5501708"/>
            <a:ext cx="5486400" cy="210146"/>
          </a:xfrm>
        </p:spPr>
        <p:txBody>
          <a:bodyPr/>
          <a:lstStyle/>
          <a:p>
            <a:r>
              <a:rPr lang="ru-RU" dirty="0"/>
              <a:t>Урок «Математика + Экология»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552" y="566738"/>
            <a:ext cx="6984776" cy="43981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200099"/>
            <a:ext cx="2981202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6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-180528" y="1556792"/>
            <a:ext cx="9073008" cy="4536504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В нашей  школе ежедневно в мусорном ведре остается </a:t>
            </a:r>
          </a:p>
          <a:p>
            <a:pPr marL="228600">
              <a:spcAft>
                <a:spcPts val="800"/>
              </a:spcAft>
            </a:pP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около 1,5 кг бумаги. А если быть более точным 1620г.</a:t>
            </a:r>
          </a:p>
          <a:p>
            <a:pPr marL="228600">
              <a:spcAft>
                <a:spcPts val="800"/>
              </a:spcAft>
            </a:pP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Сколько бумаги в среднем выбрасывает каждый ученик</a:t>
            </a:r>
          </a:p>
          <a:p>
            <a:pPr marL="228600">
              <a:spcAft>
                <a:spcPts val="800"/>
              </a:spcAft>
            </a:pP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нашей школы, если у нас обучается 78 человек.</a:t>
            </a:r>
          </a:p>
          <a:p>
            <a:pPr marL="228600">
              <a:spcAft>
                <a:spcPts val="800"/>
              </a:spcAft>
            </a:pPr>
            <a:endParaRPr lang="ru-RU" sz="2400" b="1" i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Масса Земли 6*10</a:t>
            </a:r>
            <a:r>
              <a:rPr lang="ru-RU" sz="2400" b="1" i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24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кг, а масса её атмосферы 5*10</a:t>
            </a:r>
            <a:r>
              <a:rPr lang="ru-RU" sz="2400" b="1" i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кг.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 сколько раз   масса Земли больше массы атмосферы?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(решение в тетради и проверка на доске)</a:t>
            </a:r>
            <a:endParaRPr lang="ru-RU" sz="18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   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Масса Земли 6*10</a:t>
            </a:r>
            <a:r>
              <a:rPr lang="ru-RU" sz="2400" b="1" i="1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24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кг, а масса её атмосферы 5*10</a:t>
            </a:r>
            <a:r>
              <a:rPr lang="ru-RU" sz="2400" b="1" i="1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18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кг.</a:t>
            </a:r>
          </a:p>
          <a:p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   Во сколько раз   масса Земли больше массы атмосферы?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275852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91159">
            <a:off x="5945262" y="3578739"/>
            <a:ext cx="2549451" cy="3266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324"/>
            <a:ext cx="2555776" cy="3004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8841" y="3432716"/>
            <a:ext cx="2536403" cy="3236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8841" y="184341"/>
            <a:ext cx="2536403" cy="31006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3284984"/>
            <a:ext cx="2720181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44244">
            <a:off x="6218462" y="298419"/>
            <a:ext cx="2479445" cy="3161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5602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 rot="21190386">
            <a:off x="335841" y="216317"/>
            <a:ext cx="3810000" cy="285750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0236">
            <a:off x="4472408" y="3527403"/>
            <a:ext cx="3519812" cy="28837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 rot="11391772" flipH="1" flipV="1">
            <a:off x="6266871" y="5909226"/>
            <a:ext cx="16442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ea typeface="Times New Roman" panose="02020603050405020304" pitchFamily="18" charset="0"/>
              </a:rPr>
              <a:t>Выполнил ученик</a:t>
            </a:r>
          </a:p>
          <a:p>
            <a:r>
              <a:rPr lang="ru-RU" sz="1200" b="1" dirty="0">
                <a:ea typeface="Times New Roman" panose="02020603050405020304" pitchFamily="18" charset="0"/>
              </a:rPr>
              <a:t> 5 «а» класса Журавлев Владимир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 rot="11344506" flipV="1">
            <a:off x="4394584" y="3397504"/>
            <a:ext cx="4166838" cy="772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250"/>
              </a:lnSpc>
              <a:spcBef>
                <a:spcPts val="1875"/>
              </a:spcBef>
              <a:spcAft>
                <a:spcPts val="0"/>
              </a:spcAft>
            </a:pPr>
            <a:r>
              <a:rPr lang="ru-RU" sz="1600" i="1" kern="1800" dirty="0" smtClean="0">
                <a:solidFill>
                  <a:srgbClr val="0099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Математика </a:t>
            </a:r>
            <a:r>
              <a:rPr lang="ru-RU" sz="1600" i="1" kern="1800" dirty="0">
                <a:solidFill>
                  <a:srgbClr val="0099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моего здоровья</a:t>
            </a:r>
            <a:endParaRPr lang="ru-RU" sz="1600" i="1" dirty="0">
              <a:solidFill>
                <a:srgbClr val="0099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5"/>
          <a:stretch>
            <a:fillRect/>
          </a:stretch>
        </p:blipFill>
        <p:spPr>
          <a:xfrm rot="20737074">
            <a:off x="653783" y="3715206"/>
            <a:ext cx="3470060" cy="277100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9576">
            <a:off x="4770743" y="140924"/>
            <a:ext cx="3096345" cy="271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6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5"/>
          <p:cNvSpPr txBox="1">
            <a:spLocks noChangeArrowheads="1"/>
          </p:cNvSpPr>
          <p:nvPr/>
        </p:nvSpPr>
        <p:spPr bwMode="auto">
          <a:xfrm>
            <a:off x="395288" y="1557338"/>
            <a:ext cx="748982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ru-RU" sz="3200"/>
          </a:p>
          <a:p>
            <a:pPr eaLnBrk="1" hangingPunct="1"/>
            <a:endParaRPr lang="ru-RU"/>
          </a:p>
        </p:txBody>
      </p:sp>
      <p:sp>
        <p:nvSpPr>
          <p:cNvPr id="24579" name="Rectangle 2"/>
          <p:cNvSpPr txBox="1">
            <a:spLocks noChangeArrowheads="1"/>
          </p:cNvSpPr>
          <p:nvPr/>
        </p:nvSpPr>
        <p:spPr bwMode="auto">
          <a:xfrm>
            <a:off x="250825" y="0"/>
            <a:ext cx="7993063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kumimoji="1" lang="ru-RU" sz="3200">
              <a:solidFill>
                <a:schemeClr val="tx2"/>
              </a:solidFill>
            </a:endParaRPr>
          </a:p>
          <a:p>
            <a:pPr algn="ctr"/>
            <a:r>
              <a:rPr kumimoji="1" lang="ru-RU" sz="3000">
                <a:solidFill>
                  <a:schemeClr val="tx2"/>
                </a:solidFill>
              </a:rPr>
              <a:t>Математический материал, который заложен</a:t>
            </a:r>
          </a:p>
          <a:p>
            <a:pPr algn="ctr"/>
            <a:r>
              <a:rPr kumimoji="1" lang="ru-RU" sz="3000">
                <a:solidFill>
                  <a:schemeClr val="tx2"/>
                </a:solidFill>
              </a:rPr>
              <a:t>в учебниках, даёт большие возможности </a:t>
            </a:r>
          </a:p>
          <a:p>
            <a:pPr algn="ctr"/>
            <a:r>
              <a:rPr kumimoji="1" lang="ru-RU" sz="3000">
                <a:solidFill>
                  <a:schemeClr val="tx2"/>
                </a:solidFill>
              </a:rPr>
              <a:t>для </a:t>
            </a:r>
            <a:r>
              <a:rPr kumimoji="1" lang="ru-RU" sz="3000" b="1" u="sng">
                <a:solidFill>
                  <a:schemeClr val="tx2"/>
                </a:solidFill>
              </a:rPr>
              <a:t>экономического воспитания</a:t>
            </a:r>
            <a:r>
              <a:rPr kumimoji="1" lang="ru-RU" sz="3000" b="1">
                <a:solidFill>
                  <a:schemeClr val="tx2"/>
                </a:solidFill>
              </a:rPr>
              <a:t> </a:t>
            </a:r>
            <a:r>
              <a:rPr kumimoji="1" lang="ru-RU" sz="3200">
                <a:solidFill>
                  <a:schemeClr val="tx2"/>
                </a:solidFill>
              </a:rPr>
              <a:t>подрастающего поколения.</a:t>
            </a:r>
            <a:br>
              <a:rPr kumimoji="1" lang="ru-RU" sz="3200">
                <a:solidFill>
                  <a:schemeClr val="tx2"/>
                </a:solidFill>
              </a:rPr>
            </a:br>
            <a:endParaRPr kumimoji="1" lang="ru-RU" sz="3200">
              <a:solidFill>
                <a:schemeClr val="tx2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33350" y="2393950"/>
            <a:ext cx="822960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ru-RU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Задача:</a:t>
            </a:r>
            <a:r>
              <a:rPr lang="ru-RU" sz="2800" dirty="0"/>
              <a:t> За одни сутки через неплотно закрытый кран со струёй толщиной в спичку теряется 400 литров воды. Сколько восьмилитровых вёдер попусту вытекает из этого крана за 30 дней?</a:t>
            </a:r>
          </a:p>
          <a:p>
            <a:pPr>
              <a:defRPr/>
            </a:pPr>
            <a:r>
              <a:rPr lang="ru-RU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Задача: </a:t>
            </a:r>
            <a:r>
              <a:rPr lang="ru-RU" sz="2800" dirty="0"/>
              <a:t>Одна тонна металлолома позволяет сэкономить 2 т руды и 3 т угля. В 1984 году ученики нашей школы собрали 6 т металлолома. Сколько руды и угля сэкономили ученики нашей школы?</a:t>
            </a:r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5"/>
          <p:cNvSpPr txBox="1">
            <a:spLocks noChangeArrowheads="1"/>
          </p:cNvSpPr>
          <p:nvPr/>
        </p:nvSpPr>
        <p:spPr bwMode="auto">
          <a:xfrm>
            <a:off x="395288" y="1557338"/>
            <a:ext cx="748982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ru-RU" sz="3200">
              <a:solidFill>
                <a:srgbClr val="000000"/>
              </a:solidFill>
            </a:endParaRPr>
          </a:p>
          <a:p>
            <a:pPr eaLnBrk="1" hangingPunct="1"/>
            <a:endParaRPr lang="ru-RU">
              <a:solidFill>
                <a:srgbClr val="000000"/>
              </a:solidFill>
            </a:endParaRPr>
          </a:p>
        </p:txBody>
      </p:sp>
      <p:sp>
        <p:nvSpPr>
          <p:cNvPr id="19459" name="Rectangle 3"/>
          <p:cNvSpPr txBox="1">
            <a:spLocks noChangeArrowheads="1"/>
          </p:cNvSpPr>
          <p:nvPr/>
        </p:nvSpPr>
        <p:spPr bwMode="auto">
          <a:xfrm>
            <a:off x="287338" y="136525"/>
            <a:ext cx="7921625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/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kumimoji="1" lang="ru-RU" sz="3400" b="1" u="sng">
                <a:solidFill>
                  <a:srgbClr val="000000"/>
                </a:solidFill>
              </a:rPr>
              <a:t>Задачи о связи обучения с жизнью, </a:t>
            </a:r>
          </a:p>
          <a:p>
            <a:pPr>
              <a:buFont typeface="Wingdings" pitchFamily="2" charset="2"/>
              <a:buNone/>
            </a:pPr>
            <a:r>
              <a:rPr kumimoji="1" lang="ru-RU" sz="3400" b="1">
                <a:solidFill>
                  <a:srgbClr val="000000"/>
                </a:solidFill>
              </a:rPr>
              <a:t>     </a:t>
            </a:r>
            <a:r>
              <a:rPr kumimoji="1" lang="ru-RU" sz="3400" b="1" u="sng">
                <a:solidFill>
                  <a:srgbClr val="000000"/>
                </a:solidFill>
              </a:rPr>
              <a:t>об учебном труде учащихся и </a:t>
            </a:r>
          </a:p>
          <a:p>
            <a:pPr>
              <a:buFont typeface="Wingdings" pitchFamily="2" charset="2"/>
              <a:buNone/>
            </a:pPr>
            <a:r>
              <a:rPr kumimoji="1" lang="ru-RU" sz="3400" b="1">
                <a:solidFill>
                  <a:srgbClr val="000000"/>
                </a:solidFill>
              </a:rPr>
              <a:t>     </a:t>
            </a:r>
            <a:r>
              <a:rPr kumimoji="1" lang="ru-RU" sz="3400" b="1" u="sng">
                <a:solidFill>
                  <a:srgbClr val="000000"/>
                </a:solidFill>
              </a:rPr>
              <a:t>их общественно-полезных делах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04788" y="1997075"/>
            <a:ext cx="7823200" cy="474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ru-RU" sz="2600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Задача:</a:t>
            </a:r>
            <a:r>
              <a:rPr lang="ru-RU" sz="2600" dirty="0">
                <a:solidFill>
                  <a:srgbClr val="000000"/>
                </a:solidFill>
              </a:rPr>
              <a:t> Три школы собирали металлолом. Одна школа собрала 2 т, другая -18 ц, а третья – 2240 кг. Какая школа собрала больше всего металлолома, а какая меньше всего?. Можно ли увести весь этот металлолом на пятитонной машине?</a:t>
            </a:r>
          </a:p>
          <a:p>
            <a:pPr marL="0" indent="0">
              <a:spcBef>
                <a:spcPts val="0"/>
              </a:spcBef>
              <a:buFontTx/>
              <a:buNone/>
              <a:defRPr/>
            </a:pPr>
            <a:endParaRPr lang="ru-RU" sz="240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ru-RU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Посильный труд ребят в школе, дома формирует </a:t>
            </a:r>
          </a:p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ru-RU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высоконравственную личность, а отношение к </a:t>
            </a:r>
          </a:p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ru-RU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труду, сплетаясь воедино с учебным процессом, </a:t>
            </a:r>
          </a:p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ru-RU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создает атмосферу формирования гармонически </a:t>
            </a:r>
          </a:p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ru-RU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развитой личности. </a:t>
            </a:r>
          </a:p>
          <a:p>
            <a:pPr marL="0" indent="0">
              <a:lnSpc>
                <a:spcPct val="90000"/>
              </a:lnSpc>
              <a:buFontTx/>
              <a:buNone/>
              <a:defRPr/>
            </a:pPr>
            <a:endParaRPr lang="ru-RU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27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5"/>
          <p:cNvSpPr txBox="1">
            <a:spLocks noChangeArrowheads="1"/>
          </p:cNvSpPr>
          <p:nvPr/>
        </p:nvSpPr>
        <p:spPr bwMode="auto">
          <a:xfrm>
            <a:off x="395288" y="1557338"/>
            <a:ext cx="748982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ru-RU" sz="3200">
              <a:solidFill>
                <a:srgbClr val="000000"/>
              </a:solidFill>
            </a:endParaRPr>
          </a:p>
          <a:p>
            <a:pPr eaLnBrk="1" hangingPunct="1"/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-77273" y="908720"/>
            <a:ext cx="8075613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ru-RU" sz="2400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Задача:</a:t>
            </a:r>
            <a:r>
              <a:rPr lang="ru-RU" sz="2400" dirty="0">
                <a:solidFill>
                  <a:srgbClr val="000000"/>
                </a:solidFill>
              </a:rPr>
              <a:t>  На вспашке зяби в 6,3 тыс. гектаров в две смены работают по четыре трактора  «</a:t>
            </a:r>
            <a:r>
              <a:rPr lang="ru-RU" sz="2400" dirty="0" err="1">
                <a:solidFill>
                  <a:srgbClr val="000000"/>
                </a:solidFill>
              </a:rPr>
              <a:t>Кировец</a:t>
            </a:r>
            <a:r>
              <a:rPr lang="ru-RU" sz="2400" dirty="0">
                <a:solidFill>
                  <a:srgbClr val="000000"/>
                </a:solidFill>
              </a:rPr>
              <a:t> 744» и «</a:t>
            </a:r>
            <a:r>
              <a:rPr lang="en-US" sz="2400" dirty="0">
                <a:solidFill>
                  <a:srgbClr val="000000"/>
                </a:solidFill>
              </a:rPr>
              <a:t>John Deere</a:t>
            </a:r>
            <a:r>
              <a:rPr lang="ru-RU" sz="2400" dirty="0">
                <a:solidFill>
                  <a:srgbClr val="000000"/>
                </a:solidFill>
              </a:rPr>
              <a:t> 8335 </a:t>
            </a:r>
            <a:r>
              <a:rPr lang="en-US" sz="2400" dirty="0">
                <a:solidFill>
                  <a:srgbClr val="000000"/>
                </a:solidFill>
              </a:rPr>
              <a:t>R</a:t>
            </a:r>
            <a:r>
              <a:rPr lang="ru-RU" sz="2400" dirty="0">
                <a:solidFill>
                  <a:srgbClr val="000000"/>
                </a:solidFill>
              </a:rPr>
              <a:t>» немецкой фирмы.  За одну смену «</a:t>
            </a:r>
            <a:r>
              <a:rPr lang="ru-RU" sz="2400" dirty="0" err="1">
                <a:solidFill>
                  <a:srgbClr val="000000"/>
                </a:solidFill>
              </a:rPr>
              <a:t>Кировец</a:t>
            </a:r>
            <a:r>
              <a:rPr lang="ru-RU" sz="2400" dirty="0">
                <a:solidFill>
                  <a:srgbClr val="000000"/>
                </a:solidFill>
              </a:rPr>
              <a:t> 744» пашет 22,5 га, а один трактор «</a:t>
            </a:r>
            <a:r>
              <a:rPr lang="en-US" sz="2400" dirty="0">
                <a:solidFill>
                  <a:srgbClr val="000000"/>
                </a:solidFill>
              </a:rPr>
              <a:t>John Deere</a:t>
            </a:r>
            <a:r>
              <a:rPr lang="ru-RU" sz="2400" dirty="0">
                <a:solidFill>
                  <a:srgbClr val="000000"/>
                </a:solidFill>
              </a:rPr>
              <a:t> 8335» - 30 га. За сколько дней будет закончена вспашка зяби?</a:t>
            </a:r>
          </a:p>
          <a:p>
            <a:pPr>
              <a:lnSpc>
                <a:spcPct val="80000"/>
              </a:lnSpc>
              <a:defRPr/>
            </a:pPr>
            <a:endParaRPr lang="ru-RU" sz="2400" dirty="0">
              <a:solidFill>
                <a:srgbClr val="000000"/>
              </a:solidFill>
            </a:endParaRPr>
          </a:p>
          <a:p>
            <a:pPr marL="0" indent="0">
              <a:lnSpc>
                <a:spcPct val="80000"/>
              </a:lnSpc>
              <a:buFontTx/>
              <a:buNone/>
              <a:defRPr/>
            </a:pPr>
            <a:endParaRPr lang="ru-RU" sz="2400" dirty="0">
              <a:solidFill>
                <a:srgbClr val="000000"/>
              </a:solidFill>
            </a:endParaRPr>
          </a:p>
          <a:p>
            <a:pPr marL="0" indent="0">
              <a:lnSpc>
                <a:spcPct val="80000"/>
              </a:lnSpc>
              <a:buFontTx/>
              <a:buNone/>
              <a:defRPr/>
            </a:pPr>
            <a:endParaRPr lang="ru-RU" sz="2400" dirty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sz="2400" dirty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sz="2400" dirty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ru-RU" sz="2400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Задача:</a:t>
            </a:r>
            <a:r>
              <a:rPr lang="ru-RU" sz="2400" dirty="0">
                <a:solidFill>
                  <a:srgbClr val="000000"/>
                </a:solidFill>
              </a:rPr>
              <a:t> Портнихи на пошив девяти одинаковых платьев израсходовали 18 м ткани, а на пошив трёх одинаковых костюмов – 12 м ткани. Во сколько раз меньше ткани израсходовали на пошив одного платья , чем на пошив одного костюма?</a:t>
            </a:r>
          </a:p>
          <a:p>
            <a:pPr>
              <a:lnSpc>
                <a:spcPct val="80000"/>
              </a:lnSpc>
              <a:defRPr/>
            </a:pPr>
            <a:r>
              <a:rPr lang="ru-RU" sz="2400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Задача:</a:t>
            </a:r>
            <a:r>
              <a:rPr lang="ru-RU" sz="2400" dirty="0">
                <a:solidFill>
                  <a:srgbClr val="000000"/>
                </a:solidFill>
              </a:rPr>
              <a:t> Из 32 мотков шерсти связали 8 одинаковых свитеров. Сколько таких свитеров можно связать из 24 таких же мотков шерсти?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820242"/>
              </p:ext>
            </p:extLst>
          </p:nvPr>
        </p:nvGraphicFramePr>
        <p:xfrm>
          <a:off x="1254554" y="2597546"/>
          <a:ext cx="5261662" cy="17675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1543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4622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3250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" dirty="0">
                          <a:effectLst/>
                        </a:rPr>
                        <a:t>т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" dirty="0">
                          <a:effectLst/>
                        </a:rPr>
                        <a:t>т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424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Трактор  «</a:t>
                      </a:r>
                      <a:r>
                        <a:rPr lang="ru-RU" sz="1400" dirty="0" err="1">
                          <a:effectLst/>
                        </a:rPr>
                        <a:t>Кировец</a:t>
                      </a:r>
                      <a:r>
                        <a:rPr lang="ru-RU" sz="1400" dirty="0">
                          <a:effectLst/>
                        </a:rPr>
                        <a:t> 744»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Трактор «</a:t>
                      </a:r>
                      <a:r>
                        <a:rPr lang="en-US" sz="1400" dirty="0">
                          <a:effectLst/>
                        </a:rPr>
                        <a:t>John Deere</a:t>
                      </a:r>
                      <a:r>
                        <a:rPr lang="ru-RU" sz="1400" dirty="0">
                          <a:effectLst/>
                        </a:rPr>
                        <a:t> 8335</a:t>
                      </a:r>
                      <a:r>
                        <a:rPr lang="en-US" sz="1400" dirty="0">
                          <a:effectLst/>
                        </a:rPr>
                        <a:t> R</a:t>
                      </a:r>
                      <a:r>
                        <a:rPr lang="ru-RU" sz="1400" dirty="0">
                          <a:effectLst/>
                        </a:rPr>
                        <a:t>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8447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327" y="2419350"/>
            <a:ext cx="2743899" cy="134507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8" name="Рисунок 4" descr="Описание: C:\Users\Тая\AppData\Local\Microsoft\Windows\Temporary Internet Files\Content.Word\john-deere-9430,00b6f87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639" y="2419350"/>
            <a:ext cx="2476500" cy="155955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09321" y="-38918"/>
            <a:ext cx="61024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kumimoji="1" lang="ru-RU" sz="4400" b="1" u="sng" dirty="0">
                <a:solidFill>
                  <a:srgbClr val="1F2123"/>
                </a:solidFill>
              </a:rPr>
              <a:t>Задачи о труде людей</a:t>
            </a:r>
          </a:p>
        </p:txBody>
      </p:sp>
    </p:spTree>
    <p:extLst>
      <p:ext uri="{BB962C8B-B14F-4D97-AF65-F5344CB8AC3E}">
        <p14:creationId xmlns:p14="http://schemas.microsoft.com/office/powerpoint/2010/main" val="72797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179388" y="260350"/>
            <a:ext cx="6877050" cy="621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2200" b="1" dirty="0"/>
              <a:t>Математика всегда сопровождает человека в жизни. </a:t>
            </a:r>
          </a:p>
          <a:p>
            <a:pPr eaLnBrk="1" hangingPunct="1"/>
            <a:r>
              <a:rPr lang="ru-RU" sz="2200" b="1" dirty="0" smtClean="0"/>
              <a:t>Математика </a:t>
            </a:r>
            <a:r>
              <a:rPr lang="ru-RU" sz="2200" b="1" dirty="0"/>
              <a:t>развивает у человека такие важные качества личности, как:</a:t>
            </a:r>
          </a:p>
          <a:p>
            <a:pPr lvl="1" eaLnBrk="1" hangingPunct="1">
              <a:buFont typeface="Wingdings" pitchFamily="2" charset="2"/>
              <a:buChar char="ü"/>
            </a:pPr>
            <a:r>
              <a:rPr lang="ru-RU" sz="2400" b="1" i="1" dirty="0">
                <a:solidFill>
                  <a:srgbClr val="002060"/>
                </a:solidFill>
              </a:rPr>
              <a:t>целеустремлённость и сильную волю</a:t>
            </a:r>
            <a:r>
              <a:rPr lang="ru-RU" sz="2400" b="1" i="1" dirty="0" smtClean="0">
                <a:solidFill>
                  <a:srgbClr val="002060"/>
                </a:solidFill>
              </a:rPr>
              <a:t>;</a:t>
            </a:r>
          </a:p>
          <a:p>
            <a:pPr lvl="1" eaLnBrk="1" hangingPunct="1">
              <a:buFont typeface="Wingdings" pitchFamily="2" charset="2"/>
              <a:buChar char="ü"/>
            </a:pPr>
            <a:r>
              <a:rPr lang="ru-RU" sz="2400" b="1" i="1" dirty="0" smtClean="0">
                <a:solidFill>
                  <a:srgbClr val="002060"/>
                </a:solidFill>
              </a:rPr>
              <a:t>устойчивое </a:t>
            </a:r>
            <a:r>
              <a:rPr lang="ru-RU" sz="2400" b="1" i="1" dirty="0">
                <a:solidFill>
                  <a:srgbClr val="002060"/>
                </a:solidFill>
              </a:rPr>
              <a:t>внимание, сосредоточенность;</a:t>
            </a:r>
          </a:p>
          <a:p>
            <a:pPr lvl="1" eaLnBrk="1" hangingPunct="1">
              <a:buFont typeface="Wingdings" pitchFamily="2" charset="2"/>
              <a:buChar char="ü"/>
            </a:pPr>
            <a:r>
              <a:rPr lang="ru-RU" sz="2400" b="1" i="1" dirty="0">
                <a:solidFill>
                  <a:srgbClr val="002060"/>
                </a:solidFill>
              </a:rPr>
              <a:t>хорошую память и логическое мышление</a:t>
            </a:r>
            <a:r>
              <a:rPr lang="ru-RU" sz="2400" b="1" i="1" dirty="0" smtClean="0">
                <a:solidFill>
                  <a:srgbClr val="002060"/>
                </a:solidFill>
              </a:rPr>
              <a:t>;</a:t>
            </a:r>
          </a:p>
          <a:p>
            <a:pPr lvl="1" eaLnBrk="1" hangingPunct="1">
              <a:buFont typeface="Wingdings" pitchFamily="2" charset="2"/>
              <a:buChar char="ü"/>
            </a:pPr>
            <a:r>
              <a:rPr lang="ru-RU" sz="2400" b="1" i="1" dirty="0" smtClean="0">
                <a:solidFill>
                  <a:srgbClr val="002060"/>
                </a:solidFill>
              </a:rPr>
              <a:t>работоспособность </a:t>
            </a:r>
            <a:r>
              <a:rPr lang="ru-RU" sz="2400" b="1" i="1" dirty="0">
                <a:solidFill>
                  <a:srgbClr val="002060"/>
                </a:solidFill>
              </a:rPr>
              <a:t>и трудолюбие, честность и упорство</a:t>
            </a:r>
            <a:r>
              <a:rPr lang="ru-RU" sz="2400" b="1" i="1" dirty="0" smtClean="0">
                <a:solidFill>
                  <a:srgbClr val="002060"/>
                </a:solidFill>
              </a:rPr>
              <a:t>;</a:t>
            </a:r>
          </a:p>
          <a:p>
            <a:pPr lvl="1" eaLnBrk="1" hangingPunct="1">
              <a:buFont typeface="Wingdings" pitchFamily="2" charset="2"/>
              <a:buChar char="ü"/>
            </a:pPr>
            <a:r>
              <a:rPr lang="ru-RU" sz="2400" b="1" i="1" dirty="0" smtClean="0">
                <a:solidFill>
                  <a:srgbClr val="002060"/>
                </a:solidFill>
              </a:rPr>
              <a:t>чувство </a:t>
            </a:r>
            <a:r>
              <a:rPr lang="ru-RU" sz="2400" b="1" i="1" dirty="0">
                <a:solidFill>
                  <a:srgbClr val="002060"/>
                </a:solidFill>
              </a:rPr>
              <a:t>предвидения, умение прикидывать и оценивать результаты;</a:t>
            </a:r>
          </a:p>
          <a:p>
            <a:pPr lvl="1" eaLnBrk="1" hangingPunct="1">
              <a:buFont typeface="Wingdings" pitchFamily="2" charset="2"/>
              <a:buChar char="ü"/>
            </a:pPr>
            <a:r>
              <a:rPr lang="ru-RU" sz="2400" b="1" i="1" dirty="0">
                <a:solidFill>
                  <a:srgbClr val="002060"/>
                </a:solidFill>
              </a:rPr>
              <a:t>способность к творчеству и научной фантазии;</a:t>
            </a:r>
          </a:p>
          <a:p>
            <a:pPr lvl="1" eaLnBrk="1" hangingPunct="1">
              <a:buFont typeface="Wingdings" pitchFamily="2" charset="2"/>
              <a:buChar char="ü"/>
            </a:pPr>
            <a:r>
              <a:rPr lang="ru-RU" sz="2400" b="1" i="1" dirty="0">
                <a:solidFill>
                  <a:srgbClr val="002060"/>
                </a:solidFill>
              </a:rPr>
              <a:t>чёткость, аккуратность и реализм в своих суждениях и выводах;</a:t>
            </a:r>
          </a:p>
          <a:p>
            <a:pPr lvl="1" eaLnBrk="1" hangingPunct="1">
              <a:buFont typeface="Wingdings" pitchFamily="2" charset="2"/>
              <a:buChar char="ü"/>
            </a:pPr>
            <a:r>
              <a:rPr lang="ru-RU" sz="2400" b="1" i="1" dirty="0">
                <a:solidFill>
                  <a:srgbClr val="002060"/>
                </a:solidFill>
              </a:rPr>
              <a:t>находчивость и смекалку.</a:t>
            </a:r>
          </a:p>
          <a:p>
            <a:pPr eaLnBrk="1" hangingPunct="1"/>
            <a:r>
              <a:rPr lang="ru-RU" sz="2200" b="1" dirty="0"/>
              <a:t>А такие качества, как интуиция, вдохновение, озарение, ведут к великим открытиям в науке.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51050" y="692150"/>
            <a:ext cx="5616575" cy="7699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sz="4400" i="1" dirty="0">
                <a:solidFill>
                  <a:srgbClr val="D6ECFF">
                    <a:satMod val="200000"/>
                  </a:srgbClr>
                </a:solidFill>
                <a:cs typeface="Times New Roman" pitchFamily="18" charset="0"/>
              </a:rPr>
              <a:t>Спасибо за внимание !</a:t>
            </a:r>
            <a:endParaRPr lang="ru-RU" sz="4400" i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37891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738" y="1773238"/>
            <a:ext cx="6553200" cy="46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225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60350"/>
            <a:ext cx="7772400" cy="1339850"/>
          </a:xfrm>
        </p:spPr>
        <p:txBody>
          <a:bodyPr/>
          <a:lstStyle/>
          <a:p>
            <a:pPr eaLnBrk="1" hangingPunct="1"/>
            <a:r>
              <a:rPr lang="ru-RU" sz="3600" b="1">
                <a:solidFill>
                  <a:srgbClr val="000000"/>
                </a:solidFill>
              </a:rPr>
              <a:t>Проблема определения приоритетных целей образования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844675"/>
            <a:ext cx="7772400" cy="4897438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важнее: знания или развитие личности ученика, его воспитание?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19709" y="3068960"/>
            <a:ext cx="71014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sz="20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Учитель математики всегда должен помнить,</a:t>
            </a:r>
          </a:p>
          <a:p>
            <a:pPr algn="r">
              <a:spcAft>
                <a:spcPts val="0"/>
              </a:spcAft>
            </a:pPr>
            <a:endParaRPr lang="ru-RU" sz="2000" b="1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20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что, встречаясь даже с очень одаренным учеником,</a:t>
            </a:r>
          </a:p>
          <a:p>
            <a:pPr algn="r">
              <a:spcAft>
                <a:spcPts val="0"/>
              </a:spcAft>
            </a:pPr>
            <a:endParaRPr lang="ru-RU" sz="2000" b="1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20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он готовит из него не математика</a:t>
            </a:r>
          </a:p>
          <a:p>
            <a:pPr algn="r">
              <a:spcAft>
                <a:spcPts val="0"/>
              </a:spcAft>
            </a:pPr>
            <a:r>
              <a:rPr lang="ru-RU" sz="20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</a:t>
            </a:r>
            <a:endParaRPr lang="ru-RU" sz="2000" b="1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20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а прежде всего всесторонне развитую личность</a:t>
            </a:r>
            <a:r>
              <a:rPr lang="ru-RU" sz="20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</a:p>
          <a:p>
            <a:pPr algn="r">
              <a:spcAft>
                <a:spcPts val="0"/>
              </a:spcAft>
            </a:pPr>
            <a:endParaRPr lang="ru-RU" sz="2000" dirty="0"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20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Кожабаев</a:t>
            </a:r>
            <a:r>
              <a:rPr lang="ru-RU" sz="20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К.Г</a:t>
            </a:r>
            <a:endParaRPr lang="ru-RU" sz="2000" dirty="0"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m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628900"/>
            <a:ext cx="6904038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260350"/>
            <a:ext cx="7772400" cy="5686425"/>
          </a:xfrm>
        </p:spPr>
        <p:txBody>
          <a:bodyPr/>
          <a:lstStyle/>
          <a:p>
            <a:pPr marL="0" lvl="0" indent="0" algn="ctr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kumimoji="0" lang="ru-RU" sz="2400" b="1" i="1" kern="1200" dirty="0">
                <a:solidFill>
                  <a:srgbClr val="000000"/>
                </a:solidFill>
                <a:latin typeface="Times New Roman" pitchFamily="18" charset="0"/>
              </a:rPr>
              <a:t>Воспитание является одной из важнейших составляющих образовательного процесса наряду с обучением. Дополняя друг друга, </a:t>
            </a:r>
          </a:p>
          <a:p>
            <a:pPr marL="0" lvl="0" indent="0" algn="ctr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kumimoji="0" lang="ru-RU" sz="2400" b="1" i="1" kern="1200" dirty="0">
                <a:solidFill>
                  <a:srgbClr val="000000"/>
                </a:solidFill>
                <a:latin typeface="Times New Roman" pitchFamily="18" charset="0"/>
              </a:rPr>
              <a:t>обучение и воспитание служат единой цели: </a:t>
            </a:r>
          </a:p>
          <a:p>
            <a:pPr marL="0" lvl="0" indent="0" algn="ctr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kumimoji="0" lang="ru-RU" b="1" i="1" kern="1200" dirty="0">
                <a:solidFill>
                  <a:srgbClr val="0000CC"/>
                </a:solidFill>
                <a:latin typeface="Times New Roman" pitchFamily="18" charset="0"/>
              </a:rPr>
              <a:t>целостному развитию личности школьника. </a:t>
            </a:r>
          </a:p>
          <a:p>
            <a:pPr eaLnBrk="1" hangingPunct="1"/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-108520" y="578689"/>
            <a:ext cx="8280920" cy="33239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Для преодоления земного тяготения и вывода объекта в космос требуется огромная энергия. Для вывода на орбиту космических кораблей используют ракеты – единственные движители, способные развить нужную нам I космическую скорость. Определите, чему равна первая космическая скорость (в км/ч), решив уравнение и увеличив корень уравнения в 1000 раз.</a:t>
            </a:r>
            <a:endParaRPr kumimoji="0" lang="ru-RU" altLang="ru-RU" sz="20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х</a:t>
            </a:r>
            <a:r>
              <a:rPr kumimoji="0" lang="ru-RU" altLang="ru-RU" sz="2000" b="0" i="1" u="none" strike="noStrike" cap="none" normalizeH="0" baseline="3000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2</a:t>
            </a:r>
            <a:r>
              <a:rPr kumimoji="0" lang="ru-RU" altLang="ru-RU" sz="20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 – 28х – 60 = 0. (30000 км/с)</a:t>
            </a:r>
            <a:endParaRPr kumimoji="0" lang="ru-RU" altLang="ru-RU" sz="20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2. Апогей орбиты станции “Луна – 19” от поверхности Луны равно 135 км, перигей – 127 км. Считая орбиту станции круговой, найдите ее длину.</a:t>
            </a:r>
            <a:endParaRPr kumimoji="0" lang="ru-RU" altLang="ru-RU" sz="20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  </a:t>
            </a:r>
            <a:endParaRPr kumimoji="0" lang="ru-RU" altLang="ru-RU" sz="17500" b="0" i="1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076700"/>
            <a:ext cx="3248025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36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0"/>
            <a:ext cx="7344816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200" b="1" i="1" dirty="0">
                <a:solidFill>
                  <a:srgbClr val="002060"/>
                </a:solidFill>
                <a:ea typeface="Calibri" panose="020F0502020204030204" pitchFamily="34" charset="0"/>
              </a:rPr>
              <a:t>Мост через реку. Двум воинским частям, расположенным на одном и</a:t>
            </a:r>
            <a:endParaRPr lang="ru-RU" sz="3200" b="1" i="1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200" b="1" i="1" dirty="0">
                <a:solidFill>
                  <a:srgbClr val="002060"/>
                </a:solidFill>
                <a:ea typeface="Calibri" panose="020F0502020204030204" pitchFamily="34" charset="0"/>
              </a:rPr>
              <a:t>том же берегу реки на разных расстояниях от нее, нужно срочно по одному мосту</a:t>
            </a:r>
            <a:endParaRPr lang="ru-RU" sz="3200" b="1" i="1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200" b="1" i="1" dirty="0">
                <a:solidFill>
                  <a:srgbClr val="002060"/>
                </a:solidFill>
                <a:ea typeface="Calibri" panose="020F0502020204030204" pitchFamily="34" charset="0"/>
              </a:rPr>
              <a:t>переправиться на другой берег реки. Где следует построить временный мост, чтобы он был на одинаковом расстоянии от военных частей?</a:t>
            </a:r>
          </a:p>
          <a:p>
            <a:pPr>
              <a:spcAft>
                <a:spcPts val="0"/>
              </a:spcAft>
            </a:pPr>
            <a:endParaRPr lang="ru-RU" sz="3200" b="1" i="1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200" b="1" i="1" dirty="0">
                <a:solidFill>
                  <a:srgbClr val="FF0000"/>
                </a:solidFill>
                <a:ea typeface="Calibri" panose="020F0502020204030204" pitchFamily="34" charset="0"/>
              </a:rPr>
              <a:t>Ответ:</a:t>
            </a:r>
            <a:r>
              <a:rPr lang="ru-RU" sz="3200" b="1" i="1" dirty="0">
                <a:solidFill>
                  <a:srgbClr val="002060"/>
                </a:solidFill>
                <a:ea typeface="Calibri" panose="020F0502020204030204" pitchFamily="34" charset="0"/>
              </a:rPr>
              <a:t> На серединном перпендикуляре к отрезку, соединяющему две военные части.</a:t>
            </a:r>
            <a:endParaRPr lang="ru-RU" sz="3200" b="1" i="1" dirty="0">
              <a:solidFill>
                <a:srgbClr val="00206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31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6636" r="6636"/>
          <a:stretch>
            <a:fillRect/>
          </a:stretch>
        </p:blipFill>
        <p:spPr>
          <a:xfrm>
            <a:off x="395536" y="188640"/>
            <a:ext cx="7344816" cy="4762872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552" y="5373216"/>
            <a:ext cx="7488831" cy="804862"/>
          </a:xfrm>
        </p:spPr>
        <p:txBody>
          <a:bodyPr/>
          <a:lstStyle/>
          <a:p>
            <a:pPr algn="ctr"/>
            <a:r>
              <a:rPr lang="ru-RU" sz="2400" b="1" i="1" dirty="0"/>
              <a:t>Доклад и презентация к </a:t>
            </a:r>
            <a:r>
              <a:rPr lang="ru-RU" sz="24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125-летию со дня рождения математика </a:t>
            </a:r>
            <a:r>
              <a:rPr lang="ru-RU" sz="2400" b="1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В.Л.Гончарова</a:t>
            </a:r>
            <a:r>
              <a:rPr lang="ru-RU" sz="24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43938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68" y="152636"/>
            <a:ext cx="4536504" cy="30963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454511"/>
            <a:ext cx="4562594" cy="302433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C688318-8869-45AF-B96E-0B4498FE8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8793" y="100212"/>
            <a:ext cx="2948277" cy="33123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43CD75C-13F6-4D6A-ACAB-3674426F4842}"/>
              </a:ext>
            </a:extLst>
          </p:cNvPr>
          <p:cNvSpPr txBox="1"/>
          <p:nvPr/>
        </p:nvSpPr>
        <p:spPr>
          <a:xfrm>
            <a:off x="5508104" y="1700808"/>
            <a:ext cx="237626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b="0" i="0" u="none" strike="noStrike" baseline="0" dirty="0">
                <a:latin typeface="DejaVuSans"/>
              </a:rPr>
              <a:t>Екатерина Борисовна Вяткина</a:t>
            </a:r>
            <a:endParaRPr lang="ru-RU" sz="105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056" y="3640226"/>
            <a:ext cx="3809524" cy="2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1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5157192"/>
            <a:ext cx="5486400" cy="210146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rgbClr val="000000"/>
                </a:solidFill>
                <a:ea typeface="+mn-ea"/>
                <a:cs typeface="+mn-cs"/>
              </a:rPr>
              <a:t>Игра-</a:t>
            </a:r>
            <a:r>
              <a:rPr lang="ru-RU" sz="2400" dirty="0" err="1">
                <a:solidFill>
                  <a:srgbClr val="000000"/>
                </a:solidFill>
                <a:ea typeface="+mn-ea"/>
                <a:cs typeface="+mn-cs"/>
              </a:rPr>
              <a:t>квест</a:t>
            </a:r>
            <a:r>
              <a:rPr lang="ru-RU" sz="2400" dirty="0">
                <a:solidFill>
                  <a:srgbClr val="000000"/>
                </a:solidFill>
                <a:ea typeface="+mn-ea"/>
                <a:cs typeface="+mn-cs"/>
              </a:rPr>
              <a:t> «Знатоки финансовой грамотности».</a:t>
            </a:r>
            <a:endParaRPr lang="ru-RU" sz="24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6364" b="16364"/>
          <a:stretch>
            <a:fillRect/>
          </a:stretch>
        </p:blipFill>
        <p:spPr>
          <a:xfrm>
            <a:off x="1792288" y="237530"/>
            <a:ext cx="5486400" cy="411480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75656" y="5255028"/>
            <a:ext cx="6696744" cy="1342323"/>
          </a:xfrm>
        </p:spPr>
        <p:txBody>
          <a:bodyPr/>
          <a:lstStyle/>
          <a:p>
            <a:r>
              <a:rPr lang="ru-RU" sz="2000" b="1" i="1" u="sng" dirty="0">
                <a:solidFill>
                  <a:srgbClr val="002060"/>
                </a:solidFill>
              </a:rPr>
              <a:t>Цель: приобретение опыта в сфере финансовых отношений в семье; применение полученных знаний и умений для решения элементарных вопросов в области экономики семьи.</a:t>
            </a:r>
          </a:p>
        </p:txBody>
      </p:sp>
      <p:pic>
        <p:nvPicPr>
          <p:cNvPr id="6" name="Picture 2" descr="https://bankinform.ru/images/%D0%BF%D1%80%D0%BE%D1%86%D0%B5%D0%BD%D1%82_pixabay3.jpg?width=4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16" y="101428"/>
            <a:ext cx="1447056" cy="146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Двойная стрелка влево/вправо 6"/>
          <p:cNvSpPr/>
          <p:nvPr/>
        </p:nvSpPr>
        <p:spPr>
          <a:xfrm rot="5400000">
            <a:off x="-181418" y="2206833"/>
            <a:ext cx="2160240" cy="875986"/>
          </a:xfrm>
          <a:prstGeom prst="leftRight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8" descr="http://yxningenscamping.se/en/wp-content/uploads/sites/4/family-blon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716" y="3532917"/>
            <a:ext cx="2051720" cy="183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55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thumb.tildacdn.com/tild6631-6332-4032-b166-383732313830/-/resize/560x/-/format/webp/2.jpg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6667500" cy="352839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5496" y="4005064"/>
            <a:ext cx="5112568" cy="3136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Fincult.info</a:t>
            </a:r>
            <a:br>
              <a:rPr lang="ru-RU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fontAlgn="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Информационно-просветительский ресурс, созданный Центральным банком Российской Федерации.</a:t>
            </a:r>
            <a:br>
              <a:rPr lang="ru-RU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i="1" u="sng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Цель — формирование финансовой культуры обучающихся с целью</a:t>
            </a:r>
            <a:r>
              <a:rPr lang="ru-RU" sz="2000" i="1" u="sng" dirty="0">
                <a:solidFill>
                  <a:srgbClr val="002060"/>
                </a:solidFill>
                <a:latin typeface="Open Sans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b="1" i="1" u="sng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адаптации в современном обществе</a:t>
            </a:r>
            <a:r>
              <a:rPr lang="ru-RU" sz="2000" i="1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400" i="1" dirty="0">
              <a:solidFill>
                <a:srgbClr val="00206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0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875EFA1-3DEF-47B5-8F3E-CE7A632B6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4430588"/>
            <a:ext cx="2880320" cy="215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3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Шаблон оформления «Тетрадь в клетку»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Шаблон оформления «Тетрадь в клетку»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блон оформления «Тетрадь в клетку» 1">
        <a:dk1>
          <a:srgbClr val="663300"/>
        </a:dk1>
        <a:lt1>
          <a:srgbClr val="FFF8E2"/>
        </a:lt1>
        <a:dk2>
          <a:srgbClr val="996600"/>
        </a:dk2>
        <a:lt2>
          <a:srgbClr val="DDDDDD"/>
        </a:lt2>
        <a:accent1>
          <a:srgbClr val="92D0A4"/>
        </a:accent1>
        <a:accent2>
          <a:srgbClr val="BDAB71"/>
        </a:accent2>
        <a:accent3>
          <a:srgbClr val="FFFBEE"/>
        </a:accent3>
        <a:accent4>
          <a:srgbClr val="562A00"/>
        </a:accent4>
        <a:accent5>
          <a:srgbClr val="C7E4CF"/>
        </a:accent5>
        <a:accent6>
          <a:srgbClr val="AB9B66"/>
        </a:accent6>
        <a:hlink>
          <a:srgbClr val="FF9999"/>
        </a:hlink>
        <a:folHlink>
          <a:srgbClr val="E5DF9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Тетрадь в клетку» 2">
        <a:dk1>
          <a:srgbClr val="663300"/>
        </a:dk1>
        <a:lt1>
          <a:srgbClr val="F8F8F8"/>
        </a:lt1>
        <a:dk2>
          <a:srgbClr val="3366CC"/>
        </a:dk2>
        <a:lt2>
          <a:srgbClr val="CCECFF"/>
        </a:lt2>
        <a:accent1>
          <a:srgbClr val="93C4D0"/>
        </a:accent1>
        <a:accent2>
          <a:srgbClr val="BDAB71"/>
        </a:accent2>
        <a:accent3>
          <a:srgbClr val="FBFBFB"/>
        </a:accent3>
        <a:accent4>
          <a:srgbClr val="562A00"/>
        </a:accent4>
        <a:accent5>
          <a:srgbClr val="C8DEE4"/>
        </a:accent5>
        <a:accent6>
          <a:srgbClr val="AB9B66"/>
        </a:accent6>
        <a:hlink>
          <a:srgbClr val="E6B2BE"/>
        </a:hlink>
        <a:folHlink>
          <a:srgbClr val="E5DF9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Тетрадь в клетку»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оформления «Тетрадь в клетку»</Template>
  <TotalTime>1576</TotalTime>
  <Words>781</Words>
  <Application>Microsoft Office PowerPoint</Application>
  <PresentationFormat>Экран (4:3)</PresentationFormat>
  <Paragraphs>88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31" baseType="lpstr">
      <vt:lpstr>Arial</vt:lpstr>
      <vt:lpstr>Calibri</vt:lpstr>
      <vt:lpstr>Consolas</vt:lpstr>
      <vt:lpstr>Corbel</vt:lpstr>
      <vt:lpstr>DejaVuSans</vt:lpstr>
      <vt:lpstr>Helvetica Neue</vt:lpstr>
      <vt:lpstr>Open Sans</vt:lpstr>
      <vt:lpstr>Times New Roman</vt:lpstr>
      <vt:lpstr>Wingdings</vt:lpstr>
      <vt:lpstr>Wingdings 2</vt:lpstr>
      <vt:lpstr>Wingdings 3</vt:lpstr>
      <vt:lpstr>Шаблон оформления «Тетрадь в клетку»</vt:lpstr>
      <vt:lpstr>Метро</vt:lpstr>
      <vt:lpstr>Воспитательные возможности урока математики</vt:lpstr>
      <vt:lpstr>Проблема определения приоритетных целей образования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Игра-квест «Знатоки финансовой грамотности».</vt:lpstr>
      <vt:lpstr>Презентация PowerPoint</vt:lpstr>
      <vt:lpstr>Урок «Математика + Экология»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Школа-интернат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Воспитательные возможности урока</dc:title>
  <dc:creator>Teacher</dc:creator>
  <cp:lastModifiedBy>Екатерина</cp:lastModifiedBy>
  <cp:revision>81</cp:revision>
  <dcterms:created xsi:type="dcterms:W3CDTF">2009-03-20T13:57:44Z</dcterms:created>
  <dcterms:modified xsi:type="dcterms:W3CDTF">2022-04-09T20:05:38Z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TC010690641049</vt:lpwstr>
  </property>
</Properties>
</file>