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4"/>
  </p:notesMasterIdLst>
  <p:sldIdLst>
    <p:sldId id="256" r:id="rId8"/>
    <p:sldId id="257" r:id="rId9"/>
    <p:sldId id="263" r:id="rId10"/>
    <p:sldId id="262" r:id="rId11"/>
    <p:sldId id="267" r:id="rId12"/>
    <p:sldId id="268" r:id="rId13"/>
    <p:sldId id="269" r:id="rId14"/>
    <p:sldId id="258" r:id="rId15"/>
    <p:sldId id="260" r:id="rId16"/>
    <p:sldId id="261" r:id="rId17"/>
    <p:sldId id="270" r:id="rId18"/>
    <p:sldId id="286" r:id="rId19"/>
    <p:sldId id="271" r:id="rId20"/>
    <p:sldId id="272" r:id="rId21"/>
    <p:sldId id="283" r:id="rId22"/>
    <p:sldId id="274" r:id="rId23"/>
    <p:sldId id="282" r:id="rId24"/>
    <p:sldId id="275" r:id="rId25"/>
    <p:sldId id="276" r:id="rId26"/>
    <p:sldId id="278" r:id="rId27"/>
    <p:sldId id="279" r:id="rId28"/>
    <p:sldId id="277" r:id="rId29"/>
    <p:sldId id="280" r:id="rId30"/>
    <p:sldId id="281" r:id="rId31"/>
    <p:sldId id="285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uuг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B3BB3-B1FD-4EBC-9E1E-E40907AF3084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D9D14-6AAE-4F97-A98D-EC55E390D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9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D9D14-6AAE-4F97-A98D-EC55E390D28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5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0E72-7C23-4D14-961A-C40B2E5C43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BD1B-9617-408E-9702-8C5600F03D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0E72-7C23-4D14-961A-C40B2E5C43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BD1B-9617-408E-9702-8C5600F03D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88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0E72-7C23-4D14-961A-C40B2E5C43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BD1B-9617-408E-9702-8C5600F03D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0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0E72-7C23-4D14-961A-C40B2E5C43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BD1B-9617-408E-9702-8C5600F03D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06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0E72-7C23-4D14-961A-C40B2E5C43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BD1B-9617-408E-9702-8C5600F03D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13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0E72-7C23-4D14-961A-C40B2E5C43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BD1B-9617-408E-9702-8C5600F03D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81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0E72-7C23-4D14-961A-C40B2E5C43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BD1B-9617-408E-9702-8C5600F03D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50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0E72-7C23-4D14-961A-C40B2E5C43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BD1B-9617-408E-9702-8C5600F03D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4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0E72-7C23-4D14-961A-C40B2E5C43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BD1B-9617-408E-9702-8C5600F03D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06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0E72-7C23-4D14-961A-C40B2E5C43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BD1B-9617-408E-9702-8C5600F03D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8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0E72-7C23-4D14-961A-C40B2E5C43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BD1B-9617-408E-9702-8C5600F03D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33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08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78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75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85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62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83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8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00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79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48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78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4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98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06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80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23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0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51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88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3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14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018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605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13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44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06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2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232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499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14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07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65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5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63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23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08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02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812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51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50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420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51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55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89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3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0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79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13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104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046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86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33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011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8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E0E72-7C23-4D14-961A-C40B2E5C43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BD1B-9617-408E-9702-8C5600F03D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8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8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4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0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0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6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93%D0%B8%D0%BF%D0%BF%D0%B0%D1%80%D1%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4246240" cy="1470025"/>
          </a:xfrm>
        </p:spPr>
        <p:txBody>
          <a:bodyPr/>
          <a:lstStyle/>
          <a:p>
            <a:r>
              <a:rPr lang="ru-RU" b="1" dirty="0" smtClean="0"/>
              <a:t>Звезды и созвездия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3770"/>
            <a:ext cx="3240360" cy="140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29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3"/>
            <a:ext cx="9140155" cy="685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62"/>
            <a:ext cx="8053991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Система горизонтальных координат.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ÐÐ°ÑÑÐ¸Ð½ÐºÐ¸ Ð¿Ð¾ Ð·Ð°Ð¿ÑÐ¾ÑÑ Ð¾Ð¿ÑÐµÐ´ÐµÐ»ÐµÐ½Ð¸Ðµ Ð°Ð·Ð¸Ð¼ÑÑÐ° Ð¸ Ð²ÑÑÐ¾ÑÑ Ð½ÐµÐ±ÐµÑÐ½Ð¾Ð³Ð¾ Ñ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2" y="954003"/>
            <a:ext cx="8424935" cy="43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972" y="1123126"/>
            <a:ext cx="4000012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</a:t>
            </a:r>
            <a:r>
              <a:rPr lang="en-US" sz="3200" dirty="0" smtClean="0"/>
              <a:t> </a:t>
            </a:r>
            <a:r>
              <a:rPr lang="en-US" sz="2800" dirty="0" smtClean="0"/>
              <a:t>– </a:t>
            </a:r>
            <a:r>
              <a:rPr lang="ru-RU" sz="3200" u="sng" dirty="0" smtClean="0"/>
              <a:t>высота</a:t>
            </a:r>
            <a:r>
              <a:rPr lang="ru-RU" sz="2800" dirty="0" smtClean="0"/>
              <a:t> небесного тела (звезды)над </a:t>
            </a:r>
          </a:p>
          <a:p>
            <a:r>
              <a:rPr lang="ru-RU" sz="2800" dirty="0" smtClean="0"/>
              <a:t>горизонтом.</a:t>
            </a:r>
          </a:p>
          <a:p>
            <a:endParaRPr lang="ru-RU" sz="3200" dirty="0"/>
          </a:p>
          <a:p>
            <a:r>
              <a:rPr lang="ru-RU" sz="3200" b="1" dirty="0" smtClean="0"/>
              <a:t>А</a:t>
            </a:r>
            <a:r>
              <a:rPr lang="ru-RU" sz="3200" dirty="0" smtClean="0"/>
              <a:t> – </a:t>
            </a:r>
            <a:r>
              <a:rPr lang="ru-RU" sz="3200" u="sng" dirty="0" smtClean="0"/>
              <a:t>азимут</a:t>
            </a:r>
            <a:r>
              <a:rPr lang="ru-RU" sz="3200" dirty="0" smtClean="0"/>
              <a:t> – </a:t>
            </a:r>
            <a:r>
              <a:rPr lang="ru-RU" sz="2800" dirty="0" smtClean="0"/>
              <a:t>положение звезды относительно сторон горизонта.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93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Система экваториальных координат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908721"/>
            <a:ext cx="3816424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+mj-lt"/>
              </a:rPr>
              <a:t>Склонение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l-GR" b="1" dirty="0" smtClean="0">
                <a:solidFill>
                  <a:srgbClr val="0D30C5"/>
                </a:solidFill>
              </a:rPr>
              <a:t>δ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- угловое расстояние светила от небесного экватора. 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      </a:t>
            </a:r>
            <a:r>
              <a:rPr lang="ru-RU" b="1" dirty="0" smtClean="0">
                <a:latin typeface="+mj-lt"/>
              </a:rPr>
              <a:t>-</a:t>
            </a:r>
            <a:r>
              <a:rPr lang="ru-RU" b="1" dirty="0">
                <a:latin typeface="+mj-lt"/>
              </a:rPr>
              <a:t>90°</a:t>
            </a:r>
            <a:r>
              <a:rPr lang="en-US" b="1" dirty="0">
                <a:latin typeface="+mj-lt"/>
              </a:rPr>
              <a:t> </a:t>
            </a:r>
            <a:r>
              <a:rPr lang="ru-RU" b="1" dirty="0">
                <a:latin typeface="+mj-lt"/>
              </a:rPr>
              <a:t>&lt;</a:t>
            </a:r>
            <a:r>
              <a:rPr lang="en-US" b="1" dirty="0">
                <a:latin typeface="+mj-lt"/>
              </a:rPr>
              <a:t> </a:t>
            </a:r>
            <a:r>
              <a:rPr lang="ru-RU" b="1" dirty="0">
                <a:latin typeface="+mj-lt"/>
              </a:rPr>
              <a:t>δ</a:t>
            </a:r>
            <a:r>
              <a:rPr lang="en-US" b="1" dirty="0">
                <a:latin typeface="+mj-lt"/>
              </a:rPr>
              <a:t> </a:t>
            </a:r>
            <a:r>
              <a:rPr lang="ru-RU" b="1" dirty="0">
                <a:latin typeface="+mj-lt"/>
              </a:rPr>
              <a:t>&lt;</a:t>
            </a:r>
            <a:r>
              <a:rPr lang="en-US" b="1" dirty="0">
                <a:latin typeface="+mj-lt"/>
              </a:rPr>
              <a:t> </a:t>
            </a:r>
            <a:r>
              <a:rPr lang="ru-RU" b="1" dirty="0">
                <a:latin typeface="+mj-lt"/>
              </a:rPr>
              <a:t>90</a:t>
            </a:r>
            <a:r>
              <a:rPr lang="ru-RU" b="1" dirty="0" smtClean="0">
                <a:latin typeface="+mj-lt"/>
              </a:rPr>
              <a:t>°</a:t>
            </a:r>
            <a:endParaRPr lang="ru-RU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rgbClr val="000000"/>
                </a:solidFill>
                <a:latin typeface="+mj-lt"/>
              </a:rPr>
              <a:t>δ</a:t>
            </a:r>
            <a:r>
              <a:rPr lang="ru-RU" b="1" dirty="0" smtClean="0">
                <a:solidFill>
                  <a:srgbClr val="000000"/>
                </a:solidFill>
                <a:latin typeface="+mj-lt"/>
              </a:rPr>
              <a:t> = 0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°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на небесном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экваторе </a:t>
            </a:r>
          </a:p>
          <a:p>
            <a:pPr marL="0" indent="0">
              <a:buNone/>
            </a:pPr>
            <a:r>
              <a:rPr lang="el-GR" sz="3100" b="1" dirty="0">
                <a:solidFill>
                  <a:srgbClr val="000000"/>
                </a:solidFill>
                <a:latin typeface="+mj-lt"/>
              </a:rPr>
              <a:t>δ</a:t>
            </a:r>
            <a:r>
              <a:rPr lang="ru-RU" sz="3100" b="1" dirty="0">
                <a:solidFill>
                  <a:srgbClr val="000000"/>
                </a:solidFill>
                <a:latin typeface="+mj-lt"/>
              </a:rPr>
              <a:t> = </a:t>
            </a:r>
            <a:r>
              <a:rPr lang="ru-RU" b="1" dirty="0" smtClean="0">
                <a:solidFill>
                  <a:srgbClr val="000000"/>
                </a:solidFill>
                <a:latin typeface="+mj-lt"/>
              </a:rPr>
              <a:t>90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°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полюсе мира. </a:t>
            </a:r>
            <a:endParaRPr lang="ru-RU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l-GR" sz="3100" b="1" dirty="0" smtClean="0">
                <a:solidFill>
                  <a:srgbClr val="000000"/>
                </a:solidFill>
                <a:latin typeface="+mj-lt"/>
              </a:rPr>
              <a:t>δ</a:t>
            </a:r>
            <a:r>
              <a:rPr lang="ru-RU" sz="31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100" b="1" dirty="0" smtClean="0">
                <a:solidFill>
                  <a:srgbClr val="000000"/>
                </a:solidFill>
                <a:latin typeface="+mj-lt"/>
              </a:rPr>
              <a:t>&gt; </a:t>
            </a:r>
            <a:r>
              <a:rPr lang="ru-RU" sz="3100" b="1" dirty="0" smtClean="0">
                <a:solidFill>
                  <a:srgbClr val="000000"/>
                </a:solidFill>
                <a:latin typeface="+mj-lt"/>
              </a:rPr>
              <a:t>0 </a:t>
            </a:r>
            <a:r>
              <a:rPr lang="ru-RU" sz="3100" dirty="0" smtClean="0">
                <a:solidFill>
                  <a:srgbClr val="000000"/>
                </a:solidFill>
                <a:latin typeface="+mj-lt"/>
              </a:rPr>
              <a:t>в северном полушарии</a:t>
            </a:r>
          </a:p>
          <a:p>
            <a:pPr marL="0" lvl="0" indent="0">
              <a:buNone/>
            </a:pPr>
            <a:r>
              <a:rPr lang="el-GR" sz="3100" b="1" dirty="0">
                <a:solidFill>
                  <a:srgbClr val="000000"/>
                </a:solidFill>
                <a:latin typeface="+mj-lt"/>
              </a:rPr>
              <a:t>δ</a:t>
            </a:r>
            <a:r>
              <a:rPr lang="ru-RU" sz="3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100" b="1" dirty="0" smtClean="0">
                <a:solidFill>
                  <a:srgbClr val="000000"/>
                </a:solidFill>
                <a:latin typeface="+mj-lt"/>
              </a:rPr>
              <a:t>&lt; </a:t>
            </a:r>
            <a:r>
              <a:rPr lang="ru-RU" sz="3100" b="1" dirty="0" smtClean="0">
                <a:solidFill>
                  <a:srgbClr val="000000"/>
                </a:solidFill>
                <a:latin typeface="+mj-lt"/>
              </a:rPr>
              <a:t>0 </a:t>
            </a:r>
            <a:r>
              <a:rPr lang="ru-RU" sz="3100" dirty="0">
                <a:solidFill>
                  <a:srgbClr val="000000"/>
                </a:solidFill>
                <a:latin typeface="+mj-lt"/>
              </a:rPr>
              <a:t>в </a:t>
            </a:r>
            <a:r>
              <a:rPr lang="ru-RU" sz="3100" dirty="0" smtClean="0">
                <a:solidFill>
                  <a:srgbClr val="000000"/>
                </a:solidFill>
                <a:latin typeface="+mj-lt"/>
              </a:rPr>
              <a:t>южном полушарии</a:t>
            </a:r>
            <a:endParaRPr lang="ru-RU" sz="31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218" name="Picture 2" descr="http://astro.altspu.ru/intro/images/EQUATOri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" y="836315"/>
            <a:ext cx="4993382" cy="40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16632"/>
            <a:ext cx="3744416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Прямое </a:t>
            </a:r>
            <a:r>
              <a:rPr lang="ru-RU" sz="2800" b="1" dirty="0">
                <a:solidFill>
                  <a:srgbClr val="000000"/>
                </a:solidFill>
              </a:rPr>
              <a:t>восхождение</a:t>
            </a:r>
            <a:r>
              <a:rPr lang="ru-RU" sz="2800" dirty="0">
                <a:solidFill>
                  <a:srgbClr val="000000"/>
                </a:solidFill>
              </a:rPr>
              <a:t> </a:t>
            </a:r>
            <a:r>
              <a:rPr lang="ru-RU" sz="2800" dirty="0" smtClean="0">
                <a:solidFill>
                  <a:srgbClr val="000000"/>
                </a:solidFill>
              </a:rPr>
              <a:t>(</a:t>
            </a:r>
            <a:r>
              <a:rPr lang="ru-RU" sz="2800" b="1" i="1" dirty="0" smtClean="0">
                <a:solidFill>
                  <a:srgbClr val="000000"/>
                </a:solidFill>
              </a:rPr>
              <a:t>α</a:t>
            </a:r>
            <a:r>
              <a:rPr lang="ru-RU" sz="2800" dirty="0" smtClean="0">
                <a:solidFill>
                  <a:srgbClr val="000000"/>
                </a:solidFill>
              </a:rPr>
              <a:t>)  - отсчитывается </a:t>
            </a:r>
            <a:r>
              <a:rPr lang="ru-RU" sz="2800" dirty="0">
                <a:solidFill>
                  <a:srgbClr val="000000"/>
                </a:solidFill>
              </a:rPr>
              <a:t>по </a:t>
            </a:r>
            <a:r>
              <a:rPr lang="ru-RU" sz="2800" dirty="0" smtClean="0">
                <a:solidFill>
                  <a:srgbClr val="000000"/>
                </a:solidFill>
              </a:rPr>
              <a:t>небесному экватору </a:t>
            </a:r>
            <a:r>
              <a:rPr lang="ru-RU" sz="2800" dirty="0">
                <a:solidFill>
                  <a:srgbClr val="000000"/>
                </a:solidFill>
              </a:rPr>
              <a:t>против часовой </a:t>
            </a:r>
            <a:r>
              <a:rPr lang="ru-RU" sz="2800" dirty="0" smtClean="0">
                <a:solidFill>
                  <a:srgbClr val="000000"/>
                </a:solidFill>
              </a:rPr>
              <a:t>стрелки от точки весеннего равноденствия  (измеряется </a:t>
            </a:r>
            <a:r>
              <a:rPr lang="ru-RU" sz="2800" dirty="0">
                <a:solidFill>
                  <a:srgbClr val="000000"/>
                </a:solidFill>
              </a:rPr>
              <a:t>в часах, минутах и </a:t>
            </a:r>
            <a:r>
              <a:rPr lang="ru-RU" sz="2800" dirty="0" smtClean="0">
                <a:solidFill>
                  <a:srgbClr val="000000"/>
                </a:solidFill>
              </a:rPr>
              <a:t>секундах). 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4" name="Picture 2" descr="http://astro.altspu.ru/intro/images/EQUATOri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23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365104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</a:rPr>
              <a:t>36</a:t>
            </a:r>
            <a:r>
              <a:rPr lang="ru-RU" sz="2800" b="1" dirty="0">
                <a:solidFill>
                  <a:srgbClr val="000000"/>
                </a:solidFill>
              </a:rPr>
              <a:t>0° = </a:t>
            </a:r>
            <a:r>
              <a:rPr lang="en-US" sz="2800" b="1" dirty="0">
                <a:solidFill>
                  <a:srgbClr val="000000"/>
                </a:solidFill>
              </a:rPr>
              <a:t>24</a:t>
            </a:r>
            <a:r>
              <a:rPr lang="ru-RU" sz="2800" b="1" baseline="30000" dirty="0" smtClean="0">
                <a:solidFill>
                  <a:srgbClr val="000000"/>
                </a:solidFill>
              </a:rPr>
              <a:t>ч                 </a:t>
            </a:r>
            <a:r>
              <a:rPr lang="en-US" sz="2800" b="1" dirty="0" smtClean="0">
                <a:solidFill>
                  <a:srgbClr val="000000"/>
                </a:solidFill>
              </a:rPr>
              <a:t>180</a:t>
            </a:r>
            <a:r>
              <a:rPr lang="ru-RU" sz="2800" b="1" dirty="0">
                <a:solidFill>
                  <a:srgbClr val="000000"/>
                </a:solidFill>
              </a:rPr>
              <a:t>° = </a:t>
            </a:r>
            <a:r>
              <a:rPr lang="en-US" sz="2800" b="1" dirty="0">
                <a:solidFill>
                  <a:srgbClr val="000000"/>
                </a:solidFill>
              </a:rPr>
              <a:t>12</a:t>
            </a:r>
            <a:r>
              <a:rPr lang="ru-RU" sz="2800" b="1" baseline="30000" dirty="0">
                <a:solidFill>
                  <a:srgbClr val="000000"/>
                </a:solidFill>
              </a:rPr>
              <a:t>ч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      </a:t>
            </a:r>
            <a:r>
              <a:rPr lang="en-US" sz="2800" b="1" dirty="0" smtClean="0">
                <a:solidFill>
                  <a:srgbClr val="000000"/>
                </a:solidFill>
              </a:rPr>
              <a:t>9</a:t>
            </a:r>
            <a:r>
              <a:rPr lang="ru-RU" sz="2800" b="1" dirty="0">
                <a:solidFill>
                  <a:srgbClr val="000000"/>
                </a:solidFill>
              </a:rPr>
              <a:t>0° = </a:t>
            </a:r>
            <a:r>
              <a:rPr lang="en-US" sz="2800" b="1" dirty="0">
                <a:solidFill>
                  <a:srgbClr val="000000"/>
                </a:solidFill>
              </a:rPr>
              <a:t>6</a:t>
            </a:r>
            <a:r>
              <a:rPr lang="ru-RU" sz="2800" b="1" baseline="30000" dirty="0" smtClean="0">
                <a:solidFill>
                  <a:srgbClr val="000000"/>
                </a:solidFill>
              </a:rPr>
              <a:t>ч</a:t>
            </a:r>
            <a:r>
              <a:rPr lang="ru-RU" sz="2800" b="1" dirty="0" smtClean="0">
                <a:solidFill>
                  <a:prstClr val="black"/>
                </a:solidFill>
              </a:rPr>
              <a:t>           </a:t>
            </a:r>
            <a:r>
              <a:rPr lang="en-US" sz="2800" b="1" dirty="0" smtClean="0">
                <a:solidFill>
                  <a:srgbClr val="000000"/>
                </a:solidFill>
              </a:rPr>
              <a:t>15</a:t>
            </a:r>
            <a:r>
              <a:rPr lang="ru-RU" sz="2800" b="1" dirty="0" smtClean="0">
                <a:solidFill>
                  <a:srgbClr val="000000"/>
                </a:solidFill>
              </a:rPr>
              <a:t>°= </a:t>
            </a:r>
            <a:r>
              <a:rPr lang="en-US" sz="2800" b="1" dirty="0" smtClean="0">
                <a:solidFill>
                  <a:srgbClr val="000000"/>
                </a:solidFill>
              </a:rPr>
              <a:t>1</a:t>
            </a:r>
            <a:r>
              <a:rPr lang="ru-RU" sz="2800" b="1" baseline="30000" dirty="0" smtClean="0">
                <a:solidFill>
                  <a:srgbClr val="000000"/>
                </a:solidFill>
              </a:rPr>
              <a:t>ч</a:t>
            </a:r>
            <a:r>
              <a:rPr lang="ru-RU" sz="2800" b="1" dirty="0">
                <a:solidFill>
                  <a:srgbClr val="000000"/>
                </a:solidFill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         </a:t>
            </a:r>
            <a:r>
              <a:rPr lang="ru-RU" sz="2800" b="1" dirty="0">
                <a:solidFill>
                  <a:srgbClr val="000000"/>
                </a:solidFill>
              </a:rPr>
              <a:t> 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6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-406400"/>
            <a:ext cx="7334250" cy="767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6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Какие координаты светил называются </a:t>
            </a:r>
            <a:r>
              <a:rPr lang="ru-RU" sz="2800" b="1" dirty="0" smtClean="0"/>
              <a:t>горизонтальными</a:t>
            </a:r>
            <a:r>
              <a:rPr lang="ru-RU" sz="2800" dirty="0" smtClean="0"/>
              <a:t>? Как их определяют?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Что такое </a:t>
            </a:r>
            <a:r>
              <a:rPr lang="ru-RU" sz="2800" b="1" dirty="0" smtClean="0"/>
              <a:t>эклиптика</a:t>
            </a:r>
            <a:r>
              <a:rPr lang="ru-RU" sz="2800" dirty="0" smtClean="0"/>
              <a:t> и через какие созвездия она проходит? </a:t>
            </a:r>
            <a:r>
              <a:rPr lang="ru-RU" sz="2800" i="1" dirty="0" smtClean="0"/>
              <a:t>Найдите ее на карте звездного неба.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 каком созвездии находится </a:t>
            </a:r>
            <a:r>
              <a:rPr lang="ru-RU" sz="2800" b="1" dirty="0" smtClean="0"/>
              <a:t>Полярная звезда</a:t>
            </a:r>
            <a:r>
              <a:rPr lang="ru-RU" sz="2800" dirty="0" smtClean="0"/>
              <a:t> и в чем ее особенность?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Какие координаты светил называются </a:t>
            </a:r>
            <a:r>
              <a:rPr lang="ru-RU" sz="2800" b="1" dirty="0" smtClean="0">
                <a:solidFill>
                  <a:prstClr val="black"/>
                </a:solidFill>
              </a:rPr>
              <a:t>экваториальными</a:t>
            </a:r>
            <a:r>
              <a:rPr lang="ru-RU" sz="2800" dirty="0" smtClean="0">
                <a:solidFill>
                  <a:prstClr val="black"/>
                </a:solidFill>
              </a:rPr>
              <a:t>? </a:t>
            </a:r>
            <a:r>
              <a:rPr lang="ru-RU" sz="2800" dirty="0">
                <a:solidFill>
                  <a:prstClr val="black"/>
                </a:solidFill>
              </a:rPr>
              <a:t>Как их определяют?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04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4. Во </a:t>
            </a:r>
            <a:r>
              <a:rPr lang="ru-RU" dirty="0">
                <a:solidFill>
                  <a:prstClr val="black"/>
                </a:solidFill>
              </a:rPr>
              <a:t>сколько раз звезда </a:t>
            </a:r>
            <a:r>
              <a:rPr lang="ru-RU" b="1" dirty="0">
                <a:solidFill>
                  <a:prstClr val="black"/>
                </a:solidFill>
              </a:rPr>
              <a:t>третьей</a:t>
            </a:r>
            <a:r>
              <a:rPr lang="ru-RU" dirty="0">
                <a:solidFill>
                  <a:prstClr val="black"/>
                </a:solidFill>
              </a:rPr>
              <a:t> звездной величины ярче звезды </a:t>
            </a:r>
            <a:r>
              <a:rPr lang="ru-RU" b="1" dirty="0">
                <a:solidFill>
                  <a:prstClr val="black"/>
                </a:solidFill>
              </a:rPr>
              <a:t>шестой</a:t>
            </a:r>
            <a:r>
              <a:rPr lang="ru-RU" dirty="0">
                <a:solidFill>
                  <a:prstClr val="black"/>
                </a:solidFill>
              </a:rPr>
              <a:t> звездной величины</a:t>
            </a:r>
            <a:r>
              <a:rPr lang="ru-RU" dirty="0" smtClean="0">
                <a:solidFill>
                  <a:prstClr val="black"/>
                </a:solidFill>
              </a:rPr>
              <a:t>?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5. С помощью карты звездного неба найдите экваториальные координаты звезд: </a:t>
            </a:r>
          </a:p>
          <a:p>
            <a:pPr marL="0" lvl="0" indent="0">
              <a:buNone/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β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 Ворона</a:t>
            </a:r>
          </a:p>
          <a:p>
            <a:pPr marL="0" lvl="0" indent="0">
              <a:buNone/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α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 Волопаса</a:t>
            </a:r>
          </a:p>
          <a:p>
            <a:pPr marL="0" lvl="0" indent="0">
              <a:buNone/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α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 Льва</a:t>
            </a:r>
            <a:endParaRPr lang="ru-RU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13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Видимое движение звезд на разных широтах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908720"/>
            <a:ext cx="4176464" cy="5217443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h</a:t>
            </a:r>
            <a:r>
              <a:rPr lang="ru-RU" sz="2400" b="1" dirty="0" smtClean="0"/>
              <a:t>р</a:t>
            </a:r>
            <a:r>
              <a:rPr lang="ru-RU" dirty="0" smtClean="0"/>
              <a:t> </a:t>
            </a:r>
            <a:r>
              <a:rPr lang="ru-RU" sz="2800" dirty="0" smtClean="0"/>
              <a:t>– высота полюса мира над горизонтом -  </a:t>
            </a:r>
            <a:r>
              <a:rPr lang="ru-RU" sz="2800" b="1" i="1" dirty="0" smtClean="0"/>
              <a:t>угол между осью мира и небесным горизонтом 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el-GR" sz="3600" b="1" i="1" dirty="0" smtClean="0">
                <a:latin typeface="Calibri"/>
              </a:rPr>
              <a:t>φ</a:t>
            </a:r>
            <a:r>
              <a:rPr lang="ru-RU" sz="3600" b="1" i="1" dirty="0" smtClean="0">
                <a:latin typeface="Calibri"/>
              </a:rPr>
              <a:t> </a:t>
            </a:r>
            <a:r>
              <a:rPr lang="ru-RU" sz="2800" dirty="0" smtClean="0">
                <a:latin typeface="Calibri"/>
              </a:rPr>
              <a:t>– географическая широта на земле – </a:t>
            </a:r>
            <a:r>
              <a:rPr lang="ru-RU" sz="2800" b="1" i="1" dirty="0" smtClean="0">
                <a:latin typeface="Calibri"/>
              </a:rPr>
              <a:t>угол между отвесной линией и экватором.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026" name="Picture 2" descr="ÐÐ°ÑÑÐ¸Ð½ÐºÐ¸ Ð¿Ð¾ Ð·Ð°Ð¿ÑÐ¾ÑÑ Ð²ÑÑÐ¾ÑÐ° Ð¿Ð¾Ð»ÑÑÐ° Ð¼Ð¸ÑÐ° Ð½Ð°Ð´ Ð³Ð¾ÑÐ¸Ð·Ð¾Ð½Ñ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36712"/>
            <a:ext cx="424332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836712"/>
            <a:ext cx="288032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45224"/>
            <a:ext cx="396044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856" y="332657"/>
            <a:ext cx="4325623" cy="1584176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h</a:t>
            </a:r>
            <a:r>
              <a:rPr lang="ru-RU" sz="2800" b="1" dirty="0" smtClean="0">
                <a:solidFill>
                  <a:srgbClr val="C00000"/>
                </a:solidFill>
              </a:rPr>
              <a:t>р</a:t>
            </a:r>
            <a:r>
              <a:rPr lang="ru-RU" sz="4400" b="1" dirty="0" smtClean="0">
                <a:solidFill>
                  <a:srgbClr val="C00000"/>
                </a:solidFill>
              </a:rPr>
              <a:t> = </a:t>
            </a:r>
            <a:r>
              <a:rPr lang="el-GR" sz="4400" b="1" i="1" dirty="0" smtClean="0">
                <a:solidFill>
                  <a:srgbClr val="C00000"/>
                </a:solidFill>
              </a:rPr>
              <a:t>φ</a:t>
            </a:r>
            <a:endParaRPr lang="ru-RU" sz="36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600" b="1" i="1" dirty="0" smtClean="0"/>
              <a:t>(</a:t>
            </a:r>
            <a:r>
              <a:rPr lang="en-US" sz="3600" b="1" i="1" dirty="0" smtClean="0"/>
              <a:t>ON    OO</a:t>
            </a:r>
            <a:r>
              <a:rPr lang="en-US" sz="3600" b="1" i="1" dirty="0" smtClean="0">
                <a:latin typeface="Calibri"/>
              </a:rPr>
              <a:t>₁, OP    AO₁)</a:t>
            </a:r>
            <a:endParaRPr lang="ru-RU" dirty="0"/>
          </a:p>
        </p:txBody>
      </p:sp>
      <p:pic>
        <p:nvPicPr>
          <p:cNvPr id="4" name="Picture 2" descr="ÐÐ°ÑÑÐ¸Ð½ÐºÐ¸ Ð¿Ð¾ Ð·Ð°Ð¿ÑÐ¾ÑÑ Ð²ÑÑÐ¾ÑÐ° Ð¿Ð¾Ð»ÑÑÐ° Ð¼Ð¸ÑÐ° Ð½Ð°Ð´ Ð³Ð¾ÑÐ¸Ð·Ð¾Ð½Ñ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4332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587206" y="1337420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43190" y="155344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72482"/>
            <a:ext cx="2921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78825" y="260648"/>
            <a:ext cx="288032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869160"/>
            <a:ext cx="396044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7129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Созвездия</a:t>
            </a:r>
            <a:r>
              <a:rPr lang="ru-RU" sz="2800" dirty="0" smtClean="0"/>
              <a:t> – участки звездного неба, разделенные между собой определенными границами.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308269"/>
            <a:ext cx="871296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 smtClean="0"/>
              <a:t>Всего </a:t>
            </a:r>
            <a:r>
              <a:rPr lang="ru-RU" sz="2800" b="1" dirty="0" smtClean="0"/>
              <a:t>88</a:t>
            </a:r>
            <a:r>
              <a:rPr lang="ru-RU" sz="2800" dirty="0" smtClean="0"/>
              <a:t> созвездий, из них </a:t>
            </a:r>
            <a:r>
              <a:rPr lang="ru-RU" sz="2800" b="1" dirty="0" smtClean="0"/>
              <a:t>12</a:t>
            </a:r>
            <a:r>
              <a:rPr lang="ru-RU" sz="2800" dirty="0" smtClean="0"/>
              <a:t> зодиакальных,</a:t>
            </a:r>
            <a:r>
              <a:rPr lang="ru-RU" sz="3200" dirty="0">
                <a:solidFill>
                  <a:srgbClr val="222222"/>
                </a:solidFill>
              </a:rPr>
              <a:t> </a:t>
            </a:r>
            <a:r>
              <a:rPr lang="ru-RU" sz="2800" dirty="0">
                <a:solidFill>
                  <a:srgbClr val="222222"/>
                </a:solidFill>
              </a:rPr>
              <a:t>расположенных вдоль </a:t>
            </a:r>
            <a:r>
              <a:rPr lang="ru-RU" sz="2800" b="1" dirty="0">
                <a:solidFill>
                  <a:srgbClr val="222222"/>
                </a:solidFill>
              </a:rPr>
              <a:t>эклиптики</a:t>
            </a:r>
            <a:r>
              <a:rPr lang="ru-RU" sz="2800" dirty="0">
                <a:solidFill>
                  <a:srgbClr val="222222"/>
                </a:solidFill>
              </a:rPr>
              <a:t> -видимого годового пути Солнца среди звёзд</a:t>
            </a:r>
            <a:r>
              <a:rPr lang="ru-RU" sz="2800" dirty="0" smtClean="0">
                <a:solidFill>
                  <a:srgbClr val="222222"/>
                </a:solidFill>
              </a:rPr>
              <a:t>.</a:t>
            </a:r>
            <a:endParaRPr lang="ru-RU" sz="2800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60648"/>
            <a:ext cx="4752528" cy="586551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На полюсах Земли  </a:t>
            </a:r>
            <a:r>
              <a:rPr lang="ru-RU" sz="2800" dirty="0" smtClean="0"/>
              <a:t>           - Полярная звезда находится в зените.</a:t>
            </a:r>
          </a:p>
          <a:p>
            <a:pPr marL="0" lvl="0" indent="0">
              <a:buNone/>
            </a:pPr>
            <a:r>
              <a:rPr lang="ru-RU" sz="2800" dirty="0" smtClean="0"/>
              <a:t>- Видны только звезды со склонением </a:t>
            </a:r>
            <a:r>
              <a:rPr lang="el-GR" sz="2800" b="1" dirty="0">
                <a:solidFill>
                  <a:srgbClr val="000000"/>
                </a:solidFill>
              </a:rPr>
              <a:t>δ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&gt; </a:t>
            </a:r>
            <a:r>
              <a:rPr lang="ru-RU" sz="2800" b="1" dirty="0">
                <a:solidFill>
                  <a:srgbClr val="000000"/>
                </a:solidFill>
              </a:rPr>
              <a:t>0 </a:t>
            </a:r>
            <a:r>
              <a:rPr lang="ru-RU" sz="2800" dirty="0">
                <a:solidFill>
                  <a:srgbClr val="000000"/>
                </a:solidFill>
              </a:rPr>
              <a:t>в северном </a:t>
            </a:r>
            <a:r>
              <a:rPr lang="ru-RU" sz="2800" dirty="0" smtClean="0">
                <a:solidFill>
                  <a:srgbClr val="000000"/>
                </a:solidFill>
              </a:rPr>
              <a:t>полушарии и </a:t>
            </a:r>
            <a:r>
              <a:rPr lang="el-GR" sz="2800" b="1" dirty="0">
                <a:solidFill>
                  <a:srgbClr val="000000"/>
                </a:solidFill>
              </a:rPr>
              <a:t>δ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&lt; </a:t>
            </a:r>
            <a:r>
              <a:rPr lang="ru-RU" sz="2800" b="1" dirty="0">
                <a:solidFill>
                  <a:srgbClr val="000000"/>
                </a:solidFill>
              </a:rPr>
              <a:t>0 </a:t>
            </a:r>
            <a:r>
              <a:rPr lang="ru-RU" sz="2800" dirty="0">
                <a:solidFill>
                  <a:srgbClr val="000000"/>
                </a:solidFill>
              </a:rPr>
              <a:t>в южном </a:t>
            </a:r>
            <a:r>
              <a:rPr lang="ru-RU" sz="2800" dirty="0" smtClean="0">
                <a:solidFill>
                  <a:srgbClr val="000000"/>
                </a:solidFill>
              </a:rPr>
              <a:t>полушарии </a:t>
            </a:r>
            <a:r>
              <a:rPr lang="ru-RU" sz="2800" b="1" i="1" dirty="0" smtClean="0">
                <a:solidFill>
                  <a:srgbClr val="000000"/>
                </a:solidFill>
              </a:rPr>
              <a:t>(звезды не восходят и не заходят)</a:t>
            </a:r>
            <a:endParaRPr lang="ru-RU" sz="2800" b="1" i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ru-RU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6" descr="ÐÐ°ÑÑÐ¸Ð½ÐºÐ¸ Ð¿Ð¾ Ð·Ð°Ð¿ÑÐ¾ÑÑ Ð²ÑÑÐ¾ÑÐ° Ð¿Ð¾Ð»ÑÑÐ° Ð¼Ð¸ÑÐ° Ð½Ð°Ð´ Ð³Ð¾ÑÐ¸Ð·Ð¾Ð½Ñ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88432" cy="36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60648"/>
            <a:ext cx="4690864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На экваторе Земли</a:t>
            </a:r>
          </a:p>
          <a:p>
            <a:pPr>
              <a:buFontTx/>
              <a:buChar char="-"/>
            </a:pPr>
            <a:r>
              <a:rPr lang="ru-RU" dirty="0" smtClean="0"/>
              <a:t>Полярная звезда находится на горизонте в точке севера (</a:t>
            </a:r>
            <a:r>
              <a:rPr lang="en-US" b="1" dirty="0" smtClean="0"/>
              <a:t>h</a:t>
            </a:r>
            <a:r>
              <a:rPr lang="ru-RU" b="1" dirty="0" smtClean="0"/>
              <a:t> = 0</a:t>
            </a:r>
            <a:r>
              <a:rPr lang="ru-RU" b="1" dirty="0" smtClean="0">
                <a:latin typeface="Calibri"/>
              </a:rPr>
              <a:t>⁰</a:t>
            </a:r>
            <a:r>
              <a:rPr lang="ru-RU" dirty="0" smtClean="0">
                <a:latin typeface="Calibri"/>
              </a:rPr>
              <a:t>)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Все светила восходят и заходят во обоих полушариях.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371241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3120" y="260648"/>
            <a:ext cx="3933680" cy="586551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 средних широтах</a:t>
            </a:r>
          </a:p>
          <a:p>
            <a:pPr>
              <a:buFontTx/>
              <a:buChar char="-"/>
            </a:pPr>
            <a:r>
              <a:rPr lang="ru-RU" dirty="0" smtClean="0"/>
              <a:t>Высота Полярной звезды над горизонтом уменьшается.</a:t>
            </a:r>
          </a:p>
          <a:p>
            <a:pPr>
              <a:buFontTx/>
              <a:buChar char="-"/>
            </a:pPr>
            <a:r>
              <a:rPr lang="ru-RU" dirty="0" smtClean="0"/>
              <a:t>Только часть звезд не заходит, остальные восходят и заходят.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Ð²ÑÑÐ¾ÑÐ° Ð¿Ð¾Ð»ÑÑÐ° Ð¼Ð¸ÑÐ° Ð½Ð°Ð´ Ð³Ð¾ÑÐ¸Ð·Ð¾Ð½Ñ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33"/>
            <a:ext cx="4645616" cy="34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276" y="311299"/>
            <a:ext cx="3419872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Кульминация (М) </a:t>
            </a:r>
            <a:r>
              <a:rPr lang="ru-RU" dirty="0" smtClean="0"/>
              <a:t>– точка пересечения светилом небесного меридиана при своем суточном вращении.</a:t>
            </a:r>
            <a:endParaRPr lang="ru-RU" dirty="0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99"/>
            <a:ext cx="556162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ºÑÐ»ÑÐ¼Ð¸Ð½Ð°ÑÐ¸Ð¸ Ð·Ð²ÐµÐ·Ð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410521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1725"/>
            <a:ext cx="3937929" cy="47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260649"/>
            <a:ext cx="3937929" cy="165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916832"/>
            <a:ext cx="3937929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789040"/>
            <a:ext cx="3937929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7504" y="636916"/>
            <a:ext cx="4104456" cy="39703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smtClean="0"/>
              <a:t>1</a:t>
            </a:r>
            <a:r>
              <a:rPr lang="ru-RU" sz="2800" smtClean="0"/>
              <a:t>. На какой высоте в Иваново (географическая широта </a:t>
            </a:r>
            <a:r>
              <a:rPr lang="ru-RU" sz="2800" b="1" smtClean="0"/>
              <a:t>57</a:t>
            </a:r>
            <a:r>
              <a:rPr lang="ru-RU" sz="2800" b="1" smtClean="0">
                <a:latin typeface="Calibri"/>
              </a:rPr>
              <a:t>°</a:t>
            </a:r>
            <a:r>
              <a:rPr lang="ru-RU" sz="2800" smtClean="0">
                <a:latin typeface="Calibri"/>
              </a:rPr>
              <a:t>) происходит верхняя и нижняя кульминация </a:t>
            </a:r>
            <a:r>
              <a:rPr lang="ru-RU" sz="2800" b="1" smtClean="0">
                <a:latin typeface="Calibri"/>
              </a:rPr>
              <a:t>Сириуса</a:t>
            </a:r>
            <a:r>
              <a:rPr lang="ru-RU" sz="2800" smtClean="0">
                <a:latin typeface="Calibri"/>
              </a:rPr>
              <a:t>?</a:t>
            </a:r>
          </a:p>
          <a:p>
            <a:pPr marL="0" indent="0" algn="ctr">
              <a:buFont typeface="Arial" pitchFamily="34" charset="0"/>
              <a:buNone/>
            </a:pPr>
            <a:endParaRPr lang="ru-RU" sz="2800" i="1" smtClean="0">
              <a:latin typeface="Calibri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800" i="1" smtClean="0">
                <a:latin typeface="Calibri"/>
              </a:rPr>
              <a:t>Какой звездой является Сириус: заходящей или незаходящей?</a:t>
            </a:r>
            <a:endParaRPr lang="ru-RU" sz="2800" i="1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7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Задачи на повторение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8568952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</a:rPr>
              <a:t>2.</a:t>
            </a:r>
            <a:r>
              <a:rPr lang="ru-RU" sz="2800" dirty="0">
                <a:solidFill>
                  <a:prstClr val="black"/>
                </a:solidFill>
              </a:rPr>
              <a:t> На какой географической широте в северном полушарии высота звезды </a:t>
            </a:r>
            <a:r>
              <a:rPr lang="ru-RU" sz="2800" b="1" dirty="0">
                <a:solidFill>
                  <a:prstClr val="black"/>
                </a:solidFill>
              </a:rPr>
              <a:t>Вега</a:t>
            </a:r>
            <a:r>
              <a:rPr lang="ru-RU" sz="2800" dirty="0">
                <a:solidFill>
                  <a:prstClr val="black"/>
                </a:solidFill>
              </a:rPr>
              <a:t> в верхней </a:t>
            </a:r>
            <a:r>
              <a:rPr lang="ru-RU" sz="2800" dirty="0" smtClean="0">
                <a:solidFill>
                  <a:prstClr val="black"/>
                </a:solidFill>
              </a:rPr>
              <a:t>кульминации над точкой юга </a:t>
            </a:r>
            <a:r>
              <a:rPr lang="ru-RU" sz="2800" dirty="0">
                <a:solidFill>
                  <a:prstClr val="black"/>
                </a:solidFill>
              </a:rPr>
              <a:t>составляет </a:t>
            </a:r>
            <a:r>
              <a:rPr lang="ru-RU" sz="2800" b="1" dirty="0">
                <a:solidFill>
                  <a:prstClr val="black"/>
                </a:solidFill>
              </a:rPr>
              <a:t>63°</a:t>
            </a:r>
            <a:r>
              <a:rPr lang="ru-RU" sz="2800" dirty="0">
                <a:solidFill>
                  <a:prstClr val="black"/>
                </a:solidFill>
              </a:rPr>
              <a:t>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983" y="2492896"/>
            <a:ext cx="8568952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prstClr val="black"/>
                </a:solidFill>
              </a:rPr>
              <a:t>3.</a:t>
            </a:r>
            <a:r>
              <a:rPr lang="ru-RU" sz="2800" dirty="0" smtClean="0">
                <a:solidFill>
                  <a:prstClr val="black"/>
                </a:solidFill>
              </a:rPr>
              <a:t> Чему равно склонение звезды,  кульминация которой наблюдалась в </a:t>
            </a:r>
            <a:r>
              <a:rPr lang="ru-RU" sz="2800" b="1" dirty="0" smtClean="0">
                <a:solidFill>
                  <a:prstClr val="black"/>
                </a:solidFill>
              </a:rPr>
              <a:t>Астрахани (широта 46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°20')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на высоте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25°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 над точкой севера?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258816" cy="586551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222222"/>
                </a:solidFill>
              </a:rPr>
              <a:t>во II веке до н. э. древнегреческий астроном </a:t>
            </a:r>
            <a:r>
              <a:rPr lang="ru-RU" sz="2400" dirty="0">
                <a:solidFill>
                  <a:srgbClr val="0B0080"/>
                </a:solidFill>
                <a:hlinkClick r:id="rId2" tooltip="Гиппарх"/>
              </a:rPr>
              <a:t>Гиппарх</a:t>
            </a:r>
            <a:r>
              <a:rPr lang="ru-RU" sz="2400" dirty="0">
                <a:solidFill>
                  <a:srgbClr val="222222"/>
                </a:solidFill>
              </a:rPr>
              <a:t> разделил все звёзды на </a:t>
            </a:r>
            <a:r>
              <a:rPr lang="ru-RU" sz="2400" b="1" dirty="0">
                <a:solidFill>
                  <a:srgbClr val="222222"/>
                </a:solidFill>
              </a:rPr>
              <a:t>шесть величин</a:t>
            </a:r>
            <a:r>
              <a:rPr lang="ru-RU" sz="2400" dirty="0">
                <a:solidFill>
                  <a:srgbClr val="222222"/>
                </a:solidFill>
              </a:rPr>
              <a:t>. </a:t>
            </a:r>
            <a:endParaRPr lang="ru-RU" sz="2400" dirty="0" smtClean="0">
              <a:solidFill>
                <a:srgbClr val="222222"/>
              </a:solidFill>
            </a:endParaRPr>
          </a:p>
          <a:p>
            <a:r>
              <a:rPr lang="ru-RU" sz="2400" b="1" dirty="0" smtClean="0">
                <a:solidFill>
                  <a:srgbClr val="222222"/>
                </a:solidFill>
              </a:rPr>
              <a:t>Самые </a:t>
            </a:r>
            <a:r>
              <a:rPr lang="ru-RU" sz="2400" b="1" dirty="0">
                <a:solidFill>
                  <a:srgbClr val="222222"/>
                </a:solidFill>
              </a:rPr>
              <a:t>яркие </a:t>
            </a:r>
            <a:r>
              <a:rPr lang="ru-RU" sz="2400" dirty="0">
                <a:solidFill>
                  <a:srgbClr val="222222"/>
                </a:solidFill>
              </a:rPr>
              <a:t>он назвал </a:t>
            </a:r>
            <a:r>
              <a:rPr lang="ru-RU" sz="2400" b="1" dirty="0">
                <a:solidFill>
                  <a:srgbClr val="222222"/>
                </a:solidFill>
              </a:rPr>
              <a:t>звёздами первой величины</a:t>
            </a:r>
            <a:r>
              <a:rPr lang="ru-RU" sz="2400" dirty="0">
                <a:solidFill>
                  <a:srgbClr val="222222"/>
                </a:solidFill>
              </a:rPr>
              <a:t>, </a:t>
            </a:r>
            <a:endParaRPr lang="ru-RU" sz="2400" dirty="0" smtClean="0">
              <a:solidFill>
                <a:srgbClr val="222222"/>
              </a:solidFill>
            </a:endParaRPr>
          </a:p>
          <a:p>
            <a:r>
              <a:rPr lang="ru-RU" sz="2400" b="1" dirty="0" smtClean="0">
                <a:solidFill>
                  <a:srgbClr val="222222"/>
                </a:solidFill>
              </a:rPr>
              <a:t>самые </a:t>
            </a:r>
            <a:r>
              <a:rPr lang="ru-RU" sz="2400" b="1" dirty="0">
                <a:solidFill>
                  <a:srgbClr val="222222"/>
                </a:solidFill>
              </a:rPr>
              <a:t>тусклые — звёздами шестой величины</a:t>
            </a:r>
            <a:r>
              <a:rPr lang="ru-RU" sz="2400" dirty="0">
                <a:solidFill>
                  <a:srgbClr val="222222"/>
                </a:solidFill>
              </a:rPr>
              <a:t>, а остальные равномерно распределил по промежуточным величинам.</a:t>
            </a:r>
            <a:endParaRPr lang="ru-RU" sz="2400" dirty="0"/>
          </a:p>
        </p:txBody>
      </p:sp>
      <p:pic>
        <p:nvPicPr>
          <p:cNvPr id="2050" name="Picture 2" descr="Hipparchos 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176464" cy="508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Звездная величина (блеск)</a:t>
            </a:r>
            <a:r>
              <a:rPr lang="ru-RU" sz="3600" dirty="0">
                <a:solidFill>
                  <a:srgbClr val="222222"/>
                </a:solidFill>
              </a:rPr>
              <a:t> – </a:t>
            </a:r>
            <a:r>
              <a:rPr lang="en-US" sz="3600" b="1" i="1" dirty="0">
                <a:solidFill>
                  <a:srgbClr val="222222"/>
                </a:solidFill>
              </a:rPr>
              <a:t>m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5"/>
            <a:ext cx="8712968" cy="194421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222222"/>
                </a:solidFill>
              </a:rPr>
              <a:t>-   характеризует </a:t>
            </a:r>
            <a:r>
              <a:rPr lang="ru-RU" sz="2800" dirty="0">
                <a:solidFill>
                  <a:srgbClr val="222222"/>
                </a:solidFill>
              </a:rPr>
              <a:t>поток энергии от рассматриваемого светила </a:t>
            </a:r>
            <a:r>
              <a:rPr lang="ru-RU" sz="2800" dirty="0" smtClean="0">
                <a:solidFill>
                  <a:srgbClr val="222222"/>
                </a:solidFill>
              </a:rPr>
              <a:t>на </a:t>
            </a:r>
            <a:r>
              <a:rPr lang="ru-RU" sz="2800" dirty="0">
                <a:solidFill>
                  <a:srgbClr val="222222"/>
                </a:solidFill>
              </a:rPr>
              <a:t>единицу </a:t>
            </a:r>
            <a:r>
              <a:rPr lang="ru-RU" sz="2800" dirty="0" smtClean="0">
                <a:solidFill>
                  <a:srgbClr val="222222"/>
                </a:solidFill>
              </a:rPr>
              <a:t>площади</a:t>
            </a:r>
            <a:r>
              <a:rPr lang="ru-RU" sz="2800" dirty="0">
                <a:solidFill>
                  <a:srgbClr val="222222"/>
                </a:solidFill>
              </a:rPr>
              <a:t>. </a:t>
            </a:r>
            <a:endParaRPr lang="en-US" sz="2800" dirty="0" smtClean="0">
              <a:solidFill>
                <a:srgbClr val="222222"/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222222"/>
                </a:solidFill>
              </a:rPr>
              <a:t>чем </a:t>
            </a:r>
            <a:r>
              <a:rPr lang="ru-RU" sz="2800" dirty="0">
                <a:solidFill>
                  <a:srgbClr val="222222"/>
                </a:solidFill>
              </a:rPr>
              <a:t>меньше значение звёздной величины, тем ярче данный объект.</a:t>
            </a:r>
            <a:r>
              <a:rPr lang="ru-RU" sz="2800" dirty="0">
                <a:solidFill>
                  <a:srgbClr val="222222"/>
                </a:solidFill>
                <a:latin typeface="Arial"/>
              </a:rPr>
              <a:t> </a:t>
            </a:r>
            <a:endParaRPr lang="ru-RU" sz="2800" b="1" i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826489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Уменьшение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 звёздной величины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на 1 единицу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означает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увеличение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 светового потока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в 100</a:t>
            </a:r>
            <a:r>
              <a:rPr kumimoji="0" lang="ru-RU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1/5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 ≈ 2,5 раза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13" y="2564904"/>
            <a:ext cx="4560887" cy="323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0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088"/>
            <a:ext cx="6192688" cy="66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3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79296" cy="63408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Основные линии и точки небесной сферы</a:t>
            </a:r>
            <a:endParaRPr lang="ru-RU" sz="3600" b="1" dirty="0"/>
          </a:p>
        </p:txBody>
      </p:sp>
      <p:pic>
        <p:nvPicPr>
          <p:cNvPr id="1026" name="Picture 2" descr="Небесная сфера. Особые точки небесной сферы. - О&amp;#39;Пять пО физик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6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"/>
            <a:ext cx="9144000" cy="638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8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05"/>
            <a:ext cx="6768752" cy="675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84118"/>
            <a:ext cx="3466728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Полярная звезда </a:t>
            </a:r>
            <a:r>
              <a:rPr lang="ru-RU" sz="2800" dirty="0" smtClean="0"/>
              <a:t>–         </a:t>
            </a:r>
            <a:r>
              <a:rPr lang="el-GR" sz="2800" b="1" u="sng" dirty="0" smtClean="0">
                <a:latin typeface="Calibri"/>
              </a:rPr>
              <a:t>α</a:t>
            </a:r>
            <a:r>
              <a:rPr lang="ru-RU" sz="2800" u="sng" dirty="0" smtClean="0">
                <a:latin typeface="Calibri"/>
              </a:rPr>
              <a:t> Малой Медведицы </a:t>
            </a:r>
          </a:p>
          <a:p>
            <a:pPr marL="0" indent="0">
              <a:buNone/>
            </a:pPr>
            <a:r>
              <a:rPr lang="ru-RU" sz="2800" dirty="0" smtClean="0">
                <a:latin typeface="Calibri"/>
              </a:rPr>
              <a:t>– звезда, на которую направлена ось Земли.</a:t>
            </a:r>
          </a:p>
          <a:p>
            <a:pPr marL="0" indent="0">
              <a:buNone/>
            </a:pPr>
            <a:r>
              <a:rPr lang="ru-RU" sz="2800" dirty="0">
                <a:latin typeface="Calibri"/>
              </a:rPr>
              <a:t> </a:t>
            </a:r>
            <a:r>
              <a:rPr lang="ru-RU" sz="2800" dirty="0" smtClean="0">
                <a:latin typeface="Calibri"/>
              </a:rPr>
              <a:t>- является центром карты звездного неба (неподвижна).</a:t>
            </a:r>
          </a:p>
          <a:p>
            <a:pPr marL="0" indent="0">
              <a:buNone/>
            </a:pPr>
            <a:r>
              <a:rPr lang="ru-RU" sz="2800" dirty="0" smtClean="0">
                <a:latin typeface="Calibri"/>
              </a:rPr>
              <a:t>- указывает на север.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79"/>
            <a:ext cx="4896544" cy="600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3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514</Words>
  <Application>Microsoft Office PowerPoint</Application>
  <PresentationFormat>Экран (4:3)</PresentationFormat>
  <Paragraphs>60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Тема Office</vt:lpstr>
      <vt:lpstr>2_Тема Office</vt:lpstr>
      <vt:lpstr>1_Тема Office</vt:lpstr>
      <vt:lpstr>3_Тема Office</vt:lpstr>
      <vt:lpstr>4_Тема Office</vt:lpstr>
      <vt:lpstr>5_Тема Office</vt:lpstr>
      <vt:lpstr>6_Тема Office</vt:lpstr>
      <vt:lpstr>Звезды и созвездия</vt:lpstr>
      <vt:lpstr>Презентация PowerPoint</vt:lpstr>
      <vt:lpstr>Презентация PowerPoint</vt:lpstr>
      <vt:lpstr>Звездная величина (блеск) – m</vt:lpstr>
      <vt:lpstr>Презентация PowerPoint</vt:lpstr>
      <vt:lpstr>Основные линии и точки небесной сферы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горизонтальных координат.</vt:lpstr>
      <vt:lpstr>Система экваториальных координат</vt:lpstr>
      <vt:lpstr>Презентация PowerPoint</vt:lpstr>
      <vt:lpstr>Презентация PowerPoint</vt:lpstr>
      <vt:lpstr>Повторение</vt:lpstr>
      <vt:lpstr>Презентация PowerPoint</vt:lpstr>
      <vt:lpstr>Видимое движение звезд на разных широтах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на повторение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Звезды и созвездия</dc:title>
  <dc:creator>uuuг</dc:creator>
  <cp:lastModifiedBy>пк</cp:lastModifiedBy>
  <cp:revision>41</cp:revision>
  <dcterms:created xsi:type="dcterms:W3CDTF">2018-09-21T01:59:04Z</dcterms:created>
  <dcterms:modified xsi:type="dcterms:W3CDTF">2022-05-22T04:17:19Z</dcterms:modified>
</cp:coreProperties>
</file>