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2" r:id="rId5"/>
    <p:sldId id="273" r:id="rId6"/>
    <p:sldId id="269" r:id="rId7"/>
    <p:sldId id="262" r:id="rId8"/>
    <p:sldId id="258" r:id="rId9"/>
    <p:sldId id="263" r:id="rId10"/>
    <p:sldId id="264" r:id="rId11"/>
    <p:sldId id="265" r:id="rId12"/>
    <p:sldId id="267" r:id="rId13"/>
    <p:sldId id="268" r:id="rId14"/>
    <p:sldId id="266" r:id="rId15"/>
    <p:sldId id="270" r:id="rId16"/>
    <p:sldId id="271" r:id="rId17"/>
    <p:sldId id="259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25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6"/>
          </c:dPt>
          <c:dPt>
            <c:idx val="2"/>
            <c:explosion val="1"/>
          </c:dPt>
          <c:dLbls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7973315835520562E-2"/>
          <c:y val="2.0347185768445609E-2"/>
          <c:w val="0.81997462817147859"/>
          <c:h val="0.896501603966170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3.3</c:v>
                </c:pt>
                <c:pt idx="1">
                  <c:v>3.5</c:v>
                </c:pt>
                <c:pt idx="2">
                  <c:v>3.5</c:v>
                </c:pt>
                <c:pt idx="3">
                  <c:v>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2</c:v>
                </c:pt>
                <c:pt idx="2">
                  <c:v>2</c:v>
                </c:pt>
                <c:pt idx="3">
                  <c:v>1.6</c:v>
                </c:pt>
              </c:numCache>
            </c:numRef>
          </c:val>
        </c:ser>
        <c:shape val="box"/>
        <c:axId val="47086592"/>
        <c:axId val="61936768"/>
        <c:axId val="0"/>
      </c:bar3DChart>
      <c:catAx>
        <c:axId val="47086592"/>
        <c:scaling>
          <c:orientation val="minMax"/>
        </c:scaling>
        <c:axPos val="b"/>
        <c:tickLblPos val="nextTo"/>
        <c:crossAx val="61936768"/>
        <c:crosses val="autoZero"/>
        <c:auto val="1"/>
        <c:lblAlgn val="ctr"/>
        <c:lblOffset val="100"/>
      </c:catAx>
      <c:valAx>
        <c:axId val="61936768"/>
        <c:scaling>
          <c:orientation val="minMax"/>
        </c:scaling>
        <c:axPos val="l"/>
        <c:majorGridlines/>
        <c:numFmt formatCode="General" sourceLinked="1"/>
        <c:tickLblPos val="nextTo"/>
        <c:crossAx val="470865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C6ED-31E0-4479-9748-F19566427CA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0B53-6557-4ED8-A5BC-772E0471D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C6ED-31E0-4479-9748-F19566427CA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0B53-6557-4ED8-A5BC-772E0471D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C6ED-31E0-4479-9748-F19566427CA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0B53-6557-4ED8-A5BC-772E0471D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C6ED-31E0-4479-9748-F19566427CA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0B53-6557-4ED8-A5BC-772E0471D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C6ED-31E0-4479-9748-F19566427CA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0B53-6557-4ED8-A5BC-772E0471D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C6ED-31E0-4479-9748-F19566427CA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0B53-6557-4ED8-A5BC-772E0471D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C6ED-31E0-4479-9748-F19566427CA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0B53-6557-4ED8-A5BC-772E0471D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C6ED-31E0-4479-9748-F19566427CA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0B53-6557-4ED8-A5BC-772E0471D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C6ED-31E0-4479-9748-F19566427CA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0B53-6557-4ED8-A5BC-772E0471D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C6ED-31E0-4479-9748-F19566427CA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0B53-6557-4ED8-A5BC-772E0471D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C6ED-31E0-4479-9748-F19566427CA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0B53-6557-4ED8-A5BC-772E0471DB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AC6ED-31E0-4479-9748-F19566427CA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0B53-6557-4ED8-A5BC-772E0471DB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79512" y="0"/>
          <a:ext cx="8964488" cy="639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2.infourok.ru/uploads/ex/0523/00023b8a-23d22e95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5.infourok.ru/uploads/ex/0f50/0006ed1f-f80b5a2f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5.infourok.ru/uploads/ex/0882/00132ed9-471b9a44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5.infourok.ru/uploads/ex/0ae3/00043d1a-48599e26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mulino58.ru/wp-content/uploads/4/c/f/4cfad14eb8e5a377ae2b9dbb0800ef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387424"/>
            <a:ext cx="10687050" cy="756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ОБУЧЕНИЕ ЧТЕНИЮ Обучение чтению занимает особое место так как у учащихся развиваются умения понимать содержание текстов с извлечением основной и полной информации. Чтение является средством приобщения школьников к культуре страны изучаемого языка."/>
          <p:cNvPicPr>
            <a:picLocks noChangeAspect="1" noChangeArrowheads="1"/>
          </p:cNvPicPr>
          <p:nvPr/>
        </p:nvPicPr>
        <p:blipFill>
          <a:blip r:embed="rId2" cstate="print"/>
          <a:srcRect b="10879"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ГЛАВНАЯ ЗАДАЧА В ОБУЧЕНИИ ЧТЕНИЮ Ускорение операций по осознанию смысла текста:создание прочных связей между зрительными и слухомоторными образами слов;прогнозирование языкового материала не только на уровне предложений, но и текста;умение вычленять…"/>
          <p:cNvPicPr>
            <a:picLocks noChangeAspect="1" noChangeArrowheads="1"/>
          </p:cNvPicPr>
          <p:nvPr/>
        </p:nvPicPr>
        <p:blipFill>
          <a:blip r:embed="rId2" cstate="print"/>
          <a:srcRect b="126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ds04.infourok.ru/uploads/ex/0a78/00098057-458bc9b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Актуальные проблемы обучения 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.znanio.ru/d5af0e/1f/13/bcebff041fa65ddc267a4a72318d986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1371600"/>
            <a:ext cx="10953750" cy="822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Актуальные проблемы обучения 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Актуальные проблемы обучения 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роблема, с которой я сталкиваюсь в процессе преподавания английского языка. Учащиеся испытывают определенные трудности в чтении и понимании англоязычного текста. Это выражается в следующем: -не всегда владеют умением использовать различные технолог…"/>
          <p:cNvPicPr>
            <a:picLocks noChangeAspect="1" noChangeArrowheads="1"/>
          </p:cNvPicPr>
          <p:nvPr/>
        </p:nvPicPr>
        <p:blipFill>
          <a:blip r:embed="rId2" cstate="print"/>
          <a:srcRect b="13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05e/0002e68d-404ba70f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bf4/001086b3-fd9f3819/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468544" cy="7101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s0.slide-share.ru/s_slide/57d7b23109bff72bd6c5fa6a96df665c/60f3a4e2-c9d9-444d-9fe8-df5c8ff2f9b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0.slide-share.ru/s_slide/57d7b23109bff72bd6c5fa6a96df665c/60f3a4e2-c9d9-444d-9fe8-df5c8ff2f9b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s0.slide-share.ru/s_slide/57d7b23109bff72bd6c5fa6a96df665c/60f3a4e2-c9d9-444d-9fe8-df5c8ff2f9b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s0.slide-share.ru/s_slide/57d7b23109bff72bd6c5fa6a96df665c/60f3a4e2-c9d9-444d-9fe8-df5c8ff2f9b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s0.slide-share.ru/s_slide/57d7b23109bff72bd6c5fa6a96df665c/60f3a4e2-c9d9-444d-9fe8-df5c8ff2f9b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https://fs00.infourok.ru/images/doc/300/299542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1"/>
            <a:ext cx="954055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0</Words>
  <Application>Microsoft Office PowerPoint</Application>
  <PresentationFormat>Экран (4:3)</PresentationFormat>
  <Paragraphs>0</Paragraphs>
  <Slides>18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Мой</cp:lastModifiedBy>
  <cp:revision>20</cp:revision>
  <dcterms:created xsi:type="dcterms:W3CDTF">2022-05-11T17:59:43Z</dcterms:created>
  <dcterms:modified xsi:type="dcterms:W3CDTF">2022-05-11T21:50:01Z</dcterms:modified>
</cp:coreProperties>
</file>