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8C14E3-ED13-463B-88B9-F5ED3F6D1794}">
          <p14:sldIdLst>
            <p14:sldId id="256"/>
            <p14:sldId id="257"/>
          </p14:sldIdLst>
        </p14:section>
        <p14:section name="Раздел без заголовка" id="{9315D359-7A75-445E-97CD-C97C0728FD3A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435C9E-866A-4889-AABB-EC3D62B420C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64D1EC-B1A4-4E99-98E1-532226151C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Влажность воздуха и её измерение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Значение влажности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0740" y="6488668"/>
            <a:ext cx="605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 презентации Кузнецова Е.А. 10 «Б»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2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409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Значение влажности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3816424" cy="4620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Если не увлажнять воздух искусственным путем, то недостаток влаги будет компенсироваться испарением с нашей кожи и слизистых оболочек, а также из растений, мебели и т.д.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4435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Значение влажности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Большое значение знание влажности имеет в метеорологии для предсказания погоды. Конденсация водяного пара приводит к образованию облаков и последующему выпадению осадков. При этом выделяется огромное количество теплоты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6861"/>
            <a:ext cx="4968552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Значение влажности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Чрезмерная влажность может вызвать образование плесени на почве, способствовать гниению растений.</a:t>
            </a:r>
          </a:p>
          <a:p>
            <a:endParaRPr lang="ru-RU" sz="1800" dirty="0" smtClean="0"/>
          </a:p>
          <a:p>
            <a:r>
              <a:rPr lang="ru-RU" sz="1800" dirty="0" smtClean="0"/>
              <a:t>Если влажность слишком низкая, наблюдается тусклая, поникшая листва, несезонный листопад.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577555" cy="48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Значение влажности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ткацком, кондитерском и других производствах для нормального течения процесса необходима определенная влажность.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49685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9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Значение влажности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Хранение произведений искусств и книг требует поддержания влажности воздуха на необходимом уровне.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8387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4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060" y="472514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751"/>
            <a:ext cx="8064896" cy="443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3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Влажность воздуха — это величина, характеризующая содержание водяных паров в атмосфере Земли — одна из наиболее существенных характеристик погоды и климата.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815408" cy="321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8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Влажность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835044" y="3356991"/>
                <a:ext cx="3448924" cy="1584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𝝆</m:t>
                    </m:r>
                  </m:oMath>
                </a14:m>
                <a:r>
                  <a:rPr lang="ru-RU" dirty="0" smtClean="0"/>
                  <a:t>-абсолютная</a:t>
                </a:r>
              </a:p>
              <a:p>
                <a:pPr marL="0" indent="0" algn="ctr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[</a:t>
                </a:r>
                <a:r>
                  <a:rPr lang="ru-RU" dirty="0" smtClean="0">
                    <a:latin typeface="Cambria Math"/>
                    <a:ea typeface="Cambria Math"/>
                  </a:rPr>
                  <a:t>𝝆] – г</a:t>
                </a:r>
                <a:r>
                  <a:rPr lang="en-US" dirty="0" smtClean="0">
                    <a:latin typeface="Cambria Math"/>
                    <a:ea typeface="Cambria Math"/>
                  </a:rPr>
                  <a:t>/</a:t>
                </a:r>
                <a:r>
                  <a:rPr lang="ru-RU" dirty="0" smtClean="0">
                    <a:latin typeface="Cambria Math"/>
                    <a:ea typeface="Cambria Math"/>
                  </a:rPr>
                  <a:t>м³</a:t>
                </a:r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044" y="3356991"/>
                <a:ext cx="3448924" cy="1584177"/>
              </a:xfrm>
              <a:blipFill rotWithShape="1">
                <a:blip r:embed="rId2"/>
                <a:stretch>
                  <a:fillRect t="-1538"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низ 6"/>
          <p:cNvSpPr/>
          <p:nvPr/>
        </p:nvSpPr>
        <p:spPr>
          <a:xfrm rot="19703118">
            <a:off x="5638121" y="1954027"/>
            <a:ext cx="372119" cy="1070923"/>
          </a:xfrm>
          <a:prstGeom prst="downArrow">
            <a:avLst>
              <a:gd name="adj1" fmla="val 34303"/>
              <a:gd name="adj2" fmla="val 74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069">
            <a:off x="2958876" y="1955411"/>
            <a:ext cx="6889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60032" y="3370420"/>
            <a:ext cx="3420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𝝋-относительная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[𝝋] - 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988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Субъективное ощущение влажности воздуха человеком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5816" y="3212976"/>
            <a:ext cx="2736304" cy="15121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 Math"/>
                <a:ea typeface="Cambria Math"/>
              </a:rPr>
              <a:t>𝝋= 40-70%</a:t>
            </a:r>
          </a:p>
          <a:p>
            <a:pPr marL="0" indent="0" algn="ctr">
              <a:buNone/>
            </a:pPr>
            <a:r>
              <a:rPr lang="ru-RU" dirty="0" smtClean="0">
                <a:latin typeface="Cambria Math"/>
                <a:ea typeface="Cambria Math"/>
              </a:rPr>
              <a:t>Нормально, комфортно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465505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𝝋&lt;40%</a:t>
            </a:r>
          </a:p>
          <a:p>
            <a:r>
              <a:rPr lang="ru-RU" sz="2400" dirty="0" smtClean="0"/>
              <a:t>Сухо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49289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𝝋=80%</a:t>
            </a:r>
          </a:p>
          <a:p>
            <a:r>
              <a:rPr lang="ru-RU" sz="2400" dirty="0" smtClean="0"/>
              <a:t>Сыро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402249" y="2060848"/>
            <a:ext cx="360040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1960" y="1844824"/>
            <a:ext cx="360040" cy="118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812237" y="173681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3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6976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Измерение влажности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1628800"/>
            <a:ext cx="2971800" cy="4206112"/>
          </a:xfrm>
        </p:spPr>
        <p:txBody>
          <a:bodyPr/>
          <a:lstStyle/>
          <a:p>
            <a:r>
              <a:rPr lang="ru-RU" sz="2000" dirty="0" smtClean="0"/>
              <a:t>Для измерения влажности используют зависимость различных параметров веществ от влажности воздуха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2" y="1772816"/>
            <a:ext cx="509580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5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Приборы для измерения влажности воздуха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80112" y="2636912"/>
            <a:ext cx="2808312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Психрометры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 rot="1727659">
            <a:off x="2768565" y="1637411"/>
            <a:ext cx="261494" cy="879362"/>
          </a:xfrm>
          <a:prstGeom prst="downArrow">
            <a:avLst>
              <a:gd name="adj1" fmla="val 397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7932">
            <a:off x="5793858" y="1681229"/>
            <a:ext cx="555400" cy="8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57590" y="2636912"/>
            <a:ext cx="231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Гигрометры</a:t>
            </a:r>
            <a:endParaRPr lang="ru-RU" sz="2400" dirty="0"/>
          </a:p>
        </p:txBody>
      </p:sp>
      <p:sp>
        <p:nvSpPr>
          <p:cNvPr id="13" name="Стрелка вниз 12"/>
          <p:cNvSpPr/>
          <p:nvPr/>
        </p:nvSpPr>
        <p:spPr>
          <a:xfrm rot="1760792">
            <a:off x="1529122" y="3244886"/>
            <a:ext cx="256934" cy="483916"/>
          </a:xfrm>
          <a:prstGeom prst="downArrow">
            <a:avLst>
              <a:gd name="adj1" fmla="val 294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6035">
            <a:off x="3779146" y="3204514"/>
            <a:ext cx="3905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1632" y="4005064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Конденсационные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010783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Волосные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38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38784" y="533400"/>
            <a:ext cx="3281688" cy="914400"/>
          </a:xfrm>
        </p:spPr>
        <p:txBody>
          <a:bodyPr/>
          <a:lstStyle/>
          <a:p>
            <a:r>
              <a:rPr lang="ru-RU" dirty="0" smtClean="0"/>
              <a:t>Конденсационный гигрометр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61188" indent="-342900">
              <a:buFont typeface="+mj-lt"/>
              <a:buAutoNum type="arabicPeriod"/>
            </a:pPr>
            <a:r>
              <a:rPr lang="ru-RU" sz="2000" u="sng" dirty="0" smtClean="0"/>
              <a:t>Металлическая коробочка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u="sng" dirty="0" smtClean="0"/>
              <a:t>Передняя стенка (отполированная)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u="sng" dirty="0" smtClean="0"/>
              <a:t>Отполированное кольцо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u="sng" dirty="0" smtClean="0"/>
              <a:t>Теплоизолирующая прокладка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u="sng" dirty="0" smtClean="0"/>
              <a:t>Резиновая груша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2000" u="sng" dirty="0" smtClean="0"/>
              <a:t>Термометр</a:t>
            </a:r>
            <a:endParaRPr lang="ru-RU" sz="2000" u="sng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08615"/>
            <a:ext cx="504056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1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Волосной гигрометр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61188" indent="-342900">
              <a:buFont typeface="+mj-lt"/>
              <a:buAutoNum type="arabicPeriod"/>
            </a:pPr>
            <a:r>
              <a:rPr lang="ru-RU" sz="1800" u="sng" dirty="0" smtClean="0"/>
              <a:t>Волос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1800" u="sng" dirty="0" smtClean="0"/>
              <a:t>Металлическая рамка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1800" u="sng" dirty="0" smtClean="0"/>
              <a:t>Стрелка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1800" u="sng" dirty="0" smtClean="0"/>
              <a:t>Шкала</a:t>
            </a:r>
            <a:endParaRPr lang="ru-RU" sz="18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" y="764704"/>
            <a:ext cx="235562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26445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3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Психрометр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61188" indent="-342900">
              <a:buFont typeface="+mj-lt"/>
              <a:buAutoNum type="arabicPeriod"/>
            </a:pPr>
            <a:r>
              <a:rPr lang="ru-RU" sz="1800" dirty="0" smtClean="0"/>
              <a:t>«Сухой» термометр – показывает температуру воздуха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1800" dirty="0" smtClean="0"/>
              <a:t>«Влажный» термометр – показывает «точку росы»</a:t>
            </a:r>
          </a:p>
          <a:p>
            <a:pPr marL="361188" indent="-342900">
              <a:buFont typeface="+mj-lt"/>
              <a:buAutoNum type="arabicPeriod"/>
            </a:pPr>
            <a:r>
              <a:rPr lang="ru-RU" sz="1800" dirty="0" smtClean="0"/>
              <a:t>Психрометрическая таблица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1"/>
            <a:ext cx="3600400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03648" y="4293096"/>
            <a:ext cx="360040" cy="1800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79712" y="4293096"/>
            <a:ext cx="432048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3717032"/>
            <a:ext cx="432048" cy="2304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403648" y="6011231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𝟏</m:t>
                      </m:r>
                      <m:r>
                        <a:rPr lang="ru-RU" b="0" i="1" smtClean="0">
                          <a:latin typeface="Cambria Math"/>
                        </a:rPr>
                        <m:t>           </m:t>
                      </m:r>
                      <m:r>
                        <a:rPr lang="ru-RU" i="1" smtClean="0">
                          <a:latin typeface="Cambria Math"/>
                        </a:rPr>
                        <m:t>𝟐</m:t>
                      </m:r>
                      <m:r>
                        <a:rPr lang="ru-RU" b="0" i="1" smtClean="0">
                          <a:latin typeface="Cambria Math"/>
                        </a:rPr>
                        <m:t>          </m:t>
                      </m:r>
                      <m:r>
                        <a:rPr lang="ru-RU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6011231"/>
                <a:ext cx="21602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06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</TotalTime>
  <Words>279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Влажность воздуха и её измерение</vt:lpstr>
      <vt:lpstr>Презентация PowerPoint</vt:lpstr>
      <vt:lpstr>Влажность</vt:lpstr>
      <vt:lpstr>Субъективное ощущение влажности воздуха человеком</vt:lpstr>
      <vt:lpstr>Измерение влажности</vt:lpstr>
      <vt:lpstr>Приборы для измерения влажности воздуха</vt:lpstr>
      <vt:lpstr>Конденсационный гигрометр</vt:lpstr>
      <vt:lpstr>Волосной гигрометр</vt:lpstr>
      <vt:lpstr>Психрометр</vt:lpstr>
      <vt:lpstr>Значение влажности</vt:lpstr>
      <vt:lpstr>Значение влажности</vt:lpstr>
      <vt:lpstr>Значение влажности</vt:lpstr>
      <vt:lpstr>Значение влажности</vt:lpstr>
      <vt:lpstr>Значение влажности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 и её измерение</dc:title>
  <dc:creator>Mihail</dc:creator>
  <cp:lastModifiedBy>Mihail</cp:lastModifiedBy>
  <cp:revision>9</cp:revision>
  <dcterms:created xsi:type="dcterms:W3CDTF">2015-12-20T12:15:57Z</dcterms:created>
  <dcterms:modified xsi:type="dcterms:W3CDTF">2015-12-20T14:03:47Z</dcterms:modified>
</cp:coreProperties>
</file>