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heic" ContentType="image/jpe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8"/>
  </p:notesMasterIdLst>
  <p:sldIdLst>
    <p:sldId id="257" r:id="rId2"/>
    <p:sldId id="293" r:id="rId3"/>
    <p:sldId id="289" r:id="rId4"/>
    <p:sldId id="270" r:id="rId5"/>
    <p:sldId id="273" r:id="rId6"/>
    <p:sldId id="268" r:id="rId7"/>
    <p:sldId id="286" r:id="rId8"/>
    <p:sldId id="288" r:id="rId9"/>
    <p:sldId id="287" r:id="rId10"/>
    <p:sldId id="284" r:id="rId11"/>
    <p:sldId id="285" r:id="rId12"/>
    <p:sldId id="278" r:id="rId13"/>
    <p:sldId id="292" r:id="rId14"/>
    <p:sldId id="264" r:id="rId15"/>
    <p:sldId id="265" r:id="rId16"/>
    <p:sldId id="260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5DFFF"/>
    <a:srgbClr val="FFFF00"/>
    <a:srgbClr val="33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42" autoAdjust="0"/>
    <p:restoredTop sz="94660"/>
  </p:normalViewPr>
  <p:slideViewPr>
    <p:cSldViewPr>
      <p:cViewPr varScale="1">
        <p:scale>
          <a:sx n="107" d="100"/>
          <a:sy n="107" d="100"/>
        </p:scale>
        <p:origin x="120" y="25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D164841-CE4E-4AF7-B592-D803CB404D20}" type="datetimeFigureOut">
              <a:rPr lang="ru-RU" smtClean="0"/>
              <a:t>24.03.2022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8EF4EA8-BE38-4337-8341-0066C90A62C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3860109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EF4EA8-BE38-4337-8341-0066C90A62CD}" type="slidenum">
              <a:rPr lang="ru-RU" smtClean="0"/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7698060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8466" y="-8468"/>
            <a:ext cx="9169804" cy="6874935"/>
            <a:chOff x="-8466" y="-8468"/>
            <a:chExt cx="9169804" cy="6874935"/>
          </a:xfrm>
        </p:grpSpPr>
        <p:cxnSp>
          <p:nvCxnSpPr>
            <p:cNvPr id="17" name="Straight Connector 16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Freeform 18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19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Freeform 20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21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Freeform 22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Freeform 23"/>
            <p:cNvSpPr/>
            <p:nvPr/>
          </p:nvSpPr>
          <p:spPr>
            <a:xfrm>
              <a:off x="8077231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Freeform 24"/>
            <p:cNvSpPr/>
            <p:nvPr/>
          </p:nvSpPr>
          <p:spPr>
            <a:xfrm>
              <a:off x="8060297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Freeform 27"/>
            <p:cNvSpPr/>
            <p:nvPr/>
          </p:nvSpPr>
          <p:spPr>
            <a:xfrm>
              <a:off x="-8466" y="-8468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30595" y="2404534"/>
            <a:ext cx="5826719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30595" y="4050834"/>
            <a:ext cx="5826719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68C4FF4-6EE1-4A76-9B8F-B2F594D6C874}" type="datetimeFigureOut">
              <a:rPr lang="ru-RU" smtClean="0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24.03.2022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BF7A747-1B53-4B3F-B8D2-D8AB0E128148}" type="slidenum">
              <a:rPr lang="ru-RU" smtClean="0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338938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4470400"/>
            <a:ext cx="6347714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3/24/2022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73660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01074" y="3632200"/>
            <a:ext cx="541980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470400"/>
            <a:ext cx="6347715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3/24/2022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81710857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1931988"/>
            <a:ext cx="6347715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3/24/2022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8267320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3/24/2022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28769003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5848" y="609600"/>
            <a:ext cx="6341465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3/24/2022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8622262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24BD201-5F9C-4593-BEFD-74C971F0B552}" type="datetimeFigureOut">
              <a:rPr lang="ru-RU" smtClean="0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24.03.2022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4B22E6F0-797A-404D-B2F0-96032D2C16E5}" type="slidenum">
              <a:rPr lang="ru-RU" smtClean="0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8263393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977312" y="609600"/>
            <a:ext cx="978812" cy="5251451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599" y="609600"/>
            <a:ext cx="5195026" cy="5251451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37A3035-02C7-4538-A480-C6887B19F5A6}" type="datetimeFigureOut">
              <a:rPr lang="ru-RU" smtClean="0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24.03.2022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518664C-3B03-4311-A452-8E87A1DF2E36}" type="slidenum">
              <a:rPr lang="ru-RU" smtClean="0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117241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3152DDE1-E9F2-4B50-AB95-1A36B28481DE}" type="datetimeFigureOut">
              <a:rPr lang="ru-RU" smtClean="0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24.03.2022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087BA6C-DE82-4922-A007-5CB817EE4E20}" type="slidenum">
              <a:rPr lang="ru-RU" smtClean="0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110158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2700868"/>
            <a:ext cx="6347715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5011FA9-72D4-4D0D-AA04-5200C8F96D1C}" type="datetimeFigureOut">
              <a:rPr lang="ru-RU" smtClean="0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24.03.2022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4CBFCBB-F7D8-4AD9-B5F9-93687358CA6B}" type="slidenum">
              <a:rPr lang="ru-RU" smtClean="0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112150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13208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2160589"/>
            <a:ext cx="3088109" cy="3880772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69204" y="2160590"/>
            <a:ext cx="3088110" cy="388077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18AA105-3B9A-485F-A7BD-B3B1C1BFF994}" type="datetimeFigureOut">
              <a:rPr lang="ru-RU" smtClean="0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24.03.2022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9217202-91A5-4841-8837-12B3422A9C13}" type="slidenum">
              <a:rPr lang="ru-RU" smtClean="0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844813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599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66640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66640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003E727-7E97-4B76-A273-97C117DFD6DE}" type="datetimeFigureOut">
              <a:rPr lang="ru-RU" smtClean="0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24.03.2022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9F140D1-42AB-456C-B3EB-2E58162D29C5}" type="slidenum">
              <a:rPr lang="ru-RU" smtClean="0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043224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4" cy="13208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62FDA9A-A9AF-4522-BA4E-959710ABA8F2}" type="datetimeFigureOut">
              <a:rPr lang="ru-RU" smtClean="0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24.03.2022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7C4C3DF-49FF-4AA4-A1AB-8615103FAECA}" type="slidenum">
              <a:rPr lang="ru-RU" smtClean="0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777940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81C31E6-6AC6-4E62-806B-D0CB1E8C6262}" type="datetimeFigureOut">
              <a:rPr lang="ru-RU" smtClean="0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24.03.2022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1B0E188-B191-46AC-99B7-5113417AE6AB}" type="slidenum">
              <a:rPr lang="ru-RU" smtClean="0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927414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1498604"/>
            <a:ext cx="2790182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1275" y="514925"/>
            <a:ext cx="3386037" cy="552643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2777069"/>
            <a:ext cx="2790182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9E59BE0-226E-4980-AAF5-F1A9DF7C7AE8}" type="datetimeFigureOut">
              <a:rPr lang="ru-RU" smtClean="0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24.03.2022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ED8319C-EFFD-43A6-A723-9E31BBA50F68}" type="slidenum">
              <a:rPr lang="ru-RU" smtClean="0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782414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4800600"/>
            <a:ext cx="6347714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599" y="609600"/>
            <a:ext cx="6347714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5367338"/>
            <a:ext cx="6347714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194FB44-2B3A-4EA5-B708-4FEB9F41BBF1}" type="datetimeFigureOut">
              <a:rPr lang="ru-RU" smtClean="0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24.03.2022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7C51498-F984-481A-8E8C-4DDFA9BC9183}" type="slidenum">
              <a:rPr lang="ru-RU" smtClean="0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268157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-8467" y="-8468"/>
            <a:ext cx="9169805" cy="6874935"/>
            <a:chOff x="-8467" y="-8468"/>
            <a:chExt cx="9169805" cy="6874935"/>
          </a:xfrm>
        </p:grpSpPr>
        <p:sp>
          <p:nvSpPr>
            <p:cNvPr id="7" name="Freeform 6"/>
            <p:cNvSpPr/>
            <p:nvPr/>
          </p:nvSpPr>
          <p:spPr>
            <a:xfrm>
              <a:off x="-8467" y="4013200"/>
              <a:ext cx="457200" cy="2853267"/>
            </a:xfrm>
            <a:custGeom>
              <a:avLst/>
              <a:gdLst/>
              <a:ahLst/>
              <a:cxnLst/>
              <a:rect l="l" t="t" r="r" b="b"/>
              <a:pathLst>
                <a:path w="457200" h="2853267">
                  <a:moveTo>
                    <a:pt x="0" y="0"/>
                  </a:moveTo>
                  <a:lnTo>
                    <a:pt x="457200" y="2853267"/>
                  </a:lnTo>
                  <a:lnTo>
                    <a:pt x="0" y="2844800"/>
                  </a:lnTo>
                  <a:cubicBezTo>
                    <a:pt x="2822" y="1905000"/>
                    <a:pt x="5645" y="965200"/>
                    <a:pt x="0" y="0"/>
                  </a:cubicBez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8" name="Straight Connector 7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Freeform 9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10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12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13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Freeform 14"/>
            <p:cNvSpPr/>
            <p:nvPr/>
          </p:nvSpPr>
          <p:spPr>
            <a:xfrm>
              <a:off x="8077231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Freeform 15"/>
            <p:cNvSpPr/>
            <p:nvPr/>
          </p:nvSpPr>
          <p:spPr>
            <a:xfrm>
              <a:off x="8060297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590"/>
            <a:ext cx="6347714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405258" y="6041363"/>
            <a:ext cx="68413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3/24/2022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599" y="6041363"/>
            <a:ext cx="462297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44676" y="6041363"/>
            <a:ext cx="51263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993015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  <p:sldLayoutId id="2147483686" r:id="rId14"/>
    <p:sldLayoutId id="2147483687" r:id="rId15"/>
    <p:sldLayoutId id="2147483688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7" Type="http://schemas.openxmlformats.org/officeDocument/2006/relationships/image" Target="../media/image15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heic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heic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heic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heic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642529" y="5013176"/>
            <a:ext cx="4817903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Младшая группа «ПЕТУШОК»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Воспитатели: Андронникова Л.И.,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Потомкина М.Г.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467544" y="798745"/>
            <a:ext cx="7992888" cy="9294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Муниципальное бюджетное дошкольное образовательное учреждение </a:t>
            </a:r>
            <a:endParaRPr lang="ru-RU" sz="1400" dirty="0">
              <a:solidFill>
                <a:srgbClr val="00206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spcAft>
                <a:spcPts val="0"/>
              </a:spcAft>
            </a:pP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№ 21 «Детский сад «Золотой ключик» комбинированного вида»</a:t>
            </a:r>
            <a:endParaRPr lang="ru-RU" sz="1400" dirty="0">
              <a:solidFill>
                <a:srgbClr val="00206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16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ru-RU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611560" y="3564653"/>
            <a:ext cx="7308304" cy="7184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sz="40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«СЕМЕЙНАЯ ИГРОТЕКА»</a:t>
            </a:r>
            <a:endParaRPr lang="ru-RU" b="1" dirty="0">
              <a:solidFill>
                <a:srgbClr val="FF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493129" y="6165084"/>
            <a:ext cx="77258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2022г.</a:t>
            </a:r>
            <a:endParaRPr lang="ru-RU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827584" y="1744835"/>
            <a:ext cx="7092280" cy="19364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sz="2800" b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ЭФФЕТИВНЫЕ ФОРМЫ ВЗАИМОДЕЙСТВИЯ </a:t>
            </a:r>
            <a:r>
              <a:rPr lang="ru-RU" sz="28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                                 И </a:t>
            </a:r>
            <a:r>
              <a:rPr lang="ru-RU" sz="2800" b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СОТРУДНИЧЕСТВА </a:t>
            </a:r>
            <a:r>
              <a:rPr lang="ru-RU" sz="28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                             С </a:t>
            </a:r>
            <a:r>
              <a:rPr lang="ru-RU" sz="2800" b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РОДИТЕЛЯМИ </a:t>
            </a:r>
            <a:endParaRPr lang="ru-RU" sz="2800" b="1" dirty="0">
              <a:solidFill>
                <a:srgbClr val="00206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User\Desktop\Самообразование\Фото\20161122_14060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4429124" cy="3214686"/>
          </a:xfrm>
          <a:prstGeom prst="rect">
            <a:avLst/>
          </a:prstGeom>
          <a:noFill/>
        </p:spPr>
      </p:pic>
      <p:pic>
        <p:nvPicPr>
          <p:cNvPr id="3" name="Picture 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14918" y="0"/>
            <a:ext cx="4572000" cy="32146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42860" y="3568915"/>
            <a:ext cx="2071702" cy="32861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6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000892" y="3571876"/>
            <a:ext cx="2143108" cy="32861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Picture 7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428860" y="3571876"/>
            <a:ext cx="2214578" cy="3286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614918" y="3428999"/>
            <a:ext cx="2214546" cy="34290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47129290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4144" y="3717032"/>
            <a:ext cx="2580165" cy="31409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72666205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9417" y="-2160"/>
            <a:ext cx="9144000" cy="6858000"/>
          </a:xfrm>
          <a:prstGeom prst="rect">
            <a:avLst/>
          </a:prstGeom>
        </p:spPr>
      </p:pic>
      <p:sp>
        <p:nvSpPr>
          <p:cNvPr id="3" name="Скругленный прямоугольник 2"/>
          <p:cNvSpPr/>
          <p:nvPr/>
        </p:nvSpPr>
        <p:spPr>
          <a:xfrm>
            <a:off x="16079" y="10507"/>
            <a:ext cx="4536504" cy="620688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endParaRPr lang="ru-RU" sz="2400" b="1" dirty="0" smtClean="0">
              <a:solidFill>
                <a:srgbClr val="FFFF0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spcAft>
                <a:spcPts val="800"/>
              </a:spcAft>
            </a:pPr>
            <a:r>
              <a:rPr lang="ru-RU" sz="2000" b="1" dirty="0" smtClean="0">
                <a:solidFill>
                  <a:schemeClr val="accent5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УСТРАИВАЕМ ВЫСТАВКИ </a:t>
            </a:r>
            <a:r>
              <a:rPr lang="ru-RU" sz="2000" b="1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КНИГ</a:t>
            </a:r>
            <a:endParaRPr lang="ru-RU" sz="1050" dirty="0">
              <a:solidFill>
                <a:schemeClr val="accent5">
                  <a:lumMod val="75000"/>
                </a:schemeClr>
              </a:solidFill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spcAft>
                <a:spcPts val="800"/>
              </a:spcAft>
            </a:pPr>
            <a:endParaRPr lang="ru-RU" sz="1100" dirty="0">
              <a:solidFill>
                <a:schemeClr val="accent5">
                  <a:lumMod val="75000"/>
                </a:schemeClr>
              </a:solidFill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sz="11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206400274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25304" y="2662970"/>
            <a:ext cx="3718695" cy="4239517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28960" y="2304289"/>
            <a:ext cx="3096344" cy="3179454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7504" y="143847"/>
            <a:ext cx="3312368" cy="3750169"/>
          </a:xfrm>
          <a:prstGeom prst="rect">
            <a:avLst/>
          </a:prstGeom>
        </p:spPr>
      </p:pic>
      <p:pic>
        <p:nvPicPr>
          <p:cNvPr id="2050" name="Picture 2" descr="https://fsd.multiurok.ru/html/2020/07/06/s_5f02f9ace0ad1/1489921_3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452598">
            <a:off x="79977" y="4653136"/>
            <a:ext cx="2276511" cy="19296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s://catherineasquithgallery.com/uploads/posts/2021-03/1614593716_53-p-kniga-na-belom-fone-kartinki-90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740981">
            <a:off x="4572000" y="179659"/>
            <a:ext cx="3035185" cy="21246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3916573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s://ds05.infourok.ru/uploads/ex/0d2f/000aa806-4150c4be/hello_html_9ed93bf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922630">
            <a:off x="2977676" y="2831556"/>
            <a:ext cx="2486060" cy="35177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https://psy-files.ru/wp-content/uploads/0/4/4/044e8c15b7dd82dfe65db77c5e48f7f8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899517">
            <a:off x="5456176" y="3971728"/>
            <a:ext cx="3468118" cy="2526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539552" y="53659"/>
            <a:ext cx="844403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На информационном стенде </a:t>
            </a:r>
            <a:r>
              <a:rPr lang="ru-RU" sz="2400" b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для родителей мы помещаем советы, </a:t>
            </a:r>
            <a:r>
              <a:rPr lang="ru-RU" sz="2400" b="1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пожелания, памятки, буклеты </a:t>
            </a:r>
            <a:r>
              <a:rPr lang="ru-RU" sz="2400" b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 поводу того, как </a:t>
            </a:r>
            <a:r>
              <a:rPr lang="ru-RU" sz="2400" b="1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организовать домашний досуг с ребенком</a:t>
            </a:r>
            <a:endParaRPr lang="ru-RU" sz="2400" b="1" dirty="0">
              <a:solidFill>
                <a:schemeClr val="accent5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078" name="Picture 6" descr="https://pediatrinfo.ru/wp-content/uploads/0/8/7/087e7d7b9262e501365bf73e34a30318.jpe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011806">
            <a:off x="873994" y="2517240"/>
            <a:ext cx="2098650" cy="29635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944772">
            <a:off x="5927148" y="1454343"/>
            <a:ext cx="2003414" cy="28346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426284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23528" y="188640"/>
            <a:ext cx="8568952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Мы не останавливаемся </a:t>
            </a:r>
            <a:r>
              <a:rPr lang="ru-RU" sz="2400" b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достигнутом и </a:t>
            </a:r>
            <a:r>
              <a:rPr lang="ru-RU" sz="2400" b="1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продолжаем </a:t>
            </a:r>
            <a:r>
              <a:rPr lang="ru-RU" sz="2400" b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искать новые пути сотрудничества с родителями. </a:t>
            </a:r>
            <a:endParaRPr lang="ru-RU" sz="2400" b="1" dirty="0" smtClean="0">
              <a:solidFill>
                <a:schemeClr val="accent5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400" b="1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Так как, </a:t>
            </a:r>
            <a:r>
              <a:rPr lang="ru-RU" sz="2400" b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наша общая цель – добиться успешного результата во всестороннем развитии и воспитании наших детей.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 flipV="1">
            <a:off x="971600" y="1916832"/>
            <a:ext cx="7272808" cy="46531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807189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Скругленный прямоугольник 7"/>
          <p:cNvSpPr/>
          <p:nvPr/>
        </p:nvSpPr>
        <p:spPr>
          <a:xfrm>
            <a:off x="467544" y="44624"/>
            <a:ext cx="8208912" cy="3384376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endParaRPr lang="ru-RU" sz="1600" b="1" dirty="0" smtClean="0">
              <a:solidFill>
                <a:srgbClr val="FFFF0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sz="3200" b="1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ЭФФЕКТИВНЫЕ </a:t>
            </a:r>
            <a:r>
              <a:rPr lang="ru-RU" sz="32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ФОРМЫ ВЗАИМОДЕЙСТВИЯ И СОТРУДНИЧЕСТВА </a:t>
            </a:r>
            <a:endParaRPr lang="ru-RU" sz="3200" b="1" dirty="0" smtClean="0">
              <a:solidFill>
                <a:srgbClr val="00206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sz="3200" b="1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 </a:t>
            </a:r>
            <a:r>
              <a:rPr lang="ru-RU" sz="32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РОДИТЕЛЯМИ:</a:t>
            </a:r>
            <a:endParaRPr lang="ru-RU" sz="2000" dirty="0">
              <a:solidFill>
                <a:srgbClr val="002060"/>
              </a:solidFill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sz="4000" b="1" dirty="0">
                <a:solidFill>
                  <a:schemeClr val="accent5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«ЗАКОН ГРУППЫ – УЛЫБКА»</a:t>
            </a:r>
            <a:endParaRPr lang="ru-RU" sz="2800" dirty="0">
              <a:solidFill>
                <a:schemeClr val="accent5">
                  <a:lumMod val="75000"/>
                </a:schemeClr>
              </a:solidFill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sz="20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</p:txBody>
      </p:sp>
      <p:pic>
        <p:nvPicPr>
          <p:cNvPr id="1026" name="Picture 2" descr="https://recept-france.ru/wp-content/uploads/2018/09/%D1%8E%D0%BC%D0%BE%D1%80-1182x1024-1250x925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486019">
            <a:off x="467544" y="4221088"/>
            <a:ext cx="3035643" cy="22463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s://yt3.ggpht.com/ytc/AKedOLR_KYBuuW0GLuxuGP6EOTCsvImyb1ViKtJQ-cKA=s900-c-k-c0x00ffffff-no-rj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791301">
            <a:off x="5529265" y="4422853"/>
            <a:ext cx="2088232" cy="20882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3590" y="476672"/>
            <a:ext cx="8136904" cy="20780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1000"/>
              </a:spcAft>
            </a:pPr>
            <a:r>
              <a:rPr lang="ru-RU" sz="2400" b="1" i="1" dirty="0" smtClean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«РОДИТЕЛИ У НАС – НАРОД ПРЕКРАСНЫЙ,                                       СМЫСЛ ВОСПИТАНИЯ ДЛЯ НИХ, ПРЕДЕЛЬНО ЯСЕН.              ВЕДЬ ТОЛЬКО СОТРУДНИЧЕСТВО И ТРУД,                                                          НАМ ЛИЧНОСТЬ В БУДУЩЕМ ДАДУТ!»</a:t>
            </a:r>
            <a:r>
              <a:rPr lang="ru-RU" sz="2800" b="1" i="1" dirty="0" smtClean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 </a:t>
            </a: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dirty="0">
                <a:solidFill>
                  <a:srgbClr val="666666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ru-RU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 descr="https://nanopro-group.ru/wp-content/uploads/2019/04/v-Kjxut1Ni5aNGpF7yI2BvImiu0gaxZsS0FqkDY9t7JjQtajjEJ9IhHFwlMpA_vG1JV2aTiWPgMryQ0dJjNsCA-4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2554677"/>
            <a:ext cx="5904656" cy="39847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8573168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9087" y="3401713"/>
            <a:ext cx="8955399" cy="9848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rgbClr val="C00000"/>
                </a:solidFill>
                <a:latin typeface="Times New Roman" panose="02020603050405020304" pitchFamily="18" charset="0"/>
              </a:rPr>
              <a:t>ГИПОТЕЗА</a:t>
            </a:r>
            <a:endParaRPr lang="ru-RU" dirty="0" smtClean="0">
              <a:solidFill>
                <a:srgbClr val="C00000"/>
              </a:solidFill>
              <a:latin typeface="Times New Roman" panose="02020603050405020304" pitchFamily="18" charset="0"/>
            </a:endParaRPr>
          </a:p>
          <a:p>
            <a:r>
              <a:rPr lang="ru-RU" sz="2000" dirty="0" smtClean="0">
                <a:solidFill>
                  <a:srgbClr val="002060"/>
                </a:solidFill>
                <a:latin typeface="Times New Roman" panose="02020603050405020304" pitchFamily="18" charset="0"/>
              </a:rPr>
              <a:t>Игротека </a:t>
            </a: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</a:rPr>
              <a:t>– это возможность показать при помощи игр новые способы содержательного взаимодействия между родителями и детьми.</a:t>
            </a:r>
            <a:endParaRPr lang="ru-RU" sz="2000" dirty="0">
              <a:solidFill>
                <a:srgbClr val="002060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51520" y="98626"/>
            <a:ext cx="8640960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rgbClr val="C00000"/>
                </a:solidFill>
                <a:latin typeface="Times New Roman" panose="02020603050405020304" pitchFamily="18" charset="0"/>
              </a:rPr>
              <a:t>ПРОБЛЕМА</a:t>
            </a:r>
            <a:r>
              <a:rPr lang="ru-RU" b="1" dirty="0">
                <a:solidFill>
                  <a:srgbClr val="000000"/>
                </a:solidFill>
                <a:latin typeface="Times New Roman" panose="02020603050405020304" pitchFamily="18" charset="0"/>
              </a:rPr>
              <a:t> </a:t>
            </a:r>
            <a:endParaRPr lang="ru-RU" b="1" dirty="0" smtClean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r>
              <a:rPr lang="ru-RU" sz="2000" dirty="0" smtClean="0">
                <a:solidFill>
                  <a:srgbClr val="002060"/>
                </a:solidFill>
                <a:latin typeface="Times New Roman" panose="02020603050405020304" pitchFamily="18" charset="0"/>
              </a:rPr>
              <a:t>Дети </a:t>
            </a: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</a:rPr>
              <a:t>испытывают недостаток внимания и общения со стороны родителей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</a:rPr>
              <a:t>.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0" y="980728"/>
            <a:ext cx="8964487" cy="22159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rgbClr val="C00000"/>
                </a:solidFill>
                <a:latin typeface="Times New Roman" panose="02020603050405020304" pitchFamily="18" charset="0"/>
              </a:rPr>
              <a:t>АКТУАЛЬНОСТЬ</a:t>
            </a:r>
          </a:p>
          <a:p>
            <a:r>
              <a:rPr lang="ru-RU" sz="2000" dirty="0" smtClean="0">
                <a:solidFill>
                  <a:srgbClr val="002060"/>
                </a:solidFill>
                <a:latin typeface="Times New Roman" panose="02020603050405020304" pitchFamily="18" charset="0"/>
              </a:rPr>
              <a:t>Ребенок</a:t>
            </a: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</a:rPr>
              <a:t>, в силу малого жизненного опыта, незначительного багажа знаний, очень часто просит взрослых: «Поиграйте со мной». </a:t>
            </a:r>
            <a:r>
              <a:rPr lang="ru-RU" sz="2000" dirty="0" smtClean="0">
                <a:solidFill>
                  <a:srgbClr val="002060"/>
                </a:solidFill>
                <a:latin typeface="Times New Roman" panose="02020603050405020304" pitchFamily="18" charset="0"/>
              </a:rPr>
              <a:t>Родители </a:t>
            </a: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</a:rPr>
              <a:t>не только должны уметь организовать игру, но и сами </a:t>
            </a:r>
            <a:r>
              <a:rPr lang="ru-RU" sz="2000" dirty="0" smtClean="0">
                <a:solidFill>
                  <a:srgbClr val="002060"/>
                </a:solidFill>
                <a:latin typeface="Times New Roman" panose="02020603050405020304" pitchFamily="18" charset="0"/>
              </a:rPr>
              <a:t>включаться </a:t>
            </a: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</a:rPr>
              <a:t>в детские забавы. Такое участие взрослых приносит двойную пользу: доставляет детям много радости и удовольствия, а папы и мамы лучше узнают своего </a:t>
            </a:r>
            <a:r>
              <a:rPr lang="ru-RU" sz="2000" dirty="0" smtClean="0">
                <a:solidFill>
                  <a:srgbClr val="002060"/>
                </a:solidFill>
                <a:latin typeface="Times New Roman" panose="02020603050405020304" pitchFamily="18" charset="0"/>
              </a:rPr>
              <a:t>ребенка, поскольку видят его в другой, новой для себя обстановке, сближаются с педагогами. </a:t>
            </a:r>
            <a:endParaRPr lang="ru-RU" sz="1600" dirty="0">
              <a:solidFill>
                <a:srgbClr val="002060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9087" y="4797152"/>
            <a:ext cx="8883393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 недавних пор у нас в группе сложилась традиция – приглашать родителей в группу для игр, совместного </a:t>
            </a:r>
            <a:r>
              <a:rPr lang="ru-RU" sz="20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семейного чтения, </a:t>
            </a:r>
            <a:r>
              <a:rPr lang="ru-RU" sz="2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показа театров, рассматривания и ремонта  книг, и просто общения.</a:t>
            </a:r>
          </a:p>
        </p:txBody>
      </p:sp>
    </p:spTree>
    <p:extLst>
      <p:ext uri="{BB962C8B-B14F-4D97-AF65-F5344CB8AC3E}">
        <p14:creationId xmlns:p14="http://schemas.microsoft.com/office/powerpoint/2010/main" val="166096979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315416"/>
            <a:ext cx="9144000" cy="6858000"/>
          </a:xfrm>
          <a:prstGeom prst="rect">
            <a:avLst/>
          </a:prstGeom>
        </p:spPr>
      </p:pic>
      <p:sp>
        <p:nvSpPr>
          <p:cNvPr id="3" name="Скругленный прямоугольник 2"/>
          <p:cNvSpPr/>
          <p:nvPr/>
        </p:nvSpPr>
        <p:spPr>
          <a:xfrm>
            <a:off x="1040076" y="-13957"/>
            <a:ext cx="4248472" cy="792088"/>
          </a:xfrm>
          <a:prstGeom prst="round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sz="2800" dirty="0"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ru-RU" sz="2600" b="1" dirty="0" smtClean="0">
              <a:solidFill>
                <a:srgbClr val="990033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endParaRPr lang="ru-RU" sz="11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251520" y="-124544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1219726" y="135865"/>
            <a:ext cx="4062331" cy="4924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600" b="1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«</a:t>
            </a:r>
            <a:r>
              <a:rPr kumimoji="0" lang="ru-RU" sz="2600" b="1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СЕМЕЙНОЕ ЧТЕНИЕ</a:t>
            </a:r>
            <a:r>
              <a:rPr kumimoji="0" lang="ru-RU" sz="2600" b="1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»</a:t>
            </a:r>
            <a:endParaRPr kumimoji="0" lang="ru-RU" sz="1800" b="1" i="0" u="none" strike="noStrike" cap="none" normalizeH="0" baseline="0" dirty="0" smtClean="0">
              <a:ln>
                <a:noFill/>
              </a:ln>
              <a:solidFill>
                <a:srgbClr val="FFFF00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701102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836185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8520" y="0"/>
            <a:ext cx="925252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293155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7944" y="3049102"/>
            <a:ext cx="5078529" cy="3808897"/>
          </a:xfrm>
          <a:prstGeom prst="rect">
            <a:avLst/>
          </a:prstGeom>
        </p:spPr>
      </p:pic>
      <p:sp>
        <p:nvSpPr>
          <p:cNvPr id="3" name="Скругленный прямоугольник 2"/>
          <p:cNvSpPr/>
          <p:nvPr/>
        </p:nvSpPr>
        <p:spPr>
          <a:xfrm>
            <a:off x="4716016" y="188640"/>
            <a:ext cx="3384376" cy="737453"/>
          </a:xfrm>
          <a:prstGeom prst="roundRect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Aft>
                <a:spcPts val="800"/>
              </a:spcAft>
            </a:pPr>
            <a:endParaRPr lang="ru-RU" sz="2400" b="1" dirty="0" smtClean="0">
              <a:solidFill>
                <a:srgbClr val="FFFF0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spcAft>
                <a:spcPts val="800"/>
              </a:spcAft>
            </a:pPr>
            <a:r>
              <a:rPr lang="ru-RU" sz="2400" b="1" dirty="0" smtClean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«ИГРАЕМ ВМЕСТЕ»</a:t>
            </a:r>
            <a:endParaRPr lang="ru-RU" sz="11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sz="11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52" y="29736"/>
            <a:ext cx="4517488" cy="3255248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8557" y="4725144"/>
            <a:ext cx="2490242" cy="16909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469285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57" y="0"/>
            <a:ext cx="9144000" cy="6858000"/>
          </a:xfrm>
          <a:prstGeom prst="rect">
            <a:avLst/>
          </a:prstGeom>
        </p:spPr>
      </p:pic>
      <p:sp>
        <p:nvSpPr>
          <p:cNvPr id="3" name="Скругленный прямоугольник 2"/>
          <p:cNvSpPr/>
          <p:nvPr/>
        </p:nvSpPr>
        <p:spPr>
          <a:xfrm>
            <a:off x="1403648" y="1"/>
            <a:ext cx="5472608" cy="764704"/>
          </a:xfrm>
          <a:prstGeom prst="roundRect">
            <a:avLst/>
          </a:prstGeom>
          <a:solidFill>
            <a:srgbClr val="00B0F0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endParaRPr lang="ru-RU" sz="2400" b="1" dirty="0" smtClean="0">
              <a:solidFill>
                <a:srgbClr val="FFFF0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sz="2400" b="1" dirty="0" smtClean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«</a:t>
            </a:r>
            <a:r>
              <a:rPr lang="ru-RU" sz="2400" b="1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КНИЖКИНА БОЛЬНИЦА</a:t>
            </a:r>
            <a:r>
              <a:rPr lang="ru-RU" sz="2400" b="1" dirty="0" smtClean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»</a:t>
            </a: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endParaRPr lang="ru-RU" sz="11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sz="11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6846758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539939"/>
      </p:ext>
    </p:extLst>
  </p:cSld>
  <p:clrMapOvr>
    <a:masterClrMapping/>
  </p:clrMapOvr>
</p:sld>
</file>

<file path=ppt/theme/theme1.xml><?xml version="1.0" encoding="utf-8"?>
<a:theme xmlns:a="http://schemas.openxmlformats.org/drawingml/2006/main" name="Грань">
  <a:themeElements>
    <a:clrScheme name="Грань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Грань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Грань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1016</TotalTime>
  <Words>263</Words>
  <Application>Microsoft Office PowerPoint</Application>
  <PresentationFormat>Экран (4:3)</PresentationFormat>
  <Paragraphs>40</Paragraphs>
  <Slides>16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22" baseType="lpstr">
      <vt:lpstr>Arial</vt:lpstr>
      <vt:lpstr>Calibri</vt:lpstr>
      <vt:lpstr>Times New Roman</vt:lpstr>
      <vt:lpstr>Trebuchet MS</vt:lpstr>
      <vt:lpstr>Wingdings 3</vt:lpstr>
      <vt:lpstr>Грань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Шаблон презентации</dc:title>
  <dc:creator>Шаблон Фокиной Л. П.</dc:creator>
  <cp:lastModifiedBy>user</cp:lastModifiedBy>
  <cp:revision>61</cp:revision>
  <dcterms:created xsi:type="dcterms:W3CDTF">2014-07-06T18:18:01Z</dcterms:created>
  <dcterms:modified xsi:type="dcterms:W3CDTF">2022-03-24T15:18:09Z</dcterms:modified>
</cp:coreProperties>
</file>