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0"/>
  </p:notesMasterIdLst>
  <p:sldIdLst>
    <p:sldId id="271" r:id="rId2"/>
    <p:sldId id="272" r:id="rId3"/>
    <p:sldId id="257" r:id="rId4"/>
    <p:sldId id="273" r:id="rId5"/>
    <p:sldId id="301" r:id="rId6"/>
    <p:sldId id="302" r:id="rId7"/>
    <p:sldId id="259" r:id="rId8"/>
    <p:sldId id="277" r:id="rId9"/>
    <p:sldId id="276" r:id="rId10"/>
    <p:sldId id="308" r:id="rId11"/>
    <p:sldId id="278" r:id="rId12"/>
    <p:sldId id="280" r:id="rId13"/>
    <p:sldId id="310" r:id="rId14"/>
    <p:sldId id="282" r:id="rId15"/>
    <p:sldId id="312" r:id="rId16"/>
    <p:sldId id="283" r:id="rId17"/>
    <p:sldId id="315" r:id="rId18"/>
    <p:sldId id="314" r:id="rId19"/>
    <p:sldId id="284" r:id="rId20"/>
    <p:sldId id="326" r:id="rId21"/>
    <p:sldId id="286" r:id="rId22"/>
    <p:sldId id="313" r:id="rId23"/>
    <p:sldId id="318" r:id="rId24"/>
    <p:sldId id="287" r:id="rId25"/>
    <p:sldId id="319" r:id="rId26"/>
    <p:sldId id="320" r:id="rId27"/>
    <p:sldId id="321" r:id="rId28"/>
    <p:sldId id="328" r:id="rId29"/>
    <p:sldId id="330" r:id="rId30"/>
    <p:sldId id="329" r:id="rId31"/>
    <p:sldId id="323" r:id="rId32"/>
    <p:sldId id="324" r:id="rId33"/>
    <p:sldId id="300" r:id="rId34"/>
    <p:sldId id="290" r:id="rId35"/>
    <p:sldId id="296" r:id="rId36"/>
    <p:sldId id="298" r:id="rId37"/>
    <p:sldId id="327" r:id="rId38"/>
    <p:sldId id="270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CC0000"/>
    <a:srgbClr val="00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929" autoAdjust="0"/>
  </p:normalViewPr>
  <p:slideViewPr>
    <p:cSldViewPr>
      <p:cViewPr varScale="1">
        <p:scale>
          <a:sx n="53" d="100"/>
          <a:sy n="53" d="100"/>
        </p:scale>
        <p:origin x="85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8EB9F7-A89F-46D1-A1F2-403A8805DCAB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0E9ED-9ACA-4E86-ADA8-761AF3FE5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98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0E9ED-9ACA-4E86-ADA8-761AF3FE5BD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50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0E9ED-9ACA-4E86-ADA8-761AF3FE5BD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638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0E9ED-9ACA-4E86-ADA8-761AF3FE5BD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693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0E9ED-9ACA-4E86-ADA8-761AF3FE5BD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516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0E9ED-9ACA-4E86-ADA8-761AF3FE5BD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07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0E9ED-9ACA-4E86-ADA8-761AF3FE5BD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554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0E9ED-9ACA-4E86-ADA8-761AF3FE5BD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611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C99F-B8BF-436D-9774-46C0009722C3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4026-954E-4EEE-B487-4D190E467E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C99F-B8BF-436D-9774-46C0009722C3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4026-954E-4EEE-B487-4D190E467E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C99F-B8BF-436D-9774-46C0009722C3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4026-954E-4EEE-B487-4D190E467E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C99F-B8BF-436D-9774-46C0009722C3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4026-954E-4EEE-B487-4D190E467E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C99F-B8BF-436D-9774-46C0009722C3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4026-954E-4EEE-B487-4D190E467E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C99F-B8BF-436D-9774-46C0009722C3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4026-954E-4EEE-B487-4D190E467E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C99F-B8BF-436D-9774-46C0009722C3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4026-954E-4EEE-B487-4D190E467E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C99F-B8BF-436D-9774-46C0009722C3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4026-954E-4EEE-B487-4D190E467E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C99F-B8BF-436D-9774-46C0009722C3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4026-954E-4EEE-B487-4D190E467E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C99F-B8BF-436D-9774-46C0009722C3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4026-954E-4EEE-B487-4D190E467E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C99F-B8BF-436D-9774-46C0009722C3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4026-954E-4EEE-B487-4D190E467E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DB56C99F-B8BF-436D-9774-46C0009722C3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FBF84026-954E-4EEE-B487-4D190E467E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66843"/>
            <a:ext cx="72728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cap="small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Творческий проект </a:t>
            </a:r>
            <a:endParaRPr lang="ru-RU" sz="3600" b="1" i="1" dirty="0" smtClean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i="1" cap="small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«Русские народные сказки»</a:t>
            </a:r>
            <a:endParaRPr lang="ru-RU" sz="3600" b="1" i="1" dirty="0" smtClean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i="1" cap="small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(вторая младшая группа)</a:t>
            </a:r>
          </a:p>
          <a:p>
            <a:endParaRPr lang="ru-RU" sz="4400" b="1" cap="small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429000"/>
            <a:ext cx="712879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30923"/>
            <a:ext cx="8136904" cy="439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5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1680" y="-171400"/>
            <a:ext cx="54006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 </a:t>
            </a:r>
          </a:p>
          <a:p>
            <a:pPr marL="400050" indent="-400050" algn="just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tabLst>
                <a:tab pos="180975" algn="l"/>
              </a:tabLst>
            </a:pPr>
            <a:r>
              <a:rPr lang="en-US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4320480" cy="46841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50858"/>
            <a:ext cx="4355976" cy="467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8136904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-315416"/>
            <a:ext cx="7139622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 </a:t>
            </a:r>
            <a:endParaRPr lang="ru-RU" b="1" spc="3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00050" indent="-400050" algn="just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tabLst>
                <a:tab pos="180975" algn="l"/>
              </a:tabLst>
            </a:pPr>
            <a:r>
              <a:rPr lang="en-US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Ознакомление с художественной литературой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/>
          <a:stretch/>
        </p:blipFill>
        <p:spPr>
          <a:xfrm>
            <a:off x="179512" y="1052736"/>
            <a:ext cx="4032448" cy="5256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52736"/>
            <a:ext cx="396044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5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52836"/>
            <a:ext cx="713962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 </a:t>
            </a:r>
            <a:endParaRPr lang="ru-RU" b="1" spc="3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00050" indent="-400050" algn="just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tabLst>
                <a:tab pos="180975" algn="l"/>
              </a:tabLst>
            </a:pPr>
            <a:r>
              <a:rPr lang="en-US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en-US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Театрализованная </a:t>
            </a:r>
            <a:r>
              <a:rPr lang="ru-RU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r>
              <a:rPr lang="en-US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2800" b="1" i="1" cap="small" spc="50" dirty="0" smtClean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24744"/>
            <a:ext cx="4392488" cy="538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3"/>
            <a:ext cx="842493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6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64096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00"/>
          <a:stretch/>
        </p:blipFill>
        <p:spPr>
          <a:xfrm>
            <a:off x="395536" y="620688"/>
            <a:ext cx="849694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5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4564249" cy="47664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55576" y="352922"/>
            <a:ext cx="529208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tabLst>
                <a:tab pos="180975" algn="l"/>
              </a:tabLst>
            </a:pPr>
            <a:r>
              <a:rPr lang="en-US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V.</a:t>
            </a:r>
            <a:r>
              <a:rPr lang="ru-RU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cap="small" spc="5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Художественно-продуктивная деятельность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20688"/>
            <a:ext cx="4139952" cy="500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1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/>
          <a:stretch/>
        </p:blipFill>
        <p:spPr>
          <a:xfrm>
            <a:off x="755576" y="836712"/>
            <a:ext cx="806489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0034" y="1285860"/>
            <a:ext cx="7706816" cy="3701008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ct val="0"/>
              </a:spcBef>
              <a:buNone/>
            </a:pPr>
            <a:r>
              <a:rPr lang="ru-RU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Продолжительность проекта: </a:t>
            </a:r>
            <a:r>
              <a:rPr lang="ru-RU" sz="2800" b="1" i="1" cap="small" spc="5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Краткосрочный</a:t>
            </a:r>
          </a:p>
          <a:p>
            <a:pPr>
              <a:spcBef>
                <a:spcPct val="0"/>
              </a:spcBef>
              <a:buNone/>
            </a:pPr>
            <a:r>
              <a:rPr lang="ru-RU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800" b="1" i="1" cap="small" spc="5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Приобщение детей к богатствам русской художественной литературы через знакомство со сказкой</a:t>
            </a:r>
          </a:p>
          <a:p>
            <a:pPr>
              <a:spcBef>
                <a:spcPct val="0"/>
              </a:spcBef>
              <a:buNone/>
            </a:pPr>
            <a:r>
              <a:rPr lang="ru-RU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Участники проекта: </a:t>
            </a:r>
          </a:p>
          <a:p>
            <a:pPr>
              <a:spcBef>
                <a:spcPct val="0"/>
              </a:spcBef>
              <a:buNone/>
            </a:pPr>
            <a:r>
              <a:rPr lang="ru-RU" sz="2800" b="1" i="1" cap="small" spc="5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- воспитатель </a:t>
            </a:r>
          </a:p>
          <a:p>
            <a:pPr>
              <a:spcBef>
                <a:spcPct val="0"/>
              </a:spcBef>
              <a:buNone/>
            </a:pPr>
            <a:r>
              <a:rPr lang="ru-RU" sz="2800" b="1" i="1" cap="small" spc="5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- дети </a:t>
            </a:r>
          </a:p>
          <a:p>
            <a:pPr>
              <a:spcBef>
                <a:spcPct val="0"/>
              </a:spcBef>
              <a:buNone/>
            </a:pPr>
            <a:r>
              <a:rPr lang="ru-RU" sz="2800" b="1" i="1" cap="small" spc="5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- родители</a:t>
            </a:r>
          </a:p>
          <a:p>
            <a:pPr>
              <a:spcBef>
                <a:spcPct val="0"/>
              </a:spcBef>
              <a:buNone/>
            </a:pPr>
            <a:r>
              <a:rPr lang="ru-RU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Руководитель  проекта: </a:t>
            </a:r>
            <a:r>
              <a:rPr lang="ru-RU" sz="2800" b="1" i="1" cap="small" spc="5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cap="small" spc="5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КовгановаТ.А</a:t>
            </a:r>
            <a:r>
              <a:rPr lang="ru-RU" sz="2800" b="1" i="1" cap="small" spc="5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018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-99392"/>
            <a:ext cx="73539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 </a:t>
            </a:r>
            <a:endParaRPr lang="ru-RU" b="1" spc="3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00050" indent="-400050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tabLst>
                <a:tab pos="180975" algn="l"/>
              </a:tabLst>
            </a:pPr>
            <a:r>
              <a:rPr lang="en-US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VI.</a:t>
            </a:r>
            <a:r>
              <a:rPr lang="ru-RU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771397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5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424936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-99392"/>
            <a:ext cx="73539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 </a:t>
            </a:r>
            <a:endParaRPr lang="ru-RU" b="1" spc="3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00050" indent="-400050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tabLst>
                <a:tab pos="180975" algn="l"/>
              </a:tabLst>
            </a:pPr>
            <a:r>
              <a:rPr lang="en-US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VII.</a:t>
            </a:r>
            <a:r>
              <a:rPr lang="ru-RU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Музыкальное развитие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82180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8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00826"/>
            <a:ext cx="8434056" cy="546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9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55648" y="-5573"/>
            <a:ext cx="6508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 </a:t>
            </a:r>
            <a:r>
              <a:rPr lang="en-US" sz="32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Предметно –</a:t>
            </a:r>
            <a:r>
              <a:rPr lang="ru-RU" sz="3200" b="1" i="1" cap="small" spc="50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развив</a:t>
            </a:r>
            <a:r>
              <a:rPr lang="ru-RU" sz="2800" b="1" i="1" cap="small" spc="50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АЮЩАЯ</a:t>
            </a:r>
            <a:r>
              <a:rPr lang="ru-RU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СРЕДА</a:t>
            </a:r>
            <a:r>
              <a:rPr lang="ru-RU" sz="32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en-US" sz="3200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i="1" spc="3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2" t="-861" r="11107" b="861"/>
          <a:stretch/>
        </p:blipFill>
        <p:spPr>
          <a:xfrm>
            <a:off x="251520" y="908720"/>
            <a:ext cx="8568952" cy="534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568952" cy="57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2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Юрий\Desktop\фото дети 2020\развлечение в гостях у сказки\IMG_13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692696"/>
            <a:ext cx="7848872" cy="54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89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Юрий\Desktop\фото дети 2020\развлечение в гостях у сказки\IMG_13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692696"/>
            <a:ext cx="7848872" cy="54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06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8540" y="10945"/>
            <a:ext cx="7353936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 </a:t>
            </a:r>
            <a:endParaRPr lang="ru-RU" b="1" spc="3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00050" indent="-400050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tabLst>
                <a:tab pos="180975" algn="l"/>
              </a:tabLst>
            </a:pPr>
            <a:r>
              <a:rPr lang="ru-RU" sz="2800" b="1" i="1" cap="small" spc="50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Взаимодейсвие</a:t>
            </a:r>
            <a:r>
              <a:rPr lang="ru-RU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с родителями</a:t>
            </a:r>
          </a:p>
          <a:p>
            <a:pPr marL="400050" indent="-400050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tabLst>
                <a:tab pos="180975" algn="l"/>
              </a:tabLst>
            </a:pPr>
            <a:r>
              <a:rPr lang="ru-RU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       КОНСУЛЬТАЦИИ: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5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4419983" cy="5832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986" y="836712"/>
            <a:ext cx="413995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0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04664"/>
            <a:ext cx="7924800" cy="264662"/>
          </a:xfrm>
        </p:spPr>
        <p:txBody>
          <a:bodyPr/>
          <a:lstStyle/>
          <a:p>
            <a:r>
              <a:rPr lang="ru-RU" sz="2800" b="1" i="1" cap="small" dirty="0" smtClean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Актуальность выбора темы  проекта: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71472" y="669326"/>
            <a:ext cx="8321008" cy="592802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Сказка является одним из средств народной мудрости, выраженной в образной, доступной каждому форме. Она приобщает к общечеловеческому и этническому опыту. Каждый из нас помнит, как будучи ребёнком сопереживал и внутренне содействовал персонажам русских сказок. А ведь в результате этого сопереживания появляются не только новые представления о людях, предметах и явлениях окружающего мира, но и новое эмоциональное отношение к ним.</a:t>
            </a:r>
          </a:p>
          <a:p>
            <a:pPr algn="just">
              <a:buNone/>
            </a:pP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Проект «Русские народные сказки» актуален, так как в наш век духовного обнищания, сказка, как и другие ценности традиционной культуры, утрачивает свое высокое предназначение. Русские народные сказки сегодня не преподносят детям с той теплотой, как это было раньше. Даже если и читаются детям русские сказки, то родителями не раскрывается поэтический и многогранный образ их героев, не оставляют детям простора для воображения. Сегодняшнее отношение родителей к сказкам не способствует возвращению в естественную канву жизни ребенка и семьи темы веры, добра, милосердия и послушания. А ведь всё это относится к духовно-нравственному содержанию сказок.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0018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8540" y="10945"/>
            <a:ext cx="7353936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 </a:t>
            </a:r>
            <a:endParaRPr lang="ru-RU" b="1" spc="3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00050" indent="-400050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tabLst>
                <a:tab pos="180975" algn="l"/>
              </a:tabLst>
            </a:pPr>
            <a:r>
              <a:rPr lang="ru-RU" sz="2800" b="1" i="1" cap="small" spc="50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Взаимодейсвие</a:t>
            </a:r>
            <a:r>
              <a:rPr lang="ru-RU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с родителями</a:t>
            </a:r>
          </a:p>
          <a:p>
            <a:pPr marL="400050" indent="-400050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tabLst>
                <a:tab pos="180975" algn="l"/>
              </a:tabLst>
            </a:pPr>
            <a:r>
              <a:rPr lang="ru-RU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          «Читаем вместе»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7" t="35443" r="1467" b="-4581"/>
          <a:stretch/>
        </p:blipFill>
        <p:spPr>
          <a:xfrm>
            <a:off x="179512" y="1196752"/>
            <a:ext cx="3857625" cy="51125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12" t="23753" r="19633" b="2828"/>
          <a:stretch/>
        </p:blipFill>
        <p:spPr>
          <a:xfrm>
            <a:off x="3677097" y="1196752"/>
            <a:ext cx="5205379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1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71707" y="294619"/>
            <a:ext cx="73539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rgbClr val="FF0000"/>
                </a:solidFill>
              </a:rPr>
              <a:t>«Рисуем сказочных героев»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399" r="-70936" b="25402"/>
          <a:stretch/>
        </p:blipFill>
        <p:spPr>
          <a:xfrm>
            <a:off x="323528" y="1484784"/>
            <a:ext cx="7812359" cy="3816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15735" r="17704" b="21327"/>
          <a:stretch/>
        </p:blipFill>
        <p:spPr>
          <a:xfrm>
            <a:off x="4827951" y="1556792"/>
            <a:ext cx="3857625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3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3" b="22537"/>
          <a:stretch/>
        </p:blipFill>
        <p:spPr>
          <a:xfrm>
            <a:off x="467544" y="764704"/>
            <a:ext cx="3528392" cy="4608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52" t="9848" r="6552" b="8912"/>
          <a:stretch/>
        </p:blipFill>
        <p:spPr>
          <a:xfrm>
            <a:off x="4644008" y="596688"/>
            <a:ext cx="3945187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8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043608" y="1223609"/>
            <a:ext cx="7000924" cy="387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tabLst>
                <a:tab pos="180975" algn="l"/>
              </a:tabLst>
            </a:pPr>
            <a:r>
              <a:rPr lang="ru-RU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Продукты  проектной деятельности:</a:t>
            </a:r>
          </a:p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  <a:tabLst>
                <a:tab pos="180975" algn="l"/>
              </a:tabLst>
            </a:pPr>
            <a:r>
              <a:rPr lang="ru-RU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Коллажи  «Любимые герои сказок», «Теремок»</a:t>
            </a:r>
          </a:p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  <a:tabLst>
                <a:tab pos="180975" algn="l"/>
              </a:tabLst>
            </a:pPr>
            <a:r>
              <a:rPr lang="ru-RU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Рисунки детей </a:t>
            </a:r>
          </a:p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  <a:tabLst>
                <a:tab pos="180975" algn="l"/>
              </a:tabLst>
            </a:pPr>
            <a:r>
              <a:rPr lang="ru-RU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Лепка «Колобок», «Репка»</a:t>
            </a:r>
          </a:p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  <a:tabLst>
                <a:tab pos="180975" algn="l"/>
              </a:tabLst>
            </a:pPr>
            <a:r>
              <a:rPr lang="ru-RU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Аппликация из геометрических фигур по сказке «Колобок»</a:t>
            </a:r>
          </a:p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  <a:tabLst>
                <a:tab pos="180975" algn="l"/>
              </a:tabLst>
            </a:pPr>
            <a:r>
              <a:rPr lang="ru-RU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Дидактические,  настольные, подвижные, театрализованные  игры</a:t>
            </a:r>
          </a:p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  <a:tabLst>
                <a:tab pos="180975" algn="l"/>
              </a:tabLst>
            </a:pPr>
            <a:r>
              <a:rPr lang="ru-RU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Драматизация с использованием различных видов театров</a:t>
            </a:r>
          </a:p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  <a:tabLst>
                <a:tab pos="180975" algn="l"/>
              </a:tabLst>
            </a:pPr>
            <a:r>
              <a:rPr lang="ru-RU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Пальчиковая гимнастика</a:t>
            </a:r>
          </a:p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  <a:tabLst>
                <a:tab pos="180975" algn="l"/>
              </a:tabLst>
            </a:pPr>
            <a:r>
              <a:rPr lang="ru-RU" b="1" spc="3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«Мои любимые сказки»</a:t>
            </a:r>
          </a:p>
          <a:p>
            <a:pPr marL="342900" marR="0" indent="-342900" algn="just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Tx/>
              <a:tabLst>
                <a:tab pos="180975" algn="l"/>
              </a:tabLst>
            </a:pPr>
            <a:endParaRPr lang="ru-RU" sz="2000" b="1" spc="3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3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288" y="0"/>
            <a:ext cx="8643966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 </a:t>
            </a:r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Коллективная работа  Коллаж по сказке «Теремок»</a:t>
            </a: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u="sng" cap="small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1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:\Documents\Pictures\2017-03-18 проект\проект 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8496158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41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-13736"/>
            <a:ext cx="8643966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Лепка по сказке «Репка»</a:t>
            </a:r>
          </a:p>
          <a:p>
            <a:pPr algn="ctr"/>
            <a:endParaRPr lang="ru-RU" sz="4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u="sng" cap="small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1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:\Documents\Pictures\2017-03-18 проект\проект 0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1124744"/>
            <a:ext cx="792088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41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8643966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«Русские народные сказки»</a:t>
            </a:r>
          </a:p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endParaRPr lang="ru-RU" sz="4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u="sng" cap="small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1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:\Documents\Pictures\2017-03-18 проект\проект 008.JPG"/>
          <p:cNvPicPr/>
          <p:nvPr/>
        </p:nvPicPr>
        <p:blipFill rotWithShape="1">
          <a:blip r:embed="rId3" cstate="print"/>
          <a:srcRect l="8097" t="-1701" r="4449" b="1701"/>
          <a:stretch/>
        </p:blipFill>
        <p:spPr bwMode="auto">
          <a:xfrm>
            <a:off x="611561" y="1772816"/>
            <a:ext cx="7776864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41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764704"/>
            <a:ext cx="7632848" cy="595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 </a:t>
            </a:r>
            <a:r>
              <a:rPr lang="ru-RU" sz="2400" b="1" i="1" u="sng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Подведение итогов проекта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 Дети с большим удовольствием    получали сведения о  русских народных сказках и полученные знания воплощали в творческих видах деятельности;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ети стали настоящими знатоками русских народных сказок,  у них сформировалось эмоциональное, положительное отношение к сказке, умение видеть прекрасное через сказку;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Реализация проекта позволила  расширить кругозор детей, обогатить  и </a:t>
            </a:r>
          </a:p>
          <a:p>
            <a:pPr>
              <a:buClr>
                <a:srgbClr val="C00000"/>
              </a:buClr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Активизировать словарный запас, речь детей  стала более насыщенной и выразительной;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Родители  стали читать детям больше русских  народных сказок и обсуждать прочитанное.</a:t>
            </a:r>
          </a:p>
          <a:p>
            <a:pPr>
              <a:buClr>
                <a:srgbClr val="C00000"/>
              </a:buClr>
            </a:pPr>
            <a:endParaRPr lang="ru-RU" sz="2400" b="1" i="1" u="sng" cap="small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1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23602"/>
            <a:ext cx="7929618" cy="226320"/>
          </a:xfrm>
        </p:spPr>
        <p:txBody>
          <a:bodyPr/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Спасибо за внимание !</a:t>
            </a:r>
            <a:endParaRPr lang="ru-RU" sz="4800" b="1" i="1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Рисунок 4" descr="http://foneyes.ru/img/picture/Jun/14/d5c1a7091b624a78696645a449cdd897/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1268759"/>
            <a:ext cx="28765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img-fotki.yandex.ru/get/4418/4243123.2e/0_87799_9875fe64_ori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960" y="2945453"/>
            <a:ext cx="27717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225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1556792"/>
            <a:ext cx="7924800" cy="114300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571480"/>
            <a:ext cx="6357982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        Задачи:</a:t>
            </a:r>
          </a:p>
          <a:p>
            <a:pPr marL="342900" lvl="0" indent="-342900" algn="just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2000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познакомить и  закрепить знания детей о русских народных сказках;</a:t>
            </a:r>
          </a:p>
          <a:p>
            <a:pPr marL="342900" lvl="0" indent="-342900" algn="just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2000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способствовать накоплению у детей эстетического и эмоционального опыта, при чтении и обсуждении сказок;</a:t>
            </a:r>
          </a:p>
          <a:p>
            <a:pPr marL="342900" lvl="0" indent="-342900" algn="just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2000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развивать речь, активизировать словарный запас;</a:t>
            </a:r>
          </a:p>
          <a:p>
            <a:pPr marL="342900" lvl="0" indent="-342900" algn="just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2000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развивать артистические способности посредствам участия в простых инсценировках сказок;</a:t>
            </a:r>
          </a:p>
          <a:p>
            <a:pPr marL="342900" lvl="0" indent="-342900" algn="just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2000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развивать образное мышление, фантазию, творческие способности;</a:t>
            </a:r>
          </a:p>
          <a:p>
            <a:pPr marL="342900" lvl="0" indent="-342900" algn="just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2000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развитие совместного творчества родителей и детей</a:t>
            </a:r>
          </a:p>
          <a:p>
            <a:pPr marL="342900" lvl="0" indent="-342900" algn="just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2000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заинтересовать родителей жизнью группы, вызвать желание участвовать в ней.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Courier New" pitchFamily="49" charset="0"/>
              <a:buChar char="o"/>
            </a:pPr>
            <a:endParaRPr lang="ru-RU" sz="1600" b="1" spc="3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24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1214422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Этапы проектной деятельности:</a:t>
            </a:r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u="sng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  <a:endParaRPr lang="ru-RU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1.Определение темы проекта, его цели, задач;</a:t>
            </a:r>
          </a:p>
          <a:p>
            <a:r>
              <a:rPr lang="ru-RU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2.Беседа для  уточнения представлений детей о русских народных сказках;</a:t>
            </a:r>
          </a:p>
          <a:p>
            <a:r>
              <a:rPr lang="ru-RU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3. Подбор наглядно-дидактического материала, художественной литературы, дидактических игр, разработка бесед;</a:t>
            </a:r>
          </a:p>
          <a:p>
            <a:r>
              <a:rPr lang="ru-RU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4. Оформление книжного центра;</a:t>
            </a:r>
          </a:p>
          <a:p>
            <a:r>
              <a:rPr lang="ru-RU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5. Подготовка методического обеспечения;</a:t>
            </a:r>
          </a:p>
          <a:p>
            <a:r>
              <a:rPr lang="ru-RU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6. Разработка рекомендаций для родителей.</a:t>
            </a:r>
          </a:p>
          <a:p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1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7056" y="1357298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 </a:t>
            </a:r>
            <a:r>
              <a:rPr lang="ru-RU" sz="2400" b="1" i="1" u="sng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u="sng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Практический этап – реализация проекта</a:t>
            </a:r>
          </a:p>
          <a:p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1.Расширение детских представлений, накопление и закрепление полученных знаний о русских народных сказках  через разнообразные виды  совместной деятельности педагога с детьми и родителями;</a:t>
            </a:r>
          </a:p>
          <a:p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2. Реализация плановых мероприятий.;</a:t>
            </a:r>
          </a:p>
          <a:p>
            <a:r>
              <a:rPr lang="ru-RU" sz="32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.Лэпбук «Мои любимые сказки»</a:t>
            </a:r>
          </a:p>
        </p:txBody>
      </p:sp>
    </p:spTree>
    <p:extLst>
      <p:ext uri="{BB962C8B-B14F-4D97-AF65-F5344CB8AC3E}">
        <p14:creationId xmlns:p14="http://schemas.microsoft.com/office/powerpoint/2010/main" val="11741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857356" y="857232"/>
            <a:ext cx="7000924" cy="474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Tx/>
              <a:tabLst>
                <a:tab pos="180975" algn="l"/>
              </a:tabLst>
            </a:pPr>
            <a:r>
              <a:rPr lang="ru-RU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результаты: </a:t>
            </a:r>
          </a:p>
          <a:p>
            <a:pPr marL="342900" marR="0" indent="-342900" algn="just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>
                <a:tab pos="180975" algn="l"/>
              </a:tabLst>
            </a:pPr>
            <a:r>
              <a:rPr lang="ru-RU" sz="2000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дети познакомятся с русскими народными сказками; </a:t>
            </a:r>
          </a:p>
          <a:p>
            <a:pPr marL="342900" marR="0" indent="-342900" algn="just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>
                <a:tab pos="180975" algn="l"/>
              </a:tabLst>
            </a:pPr>
            <a:r>
              <a:rPr lang="ru-RU" sz="2000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 детей повысится интерес к рассказыванию сказок, рассматриванию иллюстраций;</a:t>
            </a:r>
          </a:p>
          <a:p>
            <a:pPr marL="342900" marR="0" indent="-342900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>
                <a:tab pos="180975" algn="l"/>
              </a:tabLst>
            </a:pPr>
            <a:r>
              <a:rPr lang="ru-RU" sz="2000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через имитацию образа героев сказок дети научатся различать добро и зло; </a:t>
            </a:r>
          </a:p>
          <a:p>
            <a:pPr marL="342900" marR="0" indent="-342900" algn="just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>
                <a:tab pos="180975" algn="l"/>
              </a:tabLst>
            </a:pPr>
            <a:r>
              <a:rPr lang="ru-RU" sz="2000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характеризовать поступки, поведение; </a:t>
            </a:r>
          </a:p>
          <a:p>
            <a:pPr marL="342900" marR="0" indent="-342900" algn="just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>
                <a:tab pos="180975" algn="l"/>
              </a:tabLst>
            </a:pPr>
            <a:r>
              <a:rPr lang="ru-RU" sz="2000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выражать эмоции и понимать чувства других;</a:t>
            </a:r>
          </a:p>
          <a:p>
            <a:pPr marL="342900" marR="0" indent="-342900" algn="just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>
                <a:tab pos="180975" algn="l"/>
              </a:tabLst>
            </a:pPr>
            <a:r>
              <a:rPr lang="ru-RU" sz="2000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повысится доля детей с развитой речью, увеличится словарный запас;</a:t>
            </a:r>
          </a:p>
          <a:p>
            <a:pPr marL="342900" marR="0" indent="-342900" algn="just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>
                <a:tab pos="180975" algn="l"/>
              </a:tabLst>
            </a:pPr>
            <a:r>
              <a:rPr lang="ru-RU" sz="2000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будет благоприятствовать детско-родительским отношениям; </a:t>
            </a:r>
          </a:p>
          <a:p>
            <a:pPr marL="342900" marR="0" indent="-342900" algn="just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>
                <a:tab pos="180975" algn="l"/>
              </a:tabLst>
            </a:pPr>
            <a:r>
              <a:rPr lang="ru-RU" sz="2000" b="1" spc="3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повысится количество родителей, участвующих в совместных мероприятиях.</a:t>
            </a:r>
          </a:p>
        </p:txBody>
      </p:sp>
    </p:spTree>
    <p:extLst>
      <p:ext uri="{BB962C8B-B14F-4D97-AF65-F5344CB8AC3E}">
        <p14:creationId xmlns:p14="http://schemas.microsoft.com/office/powerpoint/2010/main" val="10303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1500174"/>
            <a:ext cx="849694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 </a:t>
            </a:r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Реализация проекта 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разных видах деятельности</a:t>
            </a:r>
          </a:p>
          <a:p>
            <a:r>
              <a:rPr lang="ru-RU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741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188640"/>
            <a:ext cx="713962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 </a:t>
            </a:r>
            <a:endParaRPr lang="ru-RU" b="1" spc="3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00050" indent="-400050" algn="just" fontAlgn="base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AutoNum type="romanUcPeriod"/>
              <a:tabLst>
                <a:tab pos="180975" algn="l"/>
              </a:tabLst>
            </a:pPr>
            <a:r>
              <a:rPr lang="ru-RU" sz="2800" b="1" i="1" cap="small" spc="5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  <a:endParaRPr lang="en-US" sz="2800" b="1" i="1" cap="small" spc="50" dirty="0" smtClean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r="18310"/>
          <a:stretch/>
        </p:blipFill>
        <p:spPr>
          <a:xfrm>
            <a:off x="4572000" y="1340768"/>
            <a:ext cx="4570076" cy="48245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5" t="15750" r="465" b="19150"/>
          <a:stretch/>
        </p:blipFill>
        <p:spPr>
          <a:xfrm>
            <a:off x="539552" y="1340768"/>
            <a:ext cx="3384376" cy="491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668</TotalTime>
  <Words>385</Words>
  <Application>Microsoft Office PowerPoint</Application>
  <PresentationFormat>Экран (4:3)</PresentationFormat>
  <Paragraphs>102</Paragraphs>
  <Slides>38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Arial</vt:lpstr>
      <vt:lpstr>Arial Narrow</vt:lpstr>
      <vt:lpstr>Calibri</vt:lpstr>
      <vt:lpstr>Courier New</vt:lpstr>
      <vt:lpstr>Times New Roman</vt:lpstr>
      <vt:lpstr>Wingdings</vt:lpstr>
      <vt:lpstr>Горизонт</vt:lpstr>
      <vt:lpstr>Презентация PowerPoint</vt:lpstr>
      <vt:lpstr>Презентация PowerPoint</vt:lpstr>
      <vt:lpstr>Актуальность выбора темы  проекта: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german</dc:creator>
  <cp:lastModifiedBy>1</cp:lastModifiedBy>
  <cp:revision>94</cp:revision>
  <dcterms:created xsi:type="dcterms:W3CDTF">2013-11-25T11:45:58Z</dcterms:created>
  <dcterms:modified xsi:type="dcterms:W3CDTF">2022-04-08T10:21:58Z</dcterms:modified>
</cp:coreProperties>
</file>