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9" r:id="rId5"/>
    <p:sldId id="263" r:id="rId6"/>
    <p:sldId id="262" r:id="rId7"/>
    <p:sldId id="261" r:id="rId8"/>
    <p:sldId id="25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F6139-D49F-4112-AB9D-927C045E4A94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4B0CA-0ED1-43AF-91C3-1FC74206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4B0CA-0ED1-43AF-91C3-1FC742061C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6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9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424936" cy="397634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Monotype Corsiva" panose="03010101010201010101" pitchFamily="66" charset="0"/>
              </a:rPr>
              <a:t>ФГАОУ ВО </a:t>
            </a:r>
            <a:r>
              <a:rPr lang="ru-RU" sz="2000" dirty="0">
                <a:latin typeface="Monotype Corsiva" panose="03010101010201010101" pitchFamily="66" charset="0"/>
              </a:rPr>
              <a:t>"Национальный исследовательский Нижегородский государственный университет им. Н.И. </a:t>
            </a:r>
            <a:r>
              <a:rPr lang="ru-RU" sz="2000" dirty="0" smtClean="0">
                <a:latin typeface="Monotype Corsiva" panose="03010101010201010101" pitchFamily="66" charset="0"/>
              </a:rPr>
              <a:t>Лобачевского»</a:t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dirty="0" smtClean="0"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Всероссийская научно-практическая конференция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«Актуальные проблемы современной педагогической науки: взгляд молодых исследователей»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3100" dirty="0" smtClean="0">
                <a:latin typeface="Monotype Corsiva" panose="03010101010201010101" pitchFamily="66" charset="0"/>
              </a:rPr>
              <a:t>Доклад на тему:</a:t>
            </a:r>
            <a:r>
              <a:rPr lang="ru-RU" sz="3100" dirty="0">
                <a:latin typeface="Monotype Corsiva" panose="03010101010201010101" pitchFamily="66" charset="0"/>
              </a:rPr>
              <a:t/>
            </a:r>
            <a:br>
              <a:rPr lang="ru-RU" sz="3100" dirty="0">
                <a:latin typeface="Monotype Corsiva" panose="03010101010201010101" pitchFamily="66" charset="0"/>
              </a:rPr>
            </a:br>
            <a:r>
              <a:rPr lang="ru-RU" sz="3600" b="1" dirty="0" smtClean="0">
                <a:latin typeface="Monotype Corsiva" panose="03010101010201010101" pitchFamily="66" charset="0"/>
              </a:rPr>
              <a:t>«</a:t>
            </a:r>
            <a:r>
              <a:rPr lang="ru-RU" sz="3600" b="1" dirty="0">
                <a:latin typeface="Monotype Corsiva" panose="03010101010201010101" pitchFamily="66" charset="0"/>
              </a:rPr>
              <a:t>К вопросу об управлении формированием духовных ценностей </a:t>
            </a:r>
            <a:r>
              <a:rPr lang="ru-RU" sz="3600" b="1" dirty="0" smtClean="0">
                <a:latin typeface="Monotype Corsiva" panose="03010101010201010101" pitchFamily="66" charset="0"/>
              </a:rPr>
              <a:t>у современных подростков»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976348"/>
            <a:ext cx="4464496" cy="251728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Подготовила: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Карабанова Екатерина Сергеевна,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учитель технологии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МБОУ СШ2 им. А.С. Пушкина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smtClean="0">
                <a:solidFill>
                  <a:schemeClr val="tx1"/>
                </a:solidFill>
              </a:rPr>
              <a:t>Научный </a:t>
            </a:r>
            <a:r>
              <a:rPr lang="ru-RU" sz="2000" dirty="0" smtClean="0">
                <a:solidFill>
                  <a:schemeClr val="tx1"/>
                </a:solidFill>
              </a:rPr>
              <a:t>руководитель: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Юденкова</a:t>
            </a:r>
            <a:r>
              <a:rPr lang="ru-RU" sz="2000" dirty="0" smtClean="0">
                <a:solidFill>
                  <a:schemeClr val="tx1"/>
                </a:solidFill>
              </a:rPr>
              <a:t> Ирина Викторовна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К.П.Н., доцент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6348"/>
            <a:ext cx="3600400" cy="251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98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Понятие духовно-нравственного воспитания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Федеральный государственный образовательный стандарт :</a:t>
            </a:r>
          </a:p>
          <a:p>
            <a:pPr marL="0" indent="0" algn="ctr">
              <a:buNone/>
            </a:pPr>
            <a:r>
              <a:rPr lang="ru-RU" sz="4200" b="1" dirty="0" smtClean="0">
                <a:latin typeface="Monotype Corsiva" panose="03010101010201010101" pitchFamily="66" charset="0"/>
              </a:rPr>
              <a:t>Духовно-нравственное </a:t>
            </a:r>
            <a:r>
              <a:rPr lang="ru-RU" sz="4200" b="1" dirty="0">
                <a:latin typeface="Monotype Corsiva" panose="03010101010201010101" pitchFamily="66" charset="0"/>
              </a:rPr>
              <a:t>воспитание </a:t>
            </a:r>
            <a:r>
              <a:rPr lang="ru-RU" dirty="0">
                <a:latin typeface="Monotype Corsiva" panose="03010101010201010101" pitchFamily="66" charset="0"/>
              </a:rPr>
              <a:t>личности </a:t>
            </a:r>
            <a:r>
              <a:rPr lang="ru-RU" dirty="0" smtClean="0">
                <a:latin typeface="Monotype Corsiva" panose="03010101010201010101" pitchFamily="66" charset="0"/>
              </a:rPr>
              <a:t>гражданина </a:t>
            </a:r>
            <a:r>
              <a:rPr lang="ru-RU" dirty="0">
                <a:latin typeface="Monotype Corsiva" panose="03010101010201010101" pitchFamily="66" charset="0"/>
              </a:rPr>
              <a:t>России — педагогически организованный процесс усвоения и принятия обучающимся базовых национальных ценностей, имеющих иерархическую структуру и сложную организацию. Носителями этих ценностей являются многонациональный на род Российской Федерации, государство, семья, </a:t>
            </a:r>
            <a:r>
              <a:rPr lang="ru-RU" dirty="0" smtClean="0">
                <a:latin typeface="Monotype Corsiva" panose="03010101010201010101" pitchFamily="66" charset="0"/>
              </a:rPr>
              <a:t>культурно-территориальные </a:t>
            </a:r>
            <a:r>
              <a:rPr lang="ru-RU" dirty="0">
                <a:latin typeface="Monotype Corsiva" panose="03010101010201010101" pitchFamily="66" charset="0"/>
              </a:rPr>
              <a:t>сообщества, традиционные российские </a:t>
            </a:r>
            <a:r>
              <a:rPr lang="ru-RU" dirty="0" smtClean="0">
                <a:latin typeface="Monotype Corsiva" panose="03010101010201010101" pitchFamily="66" charset="0"/>
              </a:rPr>
              <a:t>религиозные </a:t>
            </a:r>
            <a:r>
              <a:rPr lang="ru-RU" dirty="0">
                <a:latin typeface="Monotype Corsiva" panose="03010101010201010101" pitchFamily="66" charset="0"/>
              </a:rPr>
              <a:t>объединения (христианские, прежде всего в форме </a:t>
            </a:r>
            <a:r>
              <a:rPr lang="ru-RU" dirty="0" smtClean="0">
                <a:latin typeface="Monotype Corsiva" panose="03010101010201010101" pitchFamily="66" charset="0"/>
              </a:rPr>
              <a:t>русского </a:t>
            </a:r>
            <a:r>
              <a:rPr lang="ru-RU" dirty="0">
                <a:latin typeface="Monotype Corsiva" panose="03010101010201010101" pitchFamily="66" charset="0"/>
              </a:rPr>
              <a:t>православия, исламские, иудаистские, буддистские), мировое сообщество.</a:t>
            </a:r>
          </a:p>
        </p:txBody>
      </p:sp>
    </p:spTree>
    <p:extLst>
      <p:ext uri="{BB962C8B-B14F-4D97-AF65-F5344CB8AC3E}">
        <p14:creationId xmlns:p14="http://schemas.microsoft.com/office/powerpoint/2010/main" val="348513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Андрей Николаевич </a:t>
            </a:r>
            <a:r>
              <a:rPr lang="ru-RU" dirty="0">
                <a:latin typeface="Monotype Corsiva" panose="03010101010201010101" pitchFamily="66" charset="0"/>
              </a:rPr>
              <a:t>Агеев под </a:t>
            </a:r>
            <a:r>
              <a:rPr lang="ru-RU" sz="3900" b="1" dirty="0">
                <a:latin typeface="Monotype Corsiva" panose="03010101010201010101" pitchFamily="66" charset="0"/>
              </a:rPr>
              <a:t>духовно-нравственным воспитанием </a:t>
            </a:r>
            <a:r>
              <a:rPr lang="ru-RU" dirty="0">
                <a:latin typeface="Monotype Corsiva" panose="03010101010201010101" pitchFamily="66" charset="0"/>
              </a:rPr>
              <a:t>понимает содействие духовно-нравственному становлению ребёнка, подростка, молодого человека; формирование у него системы фундаментальных гуманитарных ценностей, которые ориентированы на приоритет прав и обязанностей человека; межкультурный диалог; активное участие детей и молодёжи в общественной жизни; готовность к самостоятельному выбору пути своего развития и ответственности за него </a:t>
            </a:r>
          </a:p>
        </p:txBody>
      </p:sp>
    </p:spTree>
    <p:extLst>
      <p:ext uri="{BB962C8B-B14F-4D97-AF65-F5344CB8AC3E}">
        <p14:creationId xmlns:p14="http://schemas.microsoft.com/office/powerpoint/2010/main" val="194850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648"/>
            <a:ext cx="3672408" cy="245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18101"/>
            <a:ext cx="8219256" cy="34080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Monotype Corsiva" panose="03010101010201010101" pitchFamily="66" charset="0"/>
              </a:rPr>
              <a:t>В начальной школе ведется систематическая работа по формированию духовных ценностей у детей младшего школьного возраста. Не последнюю роль в развитие нравственности ребенка играет введение курса «Основы религиозных культур и светской этики» (ОРКСЭ). Данный курс направлен </a:t>
            </a:r>
            <a:r>
              <a:rPr lang="ru-RU" dirty="0" smtClean="0">
                <a:latin typeface="Monotype Corsiva" panose="03010101010201010101" pitchFamily="66" charset="0"/>
              </a:rPr>
              <a:t>                            на воспитание </a:t>
            </a:r>
            <a:r>
              <a:rPr lang="ru-RU" dirty="0">
                <a:latin typeface="Monotype Corsiva" panose="03010101010201010101" pitchFamily="66" charset="0"/>
              </a:rPr>
              <a:t>гармоничной, толерантной, </a:t>
            </a:r>
            <a:r>
              <a:rPr lang="ru-RU" dirty="0" smtClean="0">
                <a:latin typeface="Monotype Corsiva" panose="03010101010201010101" pitchFamily="66" charset="0"/>
              </a:rPr>
              <a:t>     милосердной</a:t>
            </a:r>
            <a:r>
              <a:rPr lang="ru-RU" dirty="0">
                <a:latin typeface="Monotype Corsiva" panose="03010101010201010101" pitchFamily="66" charset="0"/>
              </a:rPr>
              <a:t>, духовно богатой личности. </a:t>
            </a:r>
          </a:p>
          <a:p>
            <a:endParaRPr lang="ru-RU" dirty="0"/>
          </a:p>
        </p:txBody>
      </p:sp>
      <p:pic>
        <p:nvPicPr>
          <p:cNvPr id="3076" name="Picture 4" descr="http://paidagogos.com/wp-content/uploads/2014/12/1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1487"/>
            <a:ext cx="3884917" cy="257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3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          Рассматривая </a:t>
            </a:r>
            <a:r>
              <a:rPr lang="ru-RU" sz="2400" dirty="0">
                <a:latin typeface="Monotype Corsiva" panose="03010101010201010101" pitchFamily="66" charset="0"/>
              </a:rPr>
              <a:t>проблему управления духовно-нравственным воспитанием подростков не следует забывать о том, что этот возраст «богат драматическими переживаниями, трудностями и кризисами. В этот период складываются, оформляются устойчивые формы поведения, черты характера, способы эмоционального реагирования, это пора достижений, стремительного наращивания знаний, умений, становление «Я», обретение новой социальной позиции. В этом возрасте увеличивается внимание к себе, к своим физическим особенностям, обостряется реакция на мнение окружающих»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90449"/>
            <a:ext cx="3960440" cy="258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24211"/>
            <a:ext cx="3816424" cy="254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21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Управление в образовании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Monotype Corsiva" panose="03010101010201010101" pitchFamily="66" charset="0"/>
              </a:rPr>
              <a:t>В словаре российского учёного </a:t>
            </a:r>
            <a:r>
              <a:rPr lang="ru-RU" dirty="0" smtClean="0">
                <a:latin typeface="Monotype Corsiva" panose="03010101010201010101" pitchFamily="66" charset="0"/>
              </a:rPr>
              <a:t>Александра Михайловича </a:t>
            </a:r>
            <a:r>
              <a:rPr lang="ru-RU" dirty="0">
                <a:latin typeface="Monotype Corsiva" panose="03010101010201010101" pitchFamily="66" charset="0"/>
              </a:rPr>
              <a:t>Новикова дано следующее определение. </a:t>
            </a:r>
            <a:r>
              <a:rPr lang="ru-RU" b="1" dirty="0">
                <a:latin typeface="Monotype Corsiva" panose="03010101010201010101" pitchFamily="66" charset="0"/>
              </a:rPr>
              <a:t>Управление </a:t>
            </a:r>
            <a:r>
              <a:rPr lang="ru-RU" dirty="0">
                <a:latin typeface="Monotype Corsiva" panose="03010101010201010101" pitchFamily="66" charset="0"/>
              </a:rPr>
              <a:t>– это элемент, функция организованных систем различной природы: биологических, социальных, технических, которая обеспечивает сохранение их определенной структуры, поддержание режима деятельности, реализацию программы и цели деятельности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0" y="1556792"/>
            <a:ext cx="3701173" cy="495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59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Функции менеджмента 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otype Corsiva" panose="03010101010201010101" pitchFamily="66" charset="0"/>
              </a:rPr>
              <a:t>Информационно-аналитическая </a:t>
            </a:r>
            <a:r>
              <a:rPr lang="ru-RU" dirty="0" smtClean="0">
                <a:latin typeface="Monotype Corsiva" panose="03010101010201010101" pitchFamily="66" charset="0"/>
              </a:rPr>
              <a:t>функция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otype Corsiva" panose="03010101010201010101" pitchFamily="66" charset="0"/>
              </a:rPr>
              <a:t>Педагогический </a:t>
            </a:r>
            <a:r>
              <a:rPr lang="ru-RU" dirty="0" smtClean="0">
                <a:latin typeface="Monotype Corsiva" panose="03010101010201010101" pitchFamily="66" charset="0"/>
              </a:rPr>
              <a:t>анализ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otype Corsiva" panose="03010101010201010101" pitchFamily="66" charset="0"/>
              </a:rPr>
              <a:t>Мотивационно-целевая </a:t>
            </a:r>
            <a:r>
              <a:rPr lang="ru-RU" dirty="0" smtClean="0">
                <a:latin typeface="Monotype Corsiva" panose="03010101010201010101" pitchFamily="66" charset="0"/>
              </a:rPr>
              <a:t>функция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otype Corsiva" panose="03010101010201010101" pitchFamily="66" charset="0"/>
              </a:rPr>
              <a:t>Планово-прогностическая </a:t>
            </a:r>
            <a:r>
              <a:rPr lang="ru-RU" dirty="0" smtClean="0">
                <a:latin typeface="Monotype Corsiva" panose="03010101010201010101" pitchFamily="66" charset="0"/>
              </a:rPr>
              <a:t>функция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otype Corsiva" panose="03010101010201010101" pitchFamily="66" charset="0"/>
              </a:rPr>
              <a:t>Организационно-исполнительская </a:t>
            </a:r>
            <a:r>
              <a:rPr lang="ru-RU" dirty="0" smtClean="0">
                <a:latin typeface="Monotype Corsiva" panose="03010101010201010101" pitchFamily="66" charset="0"/>
              </a:rPr>
              <a:t>функция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otype Corsiva" panose="03010101010201010101" pitchFamily="66" charset="0"/>
              </a:rPr>
              <a:t>Контрольно-диагностическая </a:t>
            </a:r>
            <a:r>
              <a:rPr lang="ru-RU" dirty="0" smtClean="0">
                <a:latin typeface="Monotype Corsiva" panose="03010101010201010101" pitchFamily="66" charset="0"/>
              </a:rPr>
              <a:t>функция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Monotype Corsiva" panose="03010101010201010101" pitchFamily="66" charset="0"/>
              </a:rPr>
              <a:t>Регулятивно-коррекционная функция</a:t>
            </a:r>
          </a:p>
        </p:txBody>
      </p:sp>
    </p:spTree>
    <p:extLst>
      <p:ext uri="{BB962C8B-B14F-4D97-AF65-F5344CB8AC3E}">
        <p14:creationId xmlns:p14="http://schemas.microsoft.com/office/powerpoint/2010/main" val="119972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Monotype Corsiva" panose="03010101010201010101" pitchFamily="66" charset="0"/>
              </a:rPr>
              <a:t>Таким образом, процесс духовно-нравственного воспитания у современных подростков, как и любой образовательный процесс, требует выполнения всех функций управления для успешного достижения поставленных целей.</a:t>
            </a:r>
          </a:p>
        </p:txBody>
      </p:sp>
    </p:spTree>
    <p:extLst>
      <p:ext uri="{BB962C8B-B14F-4D97-AF65-F5344CB8AC3E}">
        <p14:creationId xmlns:p14="http://schemas.microsoft.com/office/powerpoint/2010/main" val="369194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21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394</Words>
  <Application>Microsoft Office PowerPoint</Application>
  <PresentationFormat>Экран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ФГАОУ ВО "Национальный исследовательский Нижегородский государственный университет им. Н.И. Лобачевского»  Всероссийская научно-практическая конференция «Актуальные проблемы современной педагогической науки: взгляд молодых исследователей»  Доклад на тему: «К вопросу об управлении формированием духовных ценностей у современных подростков»</vt:lpstr>
      <vt:lpstr>Понятие духовно-нравственного воспитания</vt:lpstr>
      <vt:lpstr>Презентация PowerPoint</vt:lpstr>
      <vt:lpstr>Презентация PowerPoint</vt:lpstr>
      <vt:lpstr>Презентация PowerPoint</vt:lpstr>
      <vt:lpstr>Управление в образовании</vt:lpstr>
      <vt:lpstr>Функции менеджмента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 вопросу об управлении формированием духовных ценностей у современных подростков»</dc:title>
  <dc:creator>Teacher</dc:creator>
  <cp:lastModifiedBy>lingua9</cp:lastModifiedBy>
  <cp:revision>10</cp:revision>
  <dcterms:created xsi:type="dcterms:W3CDTF">2022-02-16T05:04:10Z</dcterms:created>
  <dcterms:modified xsi:type="dcterms:W3CDTF">2022-04-19T10:27:27Z</dcterms:modified>
</cp:coreProperties>
</file>