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82" r:id="rId2"/>
    <p:sldId id="281" r:id="rId3"/>
    <p:sldId id="259" r:id="rId4"/>
    <p:sldId id="258" r:id="rId5"/>
    <p:sldId id="260" r:id="rId6"/>
    <p:sldId id="283" r:id="rId7"/>
    <p:sldId id="284" r:id="rId8"/>
    <p:sldId id="285" r:id="rId9"/>
    <p:sldId id="286" r:id="rId10"/>
    <p:sldId id="287" r:id="rId11"/>
    <p:sldId id="289" r:id="rId12"/>
    <p:sldId id="268" r:id="rId13"/>
    <p:sldId id="270" r:id="rId14"/>
    <p:sldId id="271" r:id="rId15"/>
    <p:sldId id="272" r:id="rId16"/>
    <p:sldId id="27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114D70-7C8A-45E0-8A48-F3F82AEADF7D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812C32-AEF0-4909-8F03-B9A6A1C46C21}">
      <dgm:prSet phldrT="[Текст]" custT="1"/>
      <dgm:spPr/>
      <dgm:t>
        <a:bodyPr/>
        <a:lstStyle/>
        <a:p>
          <a:r>
            <a:rPr lang="ru-RU" sz="1800" dirty="0" smtClean="0"/>
            <a:t>Начальная школа</a:t>
          </a:r>
          <a:endParaRPr lang="ru-RU" sz="1800" dirty="0"/>
        </a:p>
      </dgm:t>
    </dgm:pt>
    <dgm:pt modelId="{49A122EB-F933-40BF-B1D0-59FC3D6FF30E}" type="parTrans" cxnId="{4A347EAA-FDE2-4CC7-8E74-D6B276D69425}">
      <dgm:prSet/>
      <dgm:spPr/>
      <dgm:t>
        <a:bodyPr/>
        <a:lstStyle/>
        <a:p>
          <a:endParaRPr lang="ru-RU"/>
        </a:p>
      </dgm:t>
    </dgm:pt>
    <dgm:pt modelId="{C05D30BD-1725-44D4-9D8E-6BBDF6D82F7E}" type="sibTrans" cxnId="{4A347EAA-FDE2-4CC7-8E74-D6B276D69425}">
      <dgm:prSet/>
      <dgm:spPr/>
      <dgm:t>
        <a:bodyPr/>
        <a:lstStyle/>
        <a:p>
          <a:endParaRPr lang="ru-RU"/>
        </a:p>
      </dgm:t>
    </dgm:pt>
    <dgm:pt modelId="{955A3D83-9C17-44B4-AD57-7E7B10C227BD}">
      <dgm:prSet phldrT="[Текст]"/>
      <dgm:spPr/>
      <dgm:t>
        <a:bodyPr/>
        <a:lstStyle/>
        <a:p>
          <a:r>
            <a:rPr lang="ru-RU" dirty="0" smtClean="0"/>
            <a:t>Письмо</a:t>
          </a:r>
          <a:endParaRPr lang="ru-RU" dirty="0"/>
        </a:p>
      </dgm:t>
    </dgm:pt>
    <dgm:pt modelId="{FA7F05D8-CA1F-4838-BE1B-737FBE75FFEF}" type="parTrans" cxnId="{12C8F546-50B4-4CA0-867D-91C3AE38D79C}">
      <dgm:prSet/>
      <dgm:spPr/>
      <dgm:t>
        <a:bodyPr/>
        <a:lstStyle/>
        <a:p>
          <a:endParaRPr lang="ru-RU"/>
        </a:p>
      </dgm:t>
    </dgm:pt>
    <dgm:pt modelId="{5A3D445D-15D6-457E-93E5-AC6C4D6AEDCA}" type="sibTrans" cxnId="{12C8F546-50B4-4CA0-867D-91C3AE38D79C}">
      <dgm:prSet/>
      <dgm:spPr/>
      <dgm:t>
        <a:bodyPr/>
        <a:lstStyle/>
        <a:p>
          <a:endParaRPr lang="ru-RU"/>
        </a:p>
      </dgm:t>
    </dgm:pt>
    <dgm:pt modelId="{5BD72E94-29FC-4822-8E9E-13D05B241F13}">
      <dgm:prSet phldrT="[Текст]"/>
      <dgm:spPr/>
      <dgm:t>
        <a:bodyPr/>
        <a:lstStyle/>
        <a:p>
          <a:r>
            <a:rPr lang="ru-RU" dirty="0" smtClean="0"/>
            <a:t>Счет </a:t>
          </a:r>
          <a:endParaRPr lang="ru-RU" dirty="0"/>
        </a:p>
      </dgm:t>
    </dgm:pt>
    <dgm:pt modelId="{481EB55B-4AD4-4DBF-83E5-E125F37CFD89}" type="parTrans" cxnId="{F823E79F-D5B1-4DB6-989A-ED1862F75CFF}">
      <dgm:prSet/>
      <dgm:spPr/>
      <dgm:t>
        <a:bodyPr/>
        <a:lstStyle/>
        <a:p>
          <a:endParaRPr lang="ru-RU"/>
        </a:p>
      </dgm:t>
    </dgm:pt>
    <dgm:pt modelId="{F8969A9D-4224-4C3A-B986-02CA090519C3}" type="sibTrans" cxnId="{F823E79F-D5B1-4DB6-989A-ED1862F75CFF}">
      <dgm:prSet/>
      <dgm:spPr/>
      <dgm:t>
        <a:bodyPr/>
        <a:lstStyle/>
        <a:p>
          <a:endParaRPr lang="ru-RU"/>
        </a:p>
      </dgm:t>
    </dgm:pt>
    <dgm:pt modelId="{69E9DE0D-A284-451C-92C7-2F28F013E7A6}">
      <dgm:prSet phldrT="[Текст]" custT="1"/>
      <dgm:spPr/>
      <dgm:t>
        <a:bodyPr/>
        <a:lstStyle/>
        <a:p>
          <a:r>
            <a:rPr lang="ru-RU" sz="1800" dirty="0" smtClean="0"/>
            <a:t>Грамматическая школа</a:t>
          </a:r>
          <a:endParaRPr lang="ru-RU" sz="1800" dirty="0"/>
        </a:p>
      </dgm:t>
    </dgm:pt>
    <dgm:pt modelId="{7F95B9DA-DA33-432B-8C18-93C61DB10A2B}" type="parTrans" cxnId="{03A5DF86-262A-4DE4-AB57-E47AD7961113}">
      <dgm:prSet/>
      <dgm:spPr/>
      <dgm:t>
        <a:bodyPr/>
        <a:lstStyle/>
        <a:p>
          <a:endParaRPr lang="ru-RU"/>
        </a:p>
      </dgm:t>
    </dgm:pt>
    <dgm:pt modelId="{4CB3F1E4-8CDB-4C69-B68E-2BF60E1919D5}" type="sibTrans" cxnId="{03A5DF86-262A-4DE4-AB57-E47AD7961113}">
      <dgm:prSet/>
      <dgm:spPr/>
      <dgm:t>
        <a:bodyPr/>
        <a:lstStyle/>
        <a:p>
          <a:endParaRPr lang="ru-RU"/>
        </a:p>
      </dgm:t>
    </dgm:pt>
    <dgm:pt modelId="{54B2A297-2C37-4308-A5D0-7E9E0610E718}">
      <dgm:prSet phldrT="[Текст]"/>
      <dgm:spPr/>
      <dgm:t>
        <a:bodyPr/>
        <a:lstStyle/>
        <a:p>
          <a:r>
            <a:rPr lang="ru-RU" dirty="0" smtClean="0"/>
            <a:t>Чтение классических писателей</a:t>
          </a:r>
          <a:endParaRPr lang="ru-RU" dirty="0"/>
        </a:p>
      </dgm:t>
    </dgm:pt>
    <dgm:pt modelId="{DEB379DF-0311-413E-BD00-BFE2AE036645}" type="parTrans" cxnId="{8E3B6417-6315-4695-9725-41665EA9902D}">
      <dgm:prSet/>
      <dgm:spPr/>
      <dgm:t>
        <a:bodyPr/>
        <a:lstStyle/>
        <a:p>
          <a:endParaRPr lang="ru-RU"/>
        </a:p>
      </dgm:t>
    </dgm:pt>
    <dgm:pt modelId="{1D3C8220-3EC9-4366-B81F-E3CE9C10AD00}" type="sibTrans" cxnId="{8E3B6417-6315-4695-9725-41665EA9902D}">
      <dgm:prSet/>
      <dgm:spPr/>
      <dgm:t>
        <a:bodyPr/>
        <a:lstStyle/>
        <a:p>
          <a:endParaRPr lang="ru-RU"/>
        </a:p>
      </dgm:t>
    </dgm:pt>
    <dgm:pt modelId="{1E920BBE-0838-4257-866D-8E987331BEB8}">
      <dgm:prSet phldrT="[Текст]" custT="1"/>
      <dgm:spPr/>
      <dgm:t>
        <a:bodyPr/>
        <a:lstStyle/>
        <a:p>
          <a:r>
            <a:rPr lang="ru-RU" sz="1800" b="0" dirty="0" err="1" smtClean="0"/>
            <a:t>Ритарская</a:t>
          </a:r>
          <a:r>
            <a:rPr lang="ru-RU" sz="1800" b="0" dirty="0" smtClean="0"/>
            <a:t> школа</a:t>
          </a:r>
          <a:endParaRPr lang="ru-RU" sz="1800" b="0" dirty="0"/>
        </a:p>
      </dgm:t>
    </dgm:pt>
    <dgm:pt modelId="{00879329-F646-4122-9957-CAE6B10A654A}" type="parTrans" cxnId="{E9DC9A62-6134-4C24-8CF9-589DFEF27820}">
      <dgm:prSet/>
      <dgm:spPr/>
      <dgm:t>
        <a:bodyPr/>
        <a:lstStyle/>
        <a:p>
          <a:endParaRPr lang="ru-RU"/>
        </a:p>
      </dgm:t>
    </dgm:pt>
    <dgm:pt modelId="{3467E312-4640-4BB2-A058-D38002F96CFA}" type="sibTrans" cxnId="{E9DC9A62-6134-4C24-8CF9-589DFEF27820}">
      <dgm:prSet/>
      <dgm:spPr/>
      <dgm:t>
        <a:bodyPr/>
        <a:lstStyle/>
        <a:p>
          <a:endParaRPr lang="ru-RU"/>
        </a:p>
      </dgm:t>
    </dgm:pt>
    <dgm:pt modelId="{221C0A2C-16BA-4C4C-A13A-F82F68FAAA8A}">
      <dgm:prSet phldrT="[Текст]"/>
      <dgm:spPr/>
      <dgm:t>
        <a:bodyPr/>
        <a:lstStyle/>
        <a:p>
          <a:r>
            <a:rPr lang="ru-RU" dirty="0" smtClean="0"/>
            <a:t>Основы права</a:t>
          </a:r>
          <a:endParaRPr lang="ru-RU" dirty="0"/>
        </a:p>
      </dgm:t>
    </dgm:pt>
    <dgm:pt modelId="{DAF06252-687A-44B0-96E0-4A4ABAB9519F}" type="parTrans" cxnId="{DA395919-C406-4A21-B935-0703C82F703F}">
      <dgm:prSet/>
      <dgm:spPr/>
      <dgm:t>
        <a:bodyPr/>
        <a:lstStyle/>
        <a:p>
          <a:endParaRPr lang="ru-RU"/>
        </a:p>
      </dgm:t>
    </dgm:pt>
    <dgm:pt modelId="{F0833DD4-6287-4F9C-B1E8-672B440CCD84}" type="sibTrans" cxnId="{DA395919-C406-4A21-B935-0703C82F703F}">
      <dgm:prSet/>
      <dgm:spPr/>
      <dgm:t>
        <a:bodyPr/>
        <a:lstStyle/>
        <a:p>
          <a:endParaRPr lang="ru-RU"/>
        </a:p>
      </dgm:t>
    </dgm:pt>
    <dgm:pt modelId="{98D88CB7-CD26-4A9A-BE47-4F97B85267F1}">
      <dgm:prSet phldrT="[Текст]"/>
      <dgm:spPr/>
      <dgm:t>
        <a:bodyPr/>
        <a:lstStyle/>
        <a:p>
          <a:r>
            <a:rPr lang="ru-RU" dirty="0" smtClean="0"/>
            <a:t>Философия</a:t>
          </a:r>
          <a:endParaRPr lang="ru-RU" dirty="0"/>
        </a:p>
      </dgm:t>
    </dgm:pt>
    <dgm:pt modelId="{4E49209C-9FB8-47FF-B756-C4F18E409299}" type="parTrans" cxnId="{1A2D1782-5195-4B4E-9159-2D8DB7C7F901}">
      <dgm:prSet/>
      <dgm:spPr/>
      <dgm:t>
        <a:bodyPr/>
        <a:lstStyle/>
        <a:p>
          <a:endParaRPr lang="ru-RU"/>
        </a:p>
      </dgm:t>
    </dgm:pt>
    <dgm:pt modelId="{7D64216F-DB1C-4B9A-99A8-96150D34B814}" type="sibTrans" cxnId="{1A2D1782-5195-4B4E-9159-2D8DB7C7F901}">
      <dgm:prSet/>
      <dgm:spPr/>
      <dgm:t>
        <a:bodyPr/>
        <a:lstStyle/>
        <a:p>
          <a:endParaRPr lang="ru-RU"/>
        </a:p>
      </dgm:t>
    </dgm:pt>
    <dgm:pt modelId="{D2A80B0D-FC25-4EA9-93A9-391A68D054D1}">
      <dgm:prSet phldrT="[Текст]"/>
      <dgm:spPr/>
      <dgm:t>
        <a:bodyPr/>
        <a:lstStyle/>
        <a:p>
          <a:r>
            <a:rPr lang="ru-RU" dirty="0" smtClean="0"/>
            <a:t>Чтение </a:t>
          </a:r>
          <a:endParaRPr lang="ru-RU" dirty="0"/>
        </a:p>
      </dgm:t>
    </dgm:pt>
    <dgm:pt modelId="{71A960EE-2F6D-414A-BF39-EE46E3C64567}" type="parTrans" cxnId="{BE34D834-7C31-4A43-AEBF-464D0B1CF9AA}">
      <dgm:prSet/>
      <dgm:spPr/>
      <dgm:t>
        <a:bodyPr/>
        <a:lstStyle/>
        <a:p>
          <a:endParaRPr lang="ru-RU"/>
        </a:p>
      </dgm:t>
    </dgm:pt>
    <dgm:pt modelId="{D54FD038-128C-43B9-87FB-CC88F79FF114}" type="sibTrans" cxnId="{BE34D834-7C31-4A43-AEBF-464D0B1CF9AA}">
      <dgm:prSet/>
      <dgm:spPr/>
      <dgm:t>
        <a:bodyPr/>
        <a:lstStyle/>
        <a:p>
          <a:endParaRPr lang="ru-RU"/>
        </a:p>
      </dgm:t>
    </dgm:pt>
    <dgm:pt modelId="{95A2E90F-BE29-4250-82D9-FD5595C042CF}">
      <dgm:prSet phldrT="[Текст]"/>
      <dgm:spPr/>
      <dgm:t>
        <a:bodyPr/>
        <a:lstStyle/>
        <a:p>
          <a:r>
            <a:rPr lang="ru-RU" dirty="0" smtClean="0"/>
            <a:t>Ораторское искусство</a:t>
          </a:r>
          <a:endParaRPr lang="ru-RU" dirty="0"/>
        </a:p>
      </dgm:t>
    </dgm:pt>
    <dgm:pt modelId="{FCCFD0CD-08AF-49BE-B41D-9C5E0A47066D}" type="parTrans" cxnId="{51DB95D9-70FB-4A86-AC80-4A5A8240EA30}">
      <dgm:prSet/>
      <dgm:spPr/>
      <dgm:t>
        <a:bodyPr/>
        <a:lstStyle/>
        <a:p>
          <a:endParaRPr lang="ru-RU"/>
        </a:p>
      </dgm:t>
    </dgm:pt>
    <dgm:pt modelId="{6DCDF707-5FDF-4844-9AA2-E6F5B9F120D0}" type="sibTrans" cxnId="{51DB95D9-70FB-4A86-AC80-4A5A8240EA30}">
      <dgm:prSet/>
      <dgm:spPr/>
      <dgm:t>
        <a:bodyPr/>
        <a:lstStyle/>
        <a:p>
          <a:endParaRPr lang="ru-RU"/>
        </a:p>
      </dgm:t>
    </dgm:pt>
    <dgm:pt modelId="{8088631E-CECF-4D37-BA61-925CE1740469}" type="pres">
      <dgm:prSet presAssocID="{26114D70-7C8A-45E0-8A48-F3F82AEADF7D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1B94B6D-1671-4493-8B6A-58E429905C78}" type="pres">
      <dgm:prSet presAssocID="{ED812C32-AEF0-4909-8F03-B9A6A1C46C21}" presName="circle1" presStyleLbl="node1" presStyleIdx="0" presStyleCnt="3" custLinFactNeighborX="0" custLinFactNeighborY="-2172"/>
      <dgm:spPr/>
    </dgm:pt>
    <dgm:pt modelId="{485CA20A-320D-4A70-B7A0-6DFB26A20BFF}" type="pres">
      <dgm:prSet presAssocID="{ED812C32-AEF0-4909-8F03-B9A6A1C46C21}" presName="space" presStyleCnt="0"/>
      <dgm:spPr/>
    </dgm:pt>
    <dgm:pt modelId="{234B4F6D-66D8-466B-92C7-9326A9A1B404}" type="pres">
      <dgm:prSet presAssocID="{ED812C32-AEF0-4909-8F03-B9A6A1C46C21}" presName="rect1" presStyleLbl="alignAcc1" presStyleIdx="0" presStyleCnt="3" custLinFactNeighborX="1232" custLinFactNeighborY="-10808"/>
      <dgm:spPr/>
      <dgm:t>
        <a:bodyPr/>
        <a:lstStyle/>
        <a:p>
          <a:endParaRPr lang="ru-RU"/>
        </a:p>
      </dgm:t>
    </dgm:pt>
    <dgm:pt modelId="{09E3BE0B-EE11-4750-AF16-22B4F6E10583}" type="pres">
      <dgm:prSet presAssocID="{69E9DE0D-A284-451C-92C7-2F28F013E7A6}" presName="vertSpace2" presStyleLbl="node1" presStyleIdx="0" presStyleCnt="3"/>
      <dgm:spPr/>
    </dgm:pt>
    <dgm:pt modelId="{960A1183-D764-4D71-8D16-32A009465AB4}" type="pres">
      <dgm:prSet presAssocID="{69E9DE0D-A284-451C-92C7-2F28F013E7A6}" presName="circle2" presStyleLbl="node1" presStyleIdx="1" presStyleCnt="3"/>
      <dgm:spPr/>
    </dgm:pt>
    <dgm:pt modelId="{2C143776-3AAD-4602-BF18-6560C854B49A}" type="pres">
      <dgm:prSet presAssocID="{69E9DE0D-A284-451C-92C7-2F28F013E7A6}" presName="rect2" presStyleLbl="alignAcc1" presStyleIdx="1" presStyleCnt="3"/>
      <dgm:spPr/>
      <dgm:t>
        <a:bodyPr/>
        <a:lstStyle/>
        <a:p>
          <a:endParaRPr lang="ru-RU"/>
        </a:p>
      </dgm:t>
    </dgm:pt>
    <dgm:pt modelId="{98A43C42-AD84-4697-AF4C-133F996D9ED4}" type="pres">
      <dgm:prSet presAssocID="{1E920BBE-0838-4257-866D-8E987331BEB8}" presName="vertSpace3" presStyleLbl="node1" presStyleIdx="1" presStyleCnt="3"/>
      <dgm:spPr/>
    </dgm:pt>
    <dgm:pt modelId="{0B413C8E-91D4-47F4-B3C2-2BA8D6ACE72B}" type="pres">
      <dgm:prSet presAssocID="{1E920BBE-0838-4257-866D-8E987331BEB8}" presName="circle3" presStyleLbl="node1" presStyleIdx="2" presStyleCnt="3"/>
      <dgm:spPr/>
    </dgm:pt>
    <dgm:pt modelId="{1A01F2D3-C8B9-4FBB-8234-F8E7F3365900}" type="pres">
      <dgm:prSet presAssocID="{1E920BBE-0838-4257-866D-8E987331BEB8}" presName="rect3" presStyleLbl="alignAcc1" presStyleIdx="2" presStyleCnt="3"/>
      <dgm:spPr/>
      <dgm:t>
        <a:bodyPr/>
        <a:lstStyle/>
        <a:p>
          <a:endParaRPr lang="ru-RU"/>
        </a:p>
      </dgm:t>
    </dgm:pt>
    <dgm:pt modelId="{DCFD69BF-1190-46E2-8C33-FC611967CD9F}" type="pres">
      <dgm:prSet presAssocID="{ED812C32-AEF0-4909-8F03-B9A6A1C46C21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A80B1B-F4A0-4E9D-9D3D-ED49044BC33C}" type="pres">
      <dgm:prSet presAssocID="{ED812C32-AEF0-4909-8F03-B9A6A1C46C21}" presName="rect1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0F86F-150A-46A9-B9A7-8B9BEF10EB2D}" type="pres">
      <dgm:prSet presAssocID="{69E9DE0D-A284-451C-92C7-2F28F013E7A6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06C981-0F6F-468C-85CF-6EC57E352F59}" type="pres">
      <dgm:prSet presAssocID="{69E9DE0D-A284-451C-92C7-2F28F013E7A6}" presName="rect2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4D8273-A7AC-4712-9F83-1BB7C37F2D1F}" type="pres">
      <dgm:prSet presAssocID="{1E920BBE-0838-4257-866D-8E987331BEB8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1114F6-6710-4F01-906A-CC1E8A0B891B}" type="pres">
      <dgm:prSet presAssocID="{1E920BBE-0838-4257-866D-8E987331BEB8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4EE4C5-403F-4034-99FD-AA379FEF7500}" type="presOf" srcId="{1E920BBE-0838-4257-866D-8E987331BEB8}" destId="{D04D8273-A7AC-4712-9F83-1BB7C37F2D1F}" srcOrd="1" destOrd="0" presId="urn:microsoft.com/office/officeart/2005/8/layout/target3"/>
    <dgm:cxn modelId="{D96EBEAE-D594-4561-81BA-F733D471453D}" type="presOf" srcId="{26114D70-7C8A-45E0-8A48-F3F82AEADF7D}" destId="{8088631E-CECF-4D37-BA61-925CE1740469}" srcOrd="0" destOrd="0" presId="urn:microsoft.com/office/officeart/2005/8/layout/target3"/>
    <dgm:cxn modelId="{F823E79F-D5B1-4DB6-989A-ED1862F75CFF}" srcId="{ED812C32-AEF0-4909-8F03-B9A6A1C46C21}" destId="{5BD72E94-29FC-4822-8E9E-13D05B241F13}" srcOrd="2" destOrd="0" parTransId="{481EB55B-4AD4-4DBF-83E5-E125F37CFD89}" sibTransId="{F8969A9D-4224-4C3A-B986-02CA090519C3}"/>
    <dgm:cxn modelId="{A303C05C-826C-4E89-A05C-7FB91A7AE8E0}" type="presOf" srcId="{69E9DE0D-A284-451C-92C7-2F28F013E7A6}" destId="{8940F86F-150A-46A9-B9A7-8B9BEF10EB2D}" srcOrd="1" destOrd="0" presId="urn:microsoft.com/office/officeart/2005/8/layout/target3"/>
    <dgm:cxn modelId="{4A347EAA-FDE2-4CC7-8E74-D6B276D69425}" srcId="{26114D70-7C8A-45E0-8A48-F3F82AEADF7D}" destId="{ED812C32-AEF0-4909-8F03-B9A6A1C46C21}" srcOrd="0" destOrd="0" parTransId="{49A122EB-F933-40BF-B1D0-59FC3D6FF30E}" sibTransId="{C05D30BD-1725-44D4-9D8E-6BBDF6D82F7E}"/>
    <dgm:cxn modelId="{DA395919-C406-4A21-B935-0703C82F703F}" srcId="{1E920BBE-0838-4257-866D-8E987331BEB8}" destId="{221C0A2C-16BA-4C4C-A13A-F82F68FAAA8A}" srcOrd="0" destOrd="0" parTransId="{DAF06252-687A-44B0-96E0-4A4ABAB9519F}" sibTransId="{F0833DD4-6287-4F9C-B1E8-672B440CCD84}"/>
    <dgm:cxn modelId="{E9CC2FA2-C6EC-4B4B-9CEE-82E3F8639677}" type="presOf" srcId="{5BD72E94-29FC-4822-8E9E-13D05B241F13}" destId="{E4A80B1B-F4A0-4E9D-9D3D-ED49044BC33C}" srcOrd="0" destOrd="2" presId="urn:microsoft.com/office/officeart/2005/8/layout/target3"/>
    <dgm:cxn modelId="{E9DC9A62-6134-4C24-8CF9-589DFEF27820}" srcId="{26114D70-7C8A-45E0-8A48-F3F82AEADF7D}" destId="{1E920BBE-0838-4257-866D-8E987331BEB8}" srcOrd="2" destOrd="0" parTransId="{00879329-F646-4122-9957-CAE6B10A654A}" sibTransId="{3467E312-4640-4BB2-A058-D38002F96CFA}"/>
    <dgm:cxn modelId="{1421101C-1642-4A6E-82E5-694B2E7CF404}" type="presOf" srcId="{95A2E90F-BE29-4250-82D9-FD5595C042CF}" destId="{9F1114F6-6710-4F01-906A-CC1E8A0B891B}" srcOrd="0" destOrd="1" presId="urn:microsoft.com/office/officeart/2005/8/layout/target3"/>
    <dgm:cxn modelId="{1A2D1782-5195-4B4E-9159-2D8DB7C7F901}" srcId="{1E920BBE-0838-4257-866D-8E987331BEB8}" destId="{98D88CB7-CD26-4A9A-BE47-4F97B85267F1}" srcOrd="2" destOrd="0" parTransId="{4E49209C-9FB8-47FF-B756-C4F18E409299}" sibTransId="{7D64216F-DB1C-4B9A-99A8-96150D34B814}"/>
    <dgm:cxn modelId="{51DB95D9-70FB-4A86-AC80-4A5A8240EA30}" srcId="{1E920BBE-0838-4257-866D-8E987331BEB8}" destId="{95A2E90F-BE29-4250-82D9-FD5595C042CF}" srcOrd="1" destOrd="0" parTransId="{FCCFD0CD-08AF-49BE-B41D-9C5E0A47066D}" sibTransId="{6DCDF707-5FDF-4844-9AA2-E6F5B9F120D0}"/>
    <dgm:cxn modelId="{12C8F546-50B4-4CA0-867D-91C3AE38D79C}" srcId="{ED812C32-AEF0-4909-8F03-B9A6A1C46C21}" destId="{955A3D83-9C17-44B4-AD57-7E7B10C227BD}" srcOrd="0" destOrd="0" parTransId="{FA7F05D8-CA1F-4838-BE1B-737FBE75FFEF}" sibTransId="{5A3D445D-15D6-457E-93E5-AC6C4D6AEDCA}"/>
    <dgm:cxn modelId="{E0E6223B-AB7F-4628-8A5E-61D3B0558AC6}" type="presOf" srcId="{54B2A297-2C37-4308-A5D0-7E9E0610E718}" destId="{0506C981-0F6F-468C-85CF-6EC57E352F59}" srcOrd="0" destOrd="0" presId="urn:microsoft.com/office/officeart/2005/8/layout/target3"/>
    <dgm:cxn modelId="{03A5DF86-262A-4DE4-AB57-E47AD7961113}" srcId="{26114D70-7C8A-45E0-8A48-F3F82AEADF7D}" destId="{69E9DE0D-A284-451C-92C7-2F28F013E7A6}" srcOrd="1" destOrd="0" parTransId="{7F95B9DA-DA33-432B-8C18-93C61DB10A2B}" sibTransId="{4CB3F1E4-8CDB-4C69-B68E-2BF60E1919D5}"/>
    <dgm:cxn modelId="{88824EBD-87F8-4FA7-9FF0-2713E73CCBDC}" type="presOf" srcId="{955A3D83-9C17-44B4-AD57-7E7B10C227BD}" destId="{E4A80B1B-F4A0-4E9D-9D3D-ED49044BC33C}" srcOrd="0" destOrd="0" presId="urn:microsoft.com/office/officeart/2005/8/layout/target3"/>
    <dgm:cxn modelId="{BE34D834-7C31-4A43-AEBF-464D0B1CF9AA}" srcId="{ED812C32-AEF0-4909-8F03-B9A6A1C46C21}" destId="{D2A80B0D-FC25-4EA9-93A9-391A68D054D1}" srcOrd="1" destOrd="0" parTransId="{71A960EE-2F6D-414A-BF39-EE46E3C64567}" sibTransId="{D54FD038-128C-43B9-87FB-CC88F79FF114}"/>
    <dgm:cxn modelId="{790CB5EB-66C9-4588-96E8-9838769C6560}" type="presOf" srcId="{98D88CB7-CD26-4A9A-BE47-4F97B85267F1}" destId="{9F1114F6-6710-4F01-906A-CC1E8A0B891B}" srcOrd="0" destOrd="2" presId="urn:microsoft.com/office/officeart/2005/8/layout/target3"/>
    <dgm:cxn modelId="{AFC09840-48F7-44A8-878E-D7903E83EBAD}" type="presOf" srcId="{ED812C32-AEF0-4909-8F03-B9A6A1C46C21}" destId="{234B4F6D-66D8-466B-92C7-9326A9A1B404}" srcOrd="0" destOrd="0" presId="urn:microsoft.com/office/officeart/2005/8/layout/target3"/>
    <dgm:cxn modelId="{38975731-F924-4AFF-8397-55719B0B9D2E}" type="presOf" srcId="{D2A80B0D-FC25-4EA9-93A9-391A68D054D1}" destId="{E4A80B1B-F4A0-4E9D-9D3D-ED49044BC33C}" srcOrd="0" destOrd="1" presId="urn:microsoft.com/office/officeart/2005/8/layout/target3"/>
    <dgm:cxn modelId="{8BEA3F22-866F-49C0-8AD4-2DE8D25A190B}" type="presOf" srcId="{69E9DE0D-A284-451C-92C7-2F28F013E7A6}" destId="{2C143776-3AAD-4602-BF18-6560C854B49A}" srcOrd="0" destOrd="0" presId="urn:microsoft.com/office/officeart/2005/8/layout/target3"/>
    <dgm:cxn modelId="{D560E7E1-D17B-47B4-B367-001C84373E6B}" type="presOf" srcId="{1E920BBE-0838-4257-866D-8E987331BEB8}" destId="{1A01F2D3-C8B9-4FBB-8234-F8E7F3365900}" srcOrd="0" destOrd="0" presId="urn:microsoft.com/office/officeart/2005/8/layout/target3"/>
    <dgm:cxn modelId="{3A172E70-B67A-4F0F-879E-A4B693D5E46D}" type="presOf" srcId="{221C0A2C-16BA-4C4C-A13A-F82F68FAAA8A}" destId="{9F1114F6-6710-4F01-906A-CC1E8A0B891B}" srcOrd="0" destOrd="0" presId="urn:microsoft.com/office/officeart/2005/8/layout/target3"/>
    <dgm:cxn modelId="{8E3B6417-6315-4695-9725-41665EA9902D}" srcId="{69E9DE0D-A284-451C-92C7-2F28F013E7A6}" destId="{54B2A297-2C37-4308-A5D0-7E9E0610E718}" srcOrd="0" destOrd="0" parTransId="{DEB379DF-0311-413E-BD00-BFE2AE036645}" sibTransId="{1D3C8220-3EC9-4366-B81F-E3CE9C10AD00}"/>
    <dgm:cxn modelId="{60E4F1FB-4E78-4CA2-8990-039C79EF4845}" type="presOf" srcId="{ED812C32-AEF0-4909-8F03-B9A6A1C46C21}" destId="{DCFD69BF-1190-46E2-8C33-FC611967CD9F}" srcOrd="1" destOrd="0" presId="urn:microsoft.com/office/officeart/2005/8/layout/target3"/>
    <dgm:cxn modelId="{26C467BD-7C29-494F-AAD3-7078B9E9F0A4}" type="presParOf" srcId="{8088631E-CECF-4D37-BA61-925CE1740469}" destId="{71B94B6D-1671-4493-8B6A-58E429905C78}" srcOrd="0" destOrd="0" presId="urn:microsoft.com/office/officeart/2005/8/layout/target3"/>
    <dgm:cxn modelId="{7FC57059-C125-4EDA-B47B-5FCA80F0332F}" type="presParOf" srcId="{8088631E-CECF-4D37-BA61-925CE1740469}" destId="{485CA20A-320D-4A70-B7A0-6DFB26A20BFF}" srcOrd="1" destOrd="0" presId="urn:microsoft.com/office/officeart/2005/8/layout/target3"/>
    <dgm:cxn modelId="{752D69FC-F356-43E9-9D4A-E810611DF2BB}" type="presParOf" srcId="{8088631E-CECF-4D37-BA61-925CE1740469}" destId="{234B4F6D-66D8-466B-92C7-9326A9A1B404}" srcOrd="2" destOrd="0" presId="urn:microsoft.com/office/officeart/2005/8/layout/target3"/>
    <dgm:cxn modelId="{EF88F663-B595-4FD6-91FD-2891B28476D9}" type="presParOf" srcId="{8088631E-CECF-4D37-BA61-925CE1740469}" destId="{09E3BE0B-EE11-4750-AF16-22B4F6E10583}" srcOrd="3" destOrd="0" presId="urn:microsoft.com/office/officeart/2005/8/layout/target3"/>
    <dgm:cxn modelId="{14E6373D-EB1E-4FD6-B776-7D9779B0497D}" type="presParOf" srcId="{8088631E-CECF-4D37-BA61-925CE1740469}" destId="{960A1183-D764-4D71-8D16-32A009465AB4}" srcOrd="4" destOrd="0" presId="urn:microsoft.com/office/officeart/2005/8/layout/target3"/>
    <dgm:cxn modelId="{8079C5B3-5A75-4676-9F13-8BABA590BED5}" type="presParOf" srcId="{8088631E-CECF-4D37-BA61-925CE1740469}" destId="{2C143776-3AAD-4602-BF18-6560C854B49A}" srcOrd="5" destOrd="0" presId="urn:microsoft.com/office/officeart/2005/8/layout/target3"/>
    <dgm:cxn modelId="{299B71ED-72BC-4DA9-8AE6-3AAB76D751D8}" type="presParOf" srcId="{8088631E-CECF-4D37-BA61-925CE1740469}" destId="{98A43C42-AD84-4697-AF4C-133F996D9ED4}" srcOrd="6" destOrd="0" presId="urn:microsoft.com/office/officeart/2005/8/layout/target3"/>
    <dgm:cxn modelId="{315A777B-6F83-4A06-A133-872C5440869E}" type="presParOf" srcId="{8088631E-CECF-4D37-BA61-925CE1740469}" destId="{0B413C8E-91D4-47F4-B3C2-2BA8D6ACE72B}" srcOrd="7" destOrd="0" presId="urn:microsoft.com/office/officeart/2005/8/layout/target3"/>
    <dgm:cxn modelId="{0D7EE035-95E2-4D5E-BE13-A59096BC669B}" type="presParOf" srcId="{8088631E-CECF-4D37-BA61-925CE1740469}" destId="{1A01F2D3-C8B9-4FBB-8234-F8E7F3365900}" srcOrd="8" destOrd="0" presId="urn:microsoft.com/office/officeart/2005/8/layout/target3"/>
    <dgm:cxn modelId="{3BC63B7F-7087-4064-A3AC-891B457291CF}" type="presParOf" srcId="{8088631E-CECF-4D37-BA61-925CE1740469}" destId="{DCFD69BF-1190-46E2-8C33-FC611967CD9F}" srcOrd="9" destOrd="0" presId="urn:microsoft.com/office/officeart/2005/8/layout/target3"/>
    <dgm:cxn modelId="{C8843786-6747-4B30-9E14-9F5332ED4421}" type="presParOf" srcId="{8088631E-CECF-4D37-BA61-925CE1740469}" destId="{E4A80B1B-F4A0-4E9D-9D3D-ED49044BC33C}" srcOrd="10" destOrd="0" presId="urn:microsoft.com/office/officeart/2005/8/layout/target3"/>
    <dgm:cxn modelId="{345261F4-2BA9-4AFB-9396-0163DE61D68F}" type="presParOf" srcId="{8088631E-CECF-4D37-BA61-925CE1740469}" destId="{8940F86F-150A-46A9-B9A7-8B9BEF10EB2D}" srcOrd="11" destOrd="0" presId="urn:microsoft.com/office/officeart/2005/8/layout/target3"/>
    <dgm:cxn modelId="{D6FC2FC0-2F00-40F6-8D04-0735304F73E5}" type="presParOf" srcId="{8088631E-CECF-4D37-BA61-925CE1740469}" destId="{0506C981-0F6F-468C-85CF-6EC57E352F59}" srcOrd="12" destOrd="0" presId="urn:microsoft.com/office/officeart/2005/8/layout/target3"/>
    <dgm:cxn modelId="{6856C141-2C69-40B6-BF61-0C060985DEB3}" type="presParOf" srcId="{8088631E-CECF-4D37-BA61-925CE1740469}" destId="{D04D8273-A7AC-4712-9F83-1BB7C37F2D1F}" srcOrd="13" destOrd="0" presId="urn:microsoft.com/office/officeart/2005/8/layout/target3"/>
    <dgm:cxn modelId="{222A3113-569F-45B9-8D36-D19315302AC3}" type="presParOf" srcId="{8088631E-CECF-4D37-BA61-925CE1740469}" destId="{9F1114F6-6710-4F01-906A-CC1E8A0B891B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94B6D-1671-4493-8B6A-58E429905C78}">
      <dsp:nvSpPr>
        <dsp:cNvPr id="0" name=""/>
        <dsp:cNvSpPr/>
      </dsp:nvSpPr>
      <dsp:spPr>
        <a:xfrm>
          <a:off x="0" y="-60855"/>
          <a:ext cx="2801814" cy="280181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4B4F6D-66D8-466B-92C7-9326A9A1B404}">
      <dsp:nvSpPr>
        <dsp:cNvPr id="0" name=""/>
        <dsp:cNvSpPr/>
      </dsp:nvSpPr>
      <dsp:spPr>
        <a:xfrm>
          <a:off x="1400907" y="0"/>
          <a:ext cx="3862754" cy="280181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Начальная школа</a:t>
          </a:r>
          <a:endParaRPr lang="ru-RU" sz="1800" kern="1200" dirty="0"/>
        </a:p>
      </dsp:txBody>
      <dsp:txXfrm>
        <a:off x="1400907" y="0"/>
        <a:ext cx="1931377" cy="840546"/>
      </dsp:txXfrm>
    </dsp:sp>
    <dsp:sp modelId="{960A1183-D764-4D71-8D16-32A009465AB4}">
      <dsp:nvSpPr>
        <dsp:cNvPr id="0" name=""/>
        <dsp:cNvSpPr/>
      </dsp:nvSpPr>
      <dsp:spPr>
        <a:xfrm>
          <a:off x="490318" y="840546"/>
          <a:ext cx="1821177" cy="182117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43776-3AAD-4602-BF18-6560C854B49A}">
      <dsp:nvSpPr>
        <dsp:cNvPr id="0" name=""/>
        <dsp:cNvSpPr/>
      </dsp:nvSpPr>
      <dsp:spPr>
        <a:xfrm>
          <a:off x="1400907" y="840546"/>
          <a:ext cx="3862754" cy="182117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Грамматическая школа</a:t>
          </a:r>
          <a:endParaRPr lang="ru-RU" sz="1800" kern="1200" dirty="0"/>
        </a:p>
      </dsp:txBody>
      <dsp:txXfrm>
        <a:off x="1400907" y="840546"/>
        <a:ext cx="1931377" cy="840543"/>
      </dsp:txXfrm>
    </dsp:sp>
    <dsp:sp modelId="{0B413C8E-91D4-47F4-B3C2-2BA8D6ACE72B}">
      <dsp:nvSpPr>
        <dsp:cNvPr id="0" name=""/>
        <dsp:cNvSpPr/>
      </dsp:nvSpPr>
      <dsp:spPr>
        <a:xfrm>
          <a:off x="980635" y="1681089"/>
          <a:ext cx="840543" cy="84054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1F2D3-C8B9-4FBB-8234-F8E7F3365900}">
      <dsp:nvSpPr>
        <dsp:cNvPr id="0" name=""/>
        <dsp:cNvSpPr/>
      </dsp:nvSpPr>
      <dsp:spPr>
        <a:xfrm>
          <a:off x="1400907" y="1681089"/>
          <a:ext cx="3862754" cy="84054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err="1" smtClean="0"/>
            <a:t>Ритарская</a:t>
          </a:r>
          <a:r>
            <a:rPr lang="ru-RU" sz="1800" b="0" kern="1200" dirty="0" smtClean="0"/>
            <a:t> школа</a:t>
          </a:r>
          <a:endParaRPr lang="ru-RU" sz="1800" b="0" kern="1200" dirty="0"/>
        </a:p>
      </dsp:txBody>
      <dsp:txXfrm>
        <a:off x="1400907" y="1681089"/>
        <a:ext cx="1931377" cy="840543"/>
      </dsp:txXfrm>
    </dsp:sp>
    <dsp:sp modelId="{E4A80B1B-F4A0-4E9D-9D3D-ED49044BC33C}">
      <dsp:nvSpPr>
        <dsp:cNvPr id="0" name=""/>
        <dsp:cNvSpPr/>
      </dsp:nvSpPr>
      <dsp:spPr>
        <a:xfrm>
          <a:off x="3332284" y="0"/>
          <a:ext cx="1931377" cy="84054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Письмо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Чтение 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Счет </a:t>
          </a:r>
          <a:endParaRPr lang="ru-RU" sz="1300" kern="1200" dirty="0"/>
        </a:p>
      </dsp:txBody>
      <dsp:txXfrm>
        <a:off x="3332284" y="0"/>
        <a:ext cx="1931377" cy="840546"/>
      </dsp:txXfrm>
    </dsp:sp>
    <dsp:sp modelId="{0506C981-0F6F-468C-85CF-6EC57E352F59}">
      <dsp:nvSpPr>
        <dsp:cNvPr id="0" name=""/>
        <dsp:cNvSpPr/>
      </dsp:nvSpPr>
      <dsp:spPr>
        <a:xfrm>
          <a:off x="3332284" y="840546"/>
          <a:ext cx="1931377" cy="84054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Чтение классических писателей</a:t>
          </a:r>
          <a:endParaRPr lang="ru-RU" sz="1300" kern="1200" dirty="0"/>
        </a:p>
      </dsp:txBody>
      <dsp:txXfrm>
        <a:off x="3332284" y="840546"/>
        <a:ext cx="1931377" cy="840543"/>
      </dsp:txXfrm>
    </dsp:sp>
    <dsp:sp modelId="{9F1114F6-6710-4F01-906A-CC1E8A0B891B}">
      <dsp:nvSpPr>
        <dsp:cNvPr id="0" name=""/>
        <dsp:cNvSpPr/>
      </dsp:nvSpPr>
      <dsp:spPr>
        <a:xfrm>
          <a:off x="3332284" y="1681089"/>
          <a:ext cx="1931377" cy="84054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Основы права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Ораторское искусство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kern="1200" dirty="0" smtClean="0"/>
            <a:t>Философия</a:t>
          </a:r>
          <a:endParaRPr lang="ru-RU" sz="1300" kern="1200" dirty="0"/>
        </a:p>
      </dsp:txBody>
      <dsp:txXfrm>
        <a:off x="3332284" y="1681089"/>
        <a:ext cx="1931377" cy="840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136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9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25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13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795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29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578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69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A744C-FE01-496A-A041-ED93458D1002}" type="datetimeFigureOut">
              <a:rPr lang="ru-RU" smtClean="0"/>
              <a:pPr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D4E80-607C-4832-AF51-7572707487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32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30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23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364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45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2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56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04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72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E689E-E2D5-4265-B1E7-FEA2F10E650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14AA1C-F153-4093-B72C-A4B903E3D5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45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img3.festima.ru/1/5kBiXlSz7iNPxn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http://stopautism.ru/wp-content/uploads/2020/03/ab29390ff4a4d1843a4ee5ccbc2115a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9" y="7937"/>
            <a:ext cx="11172093" cy="682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349144" y="343543"/>
            <a:ext cx="53660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ucida Sans Unicode" pitchFamily="34" charset="0"/>
                <a:cs typeface="Lucida Sans Unicode" pitchFamily="34" charset="0"/>
              </a:rPr>
              <a:t>Кейс–урок «Где хранится мудрость?»</a:t>
            </a:r>
            <a:endParaRPr lang="ru-RU" sz="5400" b="1" i="1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 descr="C:\Users\internat\AppData\Local\Microsoft\Windows\Temporary Internet Files\Content.Word\20220328_13264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r="15023"/>
          <a:stretch/>
        </p:blipFill>
        <p:spPr bwMode="auto">
          <a:xfrm rot="5400000">
            <a:off x="3974785" y="2117558"/>
            <a:ext cx="4114801" cy="5366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33012" y="5761822"/>
            <a:ext cx="6657709" cy="907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92D050"/>
                </a:solidFill>
              </a:rPr>
              <a:t>Составила </a:t>
            </a:r>
            <a:r>
              <a:rPr lang="ru-RU" sz="2400" b="1" dirty="0" err="1" smtClean="0">
                <a:solidFill>
                  <a:srgbClr val="92D050"/>
                </a:solidFill>
              </a:rPr>
              <a:t>Байтлеуова</a:t>
            </a:r>
            <a:r>
              <a:rPr lang="ru-RU" sz="2400" b="1" dirty="0" smtClean="0">
                <a:solidFill>
                  <a:srgbClr val="92D050"/>
                </a:solidFill>
              </a:rPr>
              <a:t> Б.С</a:t>
            </a:r>
            <a:r>
              <a:rPr lang="ru-RU" sz="2400" b="1" smtClean="0">
                <a:solidFill>
                  <a:srgbClr val="92D050"/>
                </a:solidFill>
              </a:rPr>
              <a:t>., методист</a:t>
            </a:r>
            <a:endParaRPr lang="ru-RU" sz="24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84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66255" y="0"/>
            <a:ext cx="3512127" cy="14176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ОБРАЗОВАНИЕ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2525" y="1072234"/>
            <a:ext cx="4632213" cy="27314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В древней </a:t>
            </a:r>
            <a:r>
              <a:rPr lang="ru-RU" sz="2800" b="1" dirty="0">
                <a:solidFill>
                  <a:srgbClr val="FF0000"/>
                </a:solidFill>
              </a:rPr>
              <a:t>Г</a:t>
            </a:r>
            <a:r>
              <a:rPr lang="ru-RU" sz="2800" b="1" dirty="0" smtClean="0">
                <a:solidFill>
                  <a:srgbClr val="FF0000"/>
                </a:solidFill>
              </a:rPr>
              <a:t>реции…</a:t>
            </a:r>
          </a:p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С ранних времен древние греки большое внимание уделяли образованию детей. Они стремились воспитать умного, здорового и сильного человека. До семи лет мальчик из богатой семьи, кроме игр, ничем не занимался. В 3-м веке сложилась трехступенчатая система образования.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68080956"/>
              </p:ext>
            </p:extLst>
          </p:nvPr>
        </p:nvGraphicFramePr>
        <p:xfrm>
          <a:off x="162525" y="4056185"/>
          <a:ext cx="5263662" cy="2801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037385" y="472069"/>
            <a:ext cx="59328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Уровень грамотности по миру неравномерный в </a:t>
            </a:r>
            <a:r>
              <a:rPr lang="ru-RU" sz="2400" b="1" i="1" dirty="0" smtClean="0">
                <a:solidFill>
                  <a:srgbClr val="FF0000"/>
                </a:solidFill>
              </a:rPr>
              <a:t>силу определенных причин</a:t>
            </a:r>
            <a:r>
              <a:rPr lang="ru-RU" sz="2400" b="1" i="1" dirty="0">
                <a:solidFill>
                  <a:srgbClr val="FF0000"/>
                </a:solidFill>
              </a:rPr>
              <a:t>:</a:t>
            </a:r>
            <a:r>
              <a:rPr lang="ru-RU" sz="2400" b="1" i="1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1412" y="1672398"/>
            <a:ext cx="6118776" cy="4262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482861" y="5934670"/>
            <a:ext cx="52988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Например</a:t>
            </a:r>
            <a:r>
              <a:rPr lang="ru-RU" b="1" i="1" dirty="0">
                <a:solidFill>
                  <a:srgbClr val="FF0000"/>
                </a:solidFill>
              </a:rPr>
              <a:t>, </a:t>
            </a:r>
            <a:r>
              <a:rPr lang="ru-RU" b="1" i="1" dirty="0" err="1" smtClean="0">
                <a:solidFill>
                  <a:srgbClr val="FF0000"/>
                </a:solidFill>
              </a:rPr>
              <a:t>Самали</a:t>
            </a:r>
            <a:r>
              <a:rPr lang="ru-RU" b="1" i="1" dirty="0" smtClean="0">
                <a:solidFill>
                  <a:srgbClr val="FF0000"/>
                </a:solidFill>
              </a:rPr>
              <a:t>-безграмотная </a:t>
            </a:r>
            <a:r>
              <a:rPr lang="ru-RU" b="1" i="1" dirty="0">
                <a:solidFill>
                  <a:srgbClr val="FF0000"/>
                </a:solidFill>
              </a:rPr>
              <a:t>страна потому, что </a:t>
            </a:r>
            <a:r>
              <a:rPr lang="ru-RU" b="1" i="1" dirty="0" smtClean="0">
                <a:solidFill>
                  <a:srgbClr val="FF0000"/>
                </a:solidFill>
              </a:rPr>
              <a:t>20 </a:t>
            </a:r>
            <a:r>
              <a:rPr lang="ru-RU" b="1" i="1" dirty="0">
                <a:solidFill>
                  <a:srgbClr val="FF0000"/>
                </a:solidFill>
              </a:rPr>
              <a:t>веке еще </a:t>
            </a:r>
            <a:r>
              <a:rPr lang="ru-RU" b="1" i="1" dirty="0" smtClean="0">
                <a:solidFill>
                  <a:srgbClr val="FF0000"/>
                </a:solidFill>
              </a:rPr>
              <a:t>была </a:t>
            </a:r>
            <a:r>
              <a:rPr lang="ru-RU" b="1" i="1" dirty="0">
                <a:solidFill>
                  <a:srgbClr val="FF0000"/>
                </a:solidFill>
              </a:rPr>
              <a:t>колониальной </a:t>
            </a:r>
            <a:r>
              <a:rPr lang="ru-RU" b="1" i="1" dirty="0" smtClean="0">
                <a:solidFill>
                  <a:srgbClr val="FF0000"/>
                </a:solidFill>
              </a:rPr>
              <a:t>страной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671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9545" y="353291"/>
            <a:ext cx="6209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БОТАНИКА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32" y="866323"/>
            <a:ext cx="46309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Информационный текст: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«Растения – зеленая одежда Земли»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Бумагу в современном мире делают из таких пород дерева как ели, каштаны, сосны.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В некоторых странах используют эвкалипт. 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	К 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каким деревьям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	относятся 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ель и сосна?   </a:t>
            </a:r>
            <a:endParaRPr lang="ru-RU" sz="2400" b="1" i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Ответ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: К хвойным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	Каштан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относиться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	к 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…… деревьям. 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Ответ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: Лиственным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708" y="523791"/>
            <a:ext cx="2744891" cy="208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94046" y="2563420"/>
            <a:ext cx="306992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Органы чувств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1.Зрение - глаза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2.Слух - уши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3.Обоняние – нос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4.Вкус - язык</a:t>
            </a:r>
          </a:p>
          <a:p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5.Осязание – кожа 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29600" y="93323"/>
            <a:ext cx="396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Для любознательных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Среди хвойных деревьев есть необычное дерево – лиственница. 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   Чем оно особенное?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    Ответ: На зиму сбрасывает хвоинки, а так делают лиственные деревья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155590" y="3441680"/>
            <a:ext cx="40364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Ситуация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Если ты заметишь человека с тростью и в темных очках на улице что ты подумаешь?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	Что ты предпримешь?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     Кто прописывает</a:t>
            </a:r>
          </a:p>
          <a:p>
            <a:r>
              <a:rPr lang="ru-RU" sz="2400" i="1" dirty="0" smtClean="0">
                <a:solidFill>
                  <a:schemeClr val="accent3">
                    <a:lumMod val="50000"/>
                  </a:schemeClr>
                </a:solidFill>
              </a:rPr>
              <a:t>очки?  Врач – окулист.</a:t>
            </a:r>
            <a:endParaRPr lang="ru-RU" sz="24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28" y="2622133"/>
            <a:ext cx="657410" cy="6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16" y="5280732"/>
            <a:ext cx="657410" cy="6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932375"/>
            <a:ext cx="657410" cy="65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2171"/>
            <a:ext cx="582567" cy="5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38" y="5260955"/>
            <a:ext cx="582567" cy="5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86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7873" y="150896"/>
            <a:ext cx="3244635" cy="432048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Медицина </a:t>
            </a: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024430" y="1285861"/>
            <a:ext cx="5543550" cy="4954591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42900">
              <a:defRPr/>
            </a:pPr>
            <a:endParaRPr lang="ru-RU" sz="3200" dirty="0"/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137" y="258591"/>
            <a:ext cx="230425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77873" y="743809"/>
            <a:ext cx="4737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Процессы, происходящие в головном мозге, при чтении.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742" y="1590739"/>
            <a:ext cx="4629304" cy="356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 rot="10800000" flipV="1">
            <a:off x="3257061" y="5382541"/>
            <a:ext cx="4539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1.Правильное освещение.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2. Расстояние 30-35 см.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3.Освещение</a:t>
            </a:r>
          </a:p>
        </p:txBody>
      </p:sp>
      <p:pic>
        <p:nvPicPr>
          <p:cNvPr id="13" name="Рисунок 12" descr="C:\Users\internat\AppData\Local\Microsoft\Windows\Temporary Internet Files\Content.Word\20220328_1245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62576" y="3869803"/>
            <a:ext cx="3516923" cy="2459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C:\Users\internat\AppData\Local\Microsoft\Windows\Temporary Internet Files\Content.Word\IMG-20220328-WA00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8" t="18279" r="11643"/>
          <a:stretch/>
        </p:blipFill>
        <p:spPr bwMode="auto">
          <a:xfrm flipH="1">
            <a:off x="8534774" y="4071810"/>
            <a:ext cx="2541162" cy="27861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internat\AppData\Local\Microsoft\Windows\Temporary Internet Files\Content.Word\20220328_132536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3"/>
          <a:stretch/>
        </p:blipFill>
        <p:spPr bwMode="auto">
          <a:xfrm rot="5400000">
            <a:off x="8125561" y="106834"/>
            <a:ext cx="3831622" cy="3617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318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24364" y="427038"/>
            <a:ext cx="58388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124450" y="1714489"/>
            <a:ext cx="5186392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lang="ru-RU" sz="3200" dirty="0"/>
              <a:t>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55" y="237090"/>
            <a:ext cx="3454154" cy="241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92" y="2887637"/>
            <a:ext cx="4607108" cy="374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151077" y="188641"/>
            <a:ext cx="48908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accent3">
                    <a:lumMod val="50000"/>
                  </a:schemeClr>
                </a:solidFill>
              </a:rPr>
              <a:t>Многие известные люди могли читать до 4 тысяч слов в минуту, при том, что 95% людей читает 180-220 слов. Например, Наполеон читал со скоростью 2000 слов в минуту, а Максим Горький как раз таки 4000 слов в минуту, Бальзак прочитывал роман в 200 страниц за 30 минут.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4695" y="188641"/>
            <a:ext cx="308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НАУКА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02365" y="2716499"/>
            <a:ext cx="71011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</a:rPr>
              <a:t>Скорочтение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 - это чтение более 300 слов в минуту. Ребенку-школьнику необходимо оптимальное чтение. Это чтение со скоростью разговорной речи, т.е. в темпе от 120 до 150-ти слов в минуту. Именно к такой скорости приспособился за многие столетия артикуляционный аппарат человека, именно при этой скорости достигается лучшее понимание текста. </a:t>
            </a:r>
            <a:endParaRPr lang="ru-RU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/>
            <a:r>
              <a:rPr lang="ru-RU" sz="2000" dirty="0">
                <a:solidFill>
                  <a:schemeClr val="accent3">
                    <a:lumMod val="50000"/>
                  </a:schemeClr>
                </a:solidFill>
              </a:rPr>
              <a:t>Опытные учителя отмечают: в 6-8-х классах успешно успевающим в основном были те, кто в конце начального обучения читал 130-170 слов в минуту, учащимися со средним уровнем знаний - 100-140 слов в минуту, а с низким - 80 - 90 слов в минуту.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5405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646" y="712397"/>
            <a:ext cx="11741834" cy="291737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100" b="1" i="1" dirty="0">
                <a:solidFill>
                  <a:srgbClr val="FF0000"/>
                </a:solidFill>
                <a:latin typeface="Arial" pitchFamily="34" charset="0"/>
              </a:rPr>
              <a:t>Газета </a:t>
            </a:r>
            <a:r>
              <a:rPr lang="ru-RU" sz="3100" b="1" i="1" dirty="0" err="1">
                <a:solidFill>
                  <a:srgbClr val="FF0000"/>
                </a:solidFill>
                <a:latin typeface="Arial" pitchFamily="34" charset="0"/>
              </a:rPr>
              <a:t>Newsweek</a:t>
            </a:r>
            <a:r>
              <a:rPr lang="ru-RU" sz="3100" b="1" i="1" dirty="0">
                <a:solidFill>
                  <a:srgbClr val="FF0000"/>
                </a:solidFill>
                <a:latin typeface="Arial" pitchFamily="34" charset="0"/>
              </a:rPr>
              <a:t> составила рейтинг книг</a:t>
            </a:r>
            <a:r>
              <a:rPr lang="ru-RU" sz="3100" b="1" i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, выбрав самые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известные книги в мире, брались только классические книги. Давайте же осветим 5 победителей: </a:t>
            </a:r>
            <a:b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</a:rPr>
              <a:t>1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место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 –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“Война и мир”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(написан в 1863-1869 </a:t>
            </a:r>
            <a:r>
              <a:rPr lang="ru-RU" sz="3100" b="1" dirty="0" err="1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г.г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.) </a:t>
            </a:r>
            <a:b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</a:rPr>
              <a:t>2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место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–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“1984” 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Джордж Оруэлл (издана в 1949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г.)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31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</a:rPr>
              <a:t>3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место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–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“Улисс”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Джеймс Джойс (издана в 1918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г.)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/>
            </a:r>
            <a:b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</a:b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4 место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–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“Лолита”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Владимир Набоков (издана в 1955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г.)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/>
            </a:r>
            <a:b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</a:rPr>
              <a:t>5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место 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– </a:t>
            </a:r>
            <a:r>
              <a:rPr lang="ru-RU" sz="3100" b="1" dirty="0">
                <a:solidFill>
                  <a:srgbClr val="FF0000"/>
                </a:solidFill>
                <a:latin typeface="Arial" pitchFamily="34" charset="0"/>
              </a:rPr>
              <a:t>“Шум и Яркость</a:t>
            </a:r>
            <a:r>
              <a:rPr lang="ru-RU" sz="3100" b="1" dirty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” Уильям  Фолкнер (издана в 1929 </a:t>
            </a:r>
            <a:r>
              <a:rPr lang="ru-RU" sz="3100" b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</a:rPr>
              <a:t>г</a:t>
            </a:r>
            <a:r>
              <a:rPr lang="ru-RU" sz="3100" b="1" i="1" dirty="0" smtClean="0">
                <a:solidFill>
                  <a:srgbClr val="0070C0"/>
                </a:solidFill>
                <a:latin typeface="Arial" pitchFamily="34" charset="0"/>
              </a:rPr>
              <a:t>.)</a:t>
            </a:r>
            <a:r>
              <a:rPr lang="ru-RU" sz="3100" b="1" dirty="0"/>
              <a:t/>
            </a:r>
            <a:br>
              <a:rPr lang="ru-RU" sz="3100" b="1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400" b="1" i="1" dirty="0" smtClean="0">
                <a:solidFill>
                  <a:srgbClr val="0070C0"/>
                </a:solidFill>
                <a:latin typeface="Arial" pitchFamily="34" charset="0"/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2700" b="1" dirty="0">
                <a:solidFill>
                  <a:srgbClr val="0070C0"/>
                </a:solidFill>
              </a:rPr>
              <a:t>                                 </a:t>
            </a:r>
            <a:r>
              <a:rPr lang="ru-RU" sz="1600" dirty="0"/>
              <a:t/>
            </a:r>
            <a:br>
              <a:rPr lang="ru-RU" sz="1600" dirty="0"/>
            </a:br>
            <a:endParaRPr lang="ru-RU" sz="2700" b="1" dirty="0"/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6024563" y="1500188"/>
            <a:ext cx="4400551" cy="535781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ru-RU" sz="32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167306" y="1500188"/>
            <a:ext cx="5286380" cy="5357812"/>
          </a:xfrm>
          <a:prstGeom prst="rect">
            <a:avLst/>
          </a:prstGeom>
        </p:spPr>
        <p:txBody>
          <a:bodyPr/>
          <a:lstStyle/>
          <a:p>
            <a:pPr indent="342900"/>
            <a:r>
              <a:rPr lang="ru-RU" sz="3200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20" y="4185475"/>
            <a:ext cx="1800200" cy="267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1" y="4185476"/>
            <a:ext cx="1777826" cy="267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08" y="4215552"/>
            <a:ext cx="1884365" cy="268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582" y="4154552"/>
            <a:ext cx="1835150" cy="274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4600" y="4185475"/>
            <a:ext cx="1726167" cy="26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209" y="108347"/>
            <a:ext cx="108050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ЛИТЕРАТУРА</a:t>
            </a:r>
            <a:r>
              <a:rPr lang="ru-RU" sz="2400" b="1" dirty="0">
                <a:solidFill>
                  <a:srgbClr val="0070C0"/>
                </a:solidFill>
              </a:rPr>
              <a:t/>
            </a:r>
            <a:br>
              <a:rPr lang="ru-RU" sz="2400" b="1" dirty="0">
                <a:solidFill>
                  <a:srgbClr val="0070C0"/>
                </a:solidFill>
              </a:rPr>
            </a:b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128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66910" y="21429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238744" y="1643026"/>
            <a:ext cx="5143536" cy="5214974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342900" algn="ctr">
              <a:defRPr/>
            </a:pPr>
            <a:endParaRPr lang="ru-RU" sz="3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2932" y="213369"/>
            <a:ext cx="10505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b="1" i="1" dirty="0">
                <a:solidFill>
                  <a:srgbClr val="FF0000"/>
                </a:solidFill>
              </a:rPr>
              <a:t>ИСКУССТВО </a:t>
            </a: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Памятники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, посвящённые книге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2" y="816491"/>
            <a:ext cx="3340145" cy="25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095" y="3568846"/>
            <a:ext cx="2759401" cy="324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333" y="3693480"/>
            <a:ext cx="3345745" cy="2338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82932" y="6032313"/>
            <a:ext cx="3340145" cy="45249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Памятник книге в Омске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18095" y="337625"/>
            <a:ext cx="2862394" cy="275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43364" y="3172212"/>
            <a:ext cx="3379714" cy="3988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Памятник книге в Турции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308123" y="3071256"/>
            <a:ext cx="2883877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Памятник книге </a:t>
            </a:r>
            <a:r>
              <a:rPr lang="ru-RU" i="1" dirty="0" err="1" smtClean="0">
                <a:solidFill>
                  <a:schemeClr val="accent3">
                    <a:lumMod val="50000"/>
                  </a:schemeClr>
                </a:solidFill>
              </a:rPr>
              <a:t>вКитае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08123" y="6355513"/>
            <a:ext cx="2849367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accent3">
                    <a:lumMod val="50000"/>
                  </a:schemeClr>
                </a:solidFill>
              </a:rPr>
              <a:t>Памятник книге в Туркмении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7888" y="3933056"/>
            <a:ext cx="3034308" cy="2026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087888" y="5805263"/>
            <a:ext cx="3024336" cy="8346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Фасад библиотеки в городе Канзас-Сити (США)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3997" y="861481"/>
            <a:ext cx="3509031" cy="2905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4600678" y="3456384"/>
            <a:ext cx="3486948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Памятник книге в Барнауле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218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453058" y="428612"/>
            <a:ext cx="4857784" cy="1357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43010" name="AutoShape 2" descr="https://apf.mail.ru/cgi-bin/readmsg/DSC02681.JPG?id=13972762930000000958%3B0%3B4&amp;mode=attachment&amp;channel&amp;bs=4082978&amp;bl=986234&amp;ct=image%2Fjpeg&amp;cn=DSC02681.JPG&amp;cte=base64&amp;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012" name="AutoShape 4" descr="https://apf.mail.ru/cgi-bin/readmsg/DSC02681.JPG?id=13972762930000000958%3B0%3B4&amp;mode=attachment&amp;channel&amp;bs=4082978&amp;bl=986234&amp;ct=image%2Fjpeg&amp;cn=DSC02681.JPG&amp;cte=base64&amp;preview=1&amp;exif=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1881158" y="642918"/>
            <a:ext cx="4357718" cy="478634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812" y="160338"/>
            <a:ext cx="12023187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ПОДВЕДЕНИЕ ИТОГОВ КЕЙС УРОКА</a:t>
            </a:r>
          </a:p>
          <a:p>
            <a:r>
              <a:rPr lang="ru-RU" sz="2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1. Продолжительность кейса: 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40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минут. </a:t>
            </a:r>
          </a:p>
          <a:p>
            <a:r>
              <a:rPr lang="ru-RU" sz="2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2. Локация проведения урока-кейса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: 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Урок-кейс можно провести в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музее, классе,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библиотеке, в интернате...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3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. Теги</a:t>
            </a:r>
            <a:r>
              <a:rPr lang="ru-RU" sz="2000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: 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В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данном кейсе содержатся ссылки на разделы и уроки, отвечающие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учебной программе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:  </a:t>
            </a:r>
          </a:p>
          <a:p>
            <a:r>
              <a:rPr lang="ru-RU" sz="2000" dirty="0">
                <a:latin typeface="+mj-lt"/>
                <a:ea typeface="Times New Roman"/>
                <a:cs typeface="Times New Roman"/>
              </a:rPr>
              <a:t> История: изобретение письма, шумеры, Древняя Русь, Египет </a:t>
            </a:r>
          </a:p>
          <a:p>
            <a:r>
              <a:rPr lang="ru-RU" sz="2000" dirty="0">
                <a:latin typeface="+mj-lt"/>
                <a:ea typeface="Times New Roman"/>
                <a:cs typeface="Times New Roman"/>
              </a:rPr>
              <a:t> Биология: зрение,  головной мозг  </a:t>
            </a:r>
          </a:p>
          <a:p>
            <a:r>
              <a:rPr lang="ru-RU" sz="2000" dirty="0">
                <a:latin typeface="+mj-lt"/>
                <a:ea typeface="Times New Roman"/>
                <a:cs typeface="Times New Roman"/>
              </a:rPr>
              <a:t>Литература: Л. Н. Толстой,   информация, расширяющая кругозор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Химия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: целлюлоза, кислота.</a:t>
            </a:r>
          </a:p>
          <a:p>
            <a:r>
              <a:rPr lang="ru-RU" sz="2000" dirty="0">
                <a:latin typeface="+mj-lt"/>
                <a:ea typeface="Times New Roman"/>
                <a:cs typeface="Times New Roman"/>
              </a:rPr>
              <a:t>Технология: процесс изготовления бумаги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ручным и машинным способом. Презентация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по теме.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4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. </a:t>
            </a:r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Полученные результаты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: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-умение быстро найти нужную информацию по теме и вокруг ее;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-умение пользоваться добытой информацией в практических целях;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-умение конструировать «новые знания» на основе полученных знаний и сегментов.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5.Индивидуальные </a:t>
            </a:r>
            <a:r>
              <a:rPr lang="ru-RU" sz="20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достижения учеников составили: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 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Куклев В.- 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хорошие знания  по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литературе</a:t>
            </a:r>
            <a:endParaRPr lang="ru-RU" sz="2000" dirty="0">
              <a:latin typeface="+mj-lt"/>
              <a:ea typeface="Times New Roman"/>
              <a:cs typeface="Times New Roman"/>
            </a:endParaRP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Кишиктуева Е.-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хорошие знания  по биологии</a:t>
            </a:r>
          </a:p>
          <a:p>
            <a:r>
              <a:rPr lang="ru-RU" sz="2000" dirty="0" smtClean="0">
                <a:latin typeface="+mj-lt"/>
                <a:ea typeface="Times New Roman"/>
                <a:cs typeface="Times New Roman"/>
              </a:rPr>
              <a:t>Канихина М.-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х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орошо знает историю </a:t>
            </a:r>
            <a:r>
              <a:rPr lang="ru-RU" sz="2000" dirty="0">
                <a:latin typeface="+mj-lt"/>
                <a:ea typeface="Times New Roman"/>
                <a:cs typeface="Times New Roman"/>
              </a:rPr>
              <a:t>создания </a:t>
            </a:r>
            <a:r>
              <a:rPr lang="ru-RU" sz="2000" dirty="0" smtClean="0">
                <a:latin typeface="+mj-lt"/>
                <a:ea typeface="Times New Roman"/>
                <a:cs typeface="Times New Roman"/>
              </a:rPr>
              <a:t>книги.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6. Где получена информация для презентации?</a:t>
            </a:r>
          </a:p>
          <a:p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Сайты  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http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//</a:t>
            </a:r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znaj.net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/, учебная литература,  книга «Слово, слово, слово…» Л.Я.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Желтовская</a:t>
            </a:r>
            <a:endParaRPr lang="ru-RU" sz="2000" dirty="0">
              <a:solidFill>
                <a:schemeClr val="accent3">
                  <a:lumMod val="50000"/>
                </a:schemeClr>
              </a:solidFill>
              <a:latin typeface="+mj-lt"/>
              <a:ea typeface="Times New Roman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038" y="4378480"/>
            <a:ext cx="1770961" cy="1641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385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044374" y="47667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809720" y="1071547"/>
            <a:ext cx="5286412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91891" y="476673"/>
            <a:ext cx="611475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Заключение 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Так в чем же польза чтения?</a:t>
            </a:r>
          </a:p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	Во-первых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«Книга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быть может, наиболее сложное и великое чудо из всех чудес, сотворенных человечеством на пути к счастью и могуществу </a:t>
            </a:r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будущего».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Ленин В.И. </a:t>
            </a: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	Во-вторых, чтение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расширяет кругозор человека, обогащает его внутренний мир, делает умнее .</a:t>
            </a: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существенно 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увеличивает словарный запас, способствует выработке более чёткого и ясного мышления.</a:t>
            </a:r>
          </a:p>
          <a:p>
            <a:r>
              <a:rPr lang="ru-RU" sz="2000" b="1" i="1" dirty="0" smtClean="0">
                <a:solidFill>
                  <a:schemeClr val="accent3">
                    <a:lumMod val="50000"/>
                  </a:schemeClr>
                </a:solidFill>
              </a:rPr>
              <a:t>	В-третьих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</a:rPr>
              <a:t>, развивает логическое мышление, ведь в процессе чтения вы начинаете додумывать.</a:t>
            </a:r>
          </a:p>
        </p:txBody>
      </p:sp>
      <p:pic>
        <p:nvPicPr>
          <p:cNvPr id="5" name="Рисунок 4" descr="C:\Users\internat\AppData\Local\Microsoft\Windows\Temporary Internet Files\Content.Word\20220328_1244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t="22810" b="16618"/>
          <a:stretch/>
        </p:blipFill>
        <p:spPr bwMode="auto">
          <a:xfrm rot="5400000">
            <a:off x="-1171609" y="1598126"/>
            <a:ext cx="5741582" cy="31603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internat\AppData\Local\Microsoft\Windows\Temporary Internet Files\Content.Word\IMG-20220328-WA0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9120" y="3607788"/>
            <a:ext cx="2540237" cy="3094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internat\AppData\Local\Microsoft\Windows\Temporary Internet Files\Content.Word\IMG-20220328-WA000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06648" y="123380"/>
            <a:ext cx="2137419" cy="32111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516228" y="5565085"/>
            <a:ext cx="6142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  <a:t>Приятного Вам чтения! </a:t>
            </a:r>
            <a:br>
              <a:rPr lang="ru-RU" sz="3600" b="1" dirty="0">
                <a:solidFill>
                  <a:srgbClr val="FF0000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38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internat\AppData\Local\Microsoft\Windows\Temporary Internet Files\Content.Word\20220326_11114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0"/>
          <a:stretch/>
        </p:blipFill>
        <p:spPr bwMode="auto">
          <a:xfrm rot="5400000">
            <a:off x="7633080" y="4227954"/>
            <a:ext cx="2895576" cy="22037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internat\AppData\Local\Microsoft\Windows\Temporary Internet Files\Content.Word\20220326_11425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2"/>
          <a:stretch/>
        </p:blipFill>
        <p:spPr bwMode="auto">
          <a:xfrm rot="5400000">
            <a:off x="9378445" y="882219"/>
            <a:ext cx="2616274" cy="17662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internat\AppData\Local\Microsoft\Windows\Temporary Internet Files\Content.Word\20220326_11192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14198"/>
          <a:stretch/>
        </p:blipFill>
        <p:spPr bwMode="auto">
          <a:xfrm rot="5400000">
            <a:off x="4648362" y="923776"/>
            <a:ext cx="2833682" cy="2510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internat\AppData\Local\Microsoft\Windows\Temporary Internet Files\Content.Word\20220326_1113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22384" r="19511" b="12859"/>
          <a:stretch/>
        </p:blipFill>
        <p:spPr bwMode="auto">
          <a:xfrm rot="5400000">
            <a:off x="1435548" y="4416904"/>
            <a:ext cx="2549478" cy="2171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internat\AppData\Local\Microsoft\Windows\Temporary Internet Files\Content.Word\20220326_11153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8" t="17037" b="2826"/>
          <a:stretch/>
        </p:blipFill>
        <p:spPr bwMode="auto">
          <a:xfrm rot="5400000">
            <a:off x="4273236" y="4337175"/>
            <a:ext cx="2681509" cy="21993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internat\AppData\Local\Microsoft\Windows\Temporary Internet Files\Content.Word\20220326_11162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 t="18961"/>
          <a:stretch/>
        </p:blipFill>
        <p:spPr bwMode="auto">
          <a:xfrm rot="5400000">
            <a:off x="-144553" y="758361"/>
            <a:ext cx="2991693" cy="22804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Выноска-облако 4"/>
          <p:cNvSpPr/>
          <p:nvPr/>
        </p:nvSpPr>
        <p:spPr>
          <a:xfrm rot="20851702" flipH="1">
            <a:off x="8304092" y="349588"/>
            <a:ext cx="1871619" cy="10850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В голове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 rot="1662230">
            <a:off x="9934264" y="3397217"/>
            <a:ext cx="1872208" cy="11521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В книгах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905061">
            <a:off x="5950486" y="3613325"/>
            <a:ext cx="1820933" cy="104822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В мечте</a:t>
            </a:r>
          </a:p>
        </p:txBody>
      </p:sp>
      <p:sp>
        <p:nvSpPr>
          <p:cNvPr id="4" name="Выноска-облако 3"/>
          <p:cNvSpPr/>
          <p:nvPr/>
        </p:nvSpPr>
        <p:spPr>
          <a:xfrm rot="2215692">
            <a:off x="1897912" y="774629"/>
            <a:ext cx="1865214" cy="11074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В </a:t>
            </a:r>
            <a:r>
              <a:rPr lang="ru-RU" sz="2400" b="1" dirty="0" smtClean="0"/>
              <a:t> </a:t>
            </a:r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душе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20851702" flipH="1">
            <a:off x="3841569" y="239157"/>
            <a:ext cx="1907434" cy="10850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В любви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19680790" flipH="1">
            <a:off x="151410" y="3752798"/>
            <a:ext cx="1783855" cy="13111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В семье 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01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7" grpId="0" animBg="1"/>
      <p:bldP spid="4" grpId="0" animBg="1"/>
      <p:bldP spid="6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9620" y="275506"/>
            <a:ext cx="10968930" cy="62646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Мудрый человек сказал однажды:</a:t>
            </a:r>
          </a:p>
          <a:p>
            <a:pPr marL="0" indent="0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</a:rPr>
              <a:t>Три вещи никогда не возвращаются обратно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r>
              <a:rPr lang="ru-RU" sz="3600" b="1" i="1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ремя, слово, возможность.</a:t>
            </a:r>
          </a:p>
          <a:p>
            <a:pPr marL="0" indent="0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</a:rPr>
              <a:t>Три вещи не следует терять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: спокойствие, надежду, честь.</a:t>
            </a:r>
          </a:p>
          <a:p>
            <a:pPr marL="0" indent="0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</a:rPr>
              <a:t>Три вещи в жизни наиболее ценны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: любовь, убеждение, доверие.</a:t>
            </a:r>
          </a:p>
          <a:p>
            <a:pPr marL="0" indent="0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</a:rPr>
              <a:t>Три вещи в жизни ненадежны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: власть, удача, состояние.</a:t>
            </a:r>
          </a:p>
          <a:p>
            <a:pPr marL="0" indent="0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</a:rPr>
              <a:t>Три вещи определяют человека</a:t>
            </a:r>
            <a:r>
              <a:rPr lang="ru-RU" sz="3600" b="1" i="1" dirty="0" smtClean="0">
                <a:solidFill>
                  <a:schemeClr val="accent3">
                    <a:lumMod val="50000"/>
                  </a:schemeClr>
                </a:solidFill>
              </a:rPr>
              <a:t>:  труд, честность,  достижения</a:t>
            </a:r>
            <a:r>
              <a:rPr lang="ru-RU" sz="3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637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612" y="13369"/>
            <a:ext cx="11974388" cy="7001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</a:t>
            </a:r>
            <a:r>
              <a:rPr lang="ru-RU" sz="2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Узнать больше о предмете, который наполняет нашу жизнь знаниями и новыми </a:t>
            </a:r>
            <a:r>
              <a:rPr lang="ru-RU" sz="2800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впечатлениями. </a:t>
            </a:r>
            <a:endParaRPr lang="ru-RU" sz="2800" i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Задачи:   </a:t>
            </a:r>
          </a:p>
          <a:p>
            <a:r>
              <a:rPr lang="ru-RU" sz="2800" b="1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</a:t>
            </a:r>
            <a:r>
              <a:rPr lang="ru-RU" sz="28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узнать об истории книги; </a:t>
            </a:r>
          </a:p>
          <a:p>
            <a:r>
              <a:rPr lang="ru-RU" sz="28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узнать, как и из чего делают книгу; </a:t>
            </a:r>
          </a:p>
          <a:p>
            <a:r>
              <a:rPr lang="ru-RU" sz="28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-узнать, какая книга самая продаваемая в мире; </a:t>
            </a:r>
          </a:p>
          <a:p>
            <a:r>
              <a:rPr lang="ru-RU" sz="28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-расширить знания при помощи презентации.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Развертка по предметам: </a:t>
            </a:r>
            <a:endParaRPr lang="ru-RU" sz="28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История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</a:t>
            </a:r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изобретение письма, шумеры, Древняя Русь, Египет)</a:t>
            </a:r>
            <a:endParaRPr lang="ru-RU" sz="2400" i="1" dirty="0">
              <a:ln w="1905"/>
              <a:solidFill>
                <a:schemeClr val="accent3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Технология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 изготовление бумаги на производстве и в дома).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География 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(образование и  уровень грамотности в мире).                         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Ботаника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 органы чувств, породы дерева). 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Медицина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(зрение,  работа головного мозга).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Наука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</a:t>
            </a:r>
            <a:r>
              <a:rPr lang="ru-RU" sz="2400" i="1" dirty="0" err="1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скорочтение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)</a:t>
            </a:r>
          </a:p>
          <a:p>
            <a:pPr>
              <a:lnSpc>
                <a:spcPct val="115000"/>
              </a:lnSpc>
            </a:pP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i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Литература</a:t>
            </a:r>
            <a:r>
              <a:rPr lang="ru-RU" sz="24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(рейтинг книг, самые продаваемы</a:t>
            </a:r>
            <a:r>
              <a:rPr lang="ru-RU" sz="240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е книги).                        </a:t>
            </a:r>
          </a:p>
          <a:p>
            <a:pPr>
              <a:lnSpc>
                <a:spcPct val="115000"/>
              </a:lnSpc>
            </a:pP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 </a:t>
            </a:r>
            <a:r>
              <a:rPr lang="ru-RU" sz="24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Искусство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 </a:t>
            </a:r>
            <a:r>
              <a:rPr lang="ru-RU" sz="2400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Times New Roman"/>
                <a:cs typeface="Times New Roman"/>
              </a:rPr>
              <a:t>(памятники, пословицы). </a:t>
            </a:r>
            <a:r>
              <a:rPr lang="ru-RU" sz="2400" dirty="0">
                <a:latin typeface="+mj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1889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-конечная звезда 8"/>
          <p:cNvSpPr/>
          <p:nvPr/>
        </p:nvSpPr>
        <p:spPr>
          <a:xfrm>
            <a:off x="7108672" y="3331893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5-конечная звезда 16"/>
          <p:cNvSpPr/>
          <p:nvPr/>
        </p:nvSpPr>
        <p:spPr>
          <a:xfrm>
            <a:off x="9271953" y="5669519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5-конечная звезда 17"/>
          <p:cNvSpPr/>
          <p:nvPr/>
        </p:nvSpPr>
        <p:spPr>
          <a:xfrm>
            <a:off x="8328248" y="603444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10889405" y="5515153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9250182" y="4147274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567392" y="5914971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3953104" y="5265120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9691463" y="1788031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5870157" y="6105471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11113770" y="504421"/>
            <a:ext cx="571504" cy="500066"/>
          </a:xfrm>
          <a:prstGeom prst="star5">
            <a:avLst>
              <a:gd name="adj" fmla="val 7520"/>
              <a:gd name="hf" fmla="val 105146"/>
              <a:gd name="vf" fmla="val 110557"/>
            </a:avLst>
          </a:prstGeom>
          <a:solidFill>
            <a:srgbClr val="FDFD03"/>
          </a:solidFill>
          <a:ln w="31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334539" y="159549"/>
            <a:ext cx="780863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              </a:t>
            </a:r>
            <a:r>
              <a:rPr lang="ru-RU" sz="36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СЕГОДНЯ МЫ УЧИМСЯ:</a:t>
            </a:r>
          </a:p>
          <a:p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выделять СГИ – самую главную информацию из каждого кейса;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читать </a:t>
            </a: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между строк;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писать «умные» шпаргалки;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красиво оформлять свои мысли;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убедительно доказывать;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ловить подсказки учителя;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слушать друг друга;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критически оценивать </a:t>
            </a:r>
            <a:r>
              <a:rPr lang="ru-RU" sz="3200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себя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ru-RU" sz="3200" i="1" dirty="0" smtClean="0">
                <a:ln w="1905"/>
                <a:solidFill>
                  <a:schemeClr val="accent3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и других</a:t>
            </a:r>
            <a:r>
              <a:rPr lang="ru-RU" sz="3200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.</a:t>
            </a:r>
            <a:endParaRPr lang="ru-RU" sz="3200" i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/>
          <a:srcRect l="6881" r="11392" b="8811"/>
          <a:stretch/>
        </p:blipFill>
        <p:spPr bwMode="auto">
          <a:xfrm>
            <a:off x="7680176" y="3581926"/>
            <a:ext cx="2580314" cy="283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4028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7899" y="1473816"/>
            <a:ext cx="3467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Шумеры — народ, заселявший Южное Междуречье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911" y="3932156"/>
            <a:ext cx="2268592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31503" y="4584794"/>
            <a:ext cx="30289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Шумерам принадлежит изобретение клинописн</a:t>
            </a:r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ого письма.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4760" y="513227"/>
            <a:ext cx="2760415" cy="192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54760" y="2598983"/>
            <a:ext cx="27604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chemeClr val="accent3">
                    <a:lumMod val="50000"/>
                  </a:schemeClr>
                </a:solidFill>
              </a:rPr>
              <a:t>Египет – бумага была папируса</a:t>
            </a: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9924" y="176804"/>
            <a:ext cx="2509345" cy="2236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8177" y="4595627"/>
            <a:ext cx="3480896" cy="1787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944856" y="2338025"/>
            <a:ext cx="38999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 smtClean="0">
                <a:solidFill>
                  <a:schemeClr val="accent3">
                    <a:lumMod val="50000"/>
                  </a:schemeClr>
                </a:solidFill>
              </a:rPr>
              <a:t>Спустя пять веков появляется пергамент. Его делали из телячьих, кошачьих шкур. </a:t>
            </a:r>
            <a:endParaRPr lang="ru-RU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7560" y="376580"/>
            <a:ext cx="3207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ИСТОРИЯ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19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754" y="2848319"/>
            <a:ext cx="1921454" cy="744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Древесина </a:t>
            </a: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поступает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на завод</a:t>
            </a:r>
          </a:p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50408" y="404664"/>
            <a:ext cx="4284128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ТЕХНОЛОГИЯ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948" y="53992"/>
            <a:ext cx="1902396" cy="28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7393" y="913582"/>
            <a:ext cx="6105941" cy="33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44741" y="3815328"/>
            <a:ext cx="2500499" cy="304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739" y="3709789"/>
            <a:ext cx="2277021" cy="279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7979" y="4304764"/>
            <a:ext cx="2588456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44741" y="157513"/>
            <a:ext cx="2587589" cy="29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99052" y="3206192"/>
            <a:ext cx="1902396" cy="65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22296" y="4359753"/>
            <a:ext cx="1965834" cy="65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47394" y="3901750"/>
            <a:ext cx="6089208" cy="323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На заводе происходит обработка древесины 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644741" y="3081917"/>
            <a:ext cx="2691473" cy="733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</a:rPr>
              <a:t>Лучшие сорта древесины идут на изготовление бумаги</a:t>
            </a:r>
            <a:endParaRPr lang="ru-R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186820"/>
            <a:ext cx="2341810" cy="64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Часть древесины идет на стройку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933953" y="6241809"/>
            <a:ext cx="2582481" cy="64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Стружку пускают на изготовление мебели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33954" y="6276906"/>
            <a:ext cx="2582481" cy="6435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Стружку пускают на изготовление мебели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1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158" y="286895"/>
            <a:ext cx="19652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058" y="2010195"/>
            <a:ext cx="205486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97891" y="3563495"/>
            <a:ext cx="1944216" cy="16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4057" y="5037155"/>
            <a:ext cx="1743075" cy="15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7132" y="3574445"/>
            <a:ext cx="1857325" cy="146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75113" y="2120614"/>
            <a:ext cx="1919097" cy="1665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53737" y="64164"/>
            <a:ext cx="1755243" cy="151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97861" y="4452246"/>
            <a:ext cx="2073954" cy="194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1767" y="4113817"/>
            <a:ext cx="2150708" cy="2135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956701" y="4667655"/>
            <a:ext cx="124777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021015" y="1455575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chemeClr val="accent3">
                    <a:lumMod val="50000"/>
                  </a:schemeClr>
                </a:solidFill>
              </a:rPr>
              <a:t>С экономической точки зрения производство бумаги из отходов дороже, чем изготовление ее из древесины.</a:t>
            </a:r>
            <a:endParaRPr lang="ru-RU" sz="24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297891" y="305775"/>
            <a:ext cx="621030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ПРАКТИЧЕСКАЯ РАБОТА: 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>изготовление бумаги в домашних условиях из вторсырья</a:t>
            </a:r>
            <a:endParaRPr lang="ru-RU" sz="1800" b="1" i="1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5158" y="1800229"/>
            <a:ext cx="1965200" cy="427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Нарезаем вторсырье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87058" y="3312299"/>
            <a:ext cx="2081843" cy="5966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Измельчаем, подкрашиваем и заливаем водой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52794" y="4970292"/>
            <a:ext cx="1989313" cy="746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Настаиваем до полного размягчения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14057" y="6249614"/>
            <a:ext cx="1743075" cy="596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Аккуратно сливаем воду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57132" y="5045237"/>
            <a:ext cx="1848469" cy="671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Удаляем воду естественным путем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575113" y="3696920"/>
            <a:ext cx="1848469" cy="671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Убираем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останки воды 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853737" y="1532846"/>
            <a:ext cx="1848469" cy="671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 Прессуем и просушиваем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575113" y="6197597"/>
            <a:ext cx="2033867" cy="57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Готовая продукция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1767" y="6097613"/>
            <a:ext cx="2150708" cy="6716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0" algn="l"/>
                <a:tab pos="269875" algn="l"/>
              </a:tabLst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Готовая продукция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765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07858" y="115275"/>
            <a:ext cx="4124129" cy="86409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        География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469" y="4139458"/>
            <a:ext cx="1887389" cy="271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2854" y="115275"/>
            <a:ext cx="2585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Немногие страны могут похвастаться, что на их территории появились первые книги.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77" y="829528"/>
            <a:ext cx="3643943" cy="220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09582" y="2887682"/>
            <a:ext cx="518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</a:rPr>
              <a:t>Египет </a:t>
            </a:r>
            <a:r>
              <a:rPr lang="ru-RU" sz="2800" b="1" i="1" dirty="0">
                <a:solidFill>
                  <a:schemeClr val="accent3">
                    <a:lumMod val="50000"/>
                  </a:schemeClr>
                </a:solidFill>
              </a:rPr>
              <a:t>- это именно такая страна. Первые книги в Египте были из папируса. Что сделать один папирус, бралось растение папируса, очищались от всего лишнего. Положив все стебельки внахлест, высушивали под прессом.</a:t>
            </a:r>
            <a:r>
              <a:rPr lang="ru-RU" sz="2800" b="1" i="1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5837" y="4227034"/>
            <a:ext cx="2738335" cy="2543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926215" y="-67398"/>
            <a:ext cx="30775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Древний Рим, тут ещё в V веке до нашей эры появились первые торговцы книгами. Первым издателем был Тит </a:t>
            </a:r>
            <a:r>
              <a:rPr lang="ru-RU" sz="2800" b="1" dirty="0" err="1" smtClean="0">
                <a:solidFill>
                  <a:schemeClr val="accent3">
                    <a:lumMod val="50000"/>
                  </a:schemeClr>
                </a:solidFill>
              </a:rPr>
              <a:t>Помпоний</a:t>
            </a:r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. 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573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5|0.5|0.6|0.6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8|0.7|0.8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|0.9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|1|1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0.9|0.9|0.9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9|0.9|1|0.8|0.9|0.9|1.9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9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9|1|1|1"/>
</p:tagLst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514</TotalTime>
  <Words>1314</Words>
  <Application>Microsoft Office PowerPoint</Application>
  <PresentationFormat>Широкоэкранный</PresentationFormat>
  <Paragraphs>157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Lucida Sans Unicode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РАБОТА:  изготовление бумаги в домашних условиях из вторсырья</vt:lpstr>
      <vt:lpstr>        География</vt:lpstr>
      <vt:lpstr>Презентация PowerPoint</vt:lpstr>
      <vt:lpstr>Презентация PowerPoint</vt:lpstr>
      <vt:lpstr>Медицина </vt:lpstr>
      <vt:lpstr>Презентация PowerPoint</vt:lpstr>
      <vt:lpstr>Газета Newsweek составила рейтинг книг, выбрав самые известные книги в мире, брались только классические книги. Давайте же осветим 5 победителей:  1 место – “Война и мир” (написан в 1863-1869 г.г.)  2 место – “1984”  Джордж Оруэлл (издана в 1949 г.)  3 место – “Улисс” Джеймс Джойс (издана в 1918 г.)  4 место – “Лолита” Владимир Набоков (издана в 1955 г.)  5 место – “Шум и Яркость” Уильям  Фолкнер (издана в 1929 г.)                                         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Зав. общежитием</dc:creator>
  <cp:lastModifiedBy>Рылова Н.Н.</cp:lastModifiedBy>
  <cp:revision>60</cp:revision>
  <dcterms:created xsi:type="dcterms:W3CDTF">2022-03-25T23:27:33Z</dcterms:created>
  <dcterms:modified xsi:type="dcterms:W3CDTF">2022-04-19T05:40:30Z</dcterms:modified>
</cp:coreProperties>
</file>