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  <p:sldMasterId id="2147483824" r:id="rId2"/>
  </p:sldMasterIdLst>
  <p:notesMasterIdLst>
    <p:notesMasterId r:id="rId32"/>
  </p:notesMasterIdLst>
  <p:sldIdLst>
    <p:sldId id="294" r:id="rId3"/>
    <p:sldId id="295" r:id="rId4"/>
    <p:sldId id="296" r:id="rId5"/>
    <p:sldId id="283" r:id="rId6"/>
    <p:sldId id="275" r:id="rId7"/>
    <p:sldId id="290" r:id="rId8"/>
    <p:sldId id="297" r:id="rId9"/>
    <p:sldId id="287" r:id="rId10"/>
    <p:sldId id="288" r:id="rId11"/>
    <p:sldId id="267" r:id="rId12"/>
    <p:sldId id="266" r:id="rId13"/>
    <p:sldId id="264" r:id="rId14"/>
    <p:sldId id="258" r:id="rId15"/>
    <p:sldId id="286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284" r:id="rId26"/>
    <p:sldId id="285" r:id="rId27"/>
    <p:sldId id="281" r:id="rId28"/>
    <p:sldId id="292" r:id="rId29"/>
    <p:sldId id="278" r:id="rId30"/>
    <p:sldId id="289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AF487-6842-42C5-8FED-4732F7BE419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FF97A-4DDB-441A-928F-342251E8D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95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ru-RU" altLang="ru-RU" b="1" smtClean="0">
                <a:latin typeface="Times New Roman" charset="0"/>
                <a:ea typeface="Calibri" pitchFamily="34" charset="0"/>
                <a:cs typeface="Calibri" pitchFamily="34" charset="0"/>
              </a:rPr>
              <a:t>Пустой слайд</a:t>
            </a:r>
            <a:endParaRPr lang="ru-RU" altLang="ru-RU" smtClean="0">
              <a:latin typeface="Times New Roman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</a:pPr>
            <a:r>
              <a:rPr lang="ru-RU" altLang="ru-RU" b="1" smtClean="0">
                <a:latin typeface="Times New Roman" charset="0"/>
                <a:ea typeface="Calibri" pitchFamily="34" charset="0"/>
                <a:cs typeface="Calibri" pitchFamily="34" charset="0"/>
              </a:rPr>
              <a:t> </a:t>
            </a:r>
            <a:endParaRPr lang="ru-RU" altLang="ru-RU" smtClean="0">
              <a:latin typeface="Times New Roman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A1173C-4CE7-4302-B27C-355FCDFAA2A1}" type="slidenum">
              <a:rPr lang="ru-RU" altLang="ru-RU">
                <a:solidFill>
                  <a:prstClr val="black"/>
                </a:solidFill>
              </a:rPr>
              <a:pPr eaLnBrk="1" hangingPunct="1"/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6FF6-2E92-4B13-AD2D-E0F58257409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5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2E27C-7B6F-4B1F-AEE7-A7FB578482A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8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01B0C-BC55-45A6-ADEE-D52AE400E8D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2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0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87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92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49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3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74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18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2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845FF-DF3B-40F5-9862-CBECE435CFD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88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58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47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3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6C031-B1A8-4996-9C7C-A230FE9E4B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3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61FF8-E385-456B-9110-03808FB19E5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2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F32CC-3155-42E3-A35F-9F09853EDF2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7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8F2BA-B30D-4F52-B34E-136E54D9766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3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E1133-EE67-4961-9388-0914B7914B7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BDD56-B83E-4022-9742-84CA0105963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0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0E485-7DFF-4985-80D4-3B4B9EDFF24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6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80FA4A4-1417-4793-B12D-B12CEC263855}" type="slidenum">
              <a:rPr lang="ru-RU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ru-RU" smtClean="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777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BE593A-161A-48A0-9746-EC93FCC1D8E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E655152-BF27-4E87-AD66-9F3615F1ABD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06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gif"/><Relationship Id="rId11" Type="http://schemas.openxmlformats.org/officeDocument/2006/relationships/slide" Target="slide2.xml"/><Relationship Id="rId5" Type="http://schemas.openxmlformats.org/officeDocument/2006/relationships/image" Target="../media/image10.jpeg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7.jpeg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12" Type="http://schemas.openxmlformats.org/officeDocument/2006/relationships/image" Target="../media/image26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wmf"/><Relationship Id="rId5" Type="http://schemas.openxmlformats.org/officeDocument/2006/relationships/image" Target="../media/image19.wmf"/><Relationship Id="rId10" Type="http://schemas.openxmlformats.org/officeDocument/2006/relationships/image" Target="../media/image24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3.wmf"/><Relationship Id="rId3" Type="http://schemas.openxmlformats.org/officeDocument/2006/relationships/image" Target="../media/image20.png"/><Relationship Id="rId7" Type="http://schemas.openxmlformats.org/officeDocument/2006/relationships/image" Target="../media/image19.wmf"/><Relationship Id="rId12" Type="http://schemas.openxmlformats.org/officeDocument/2006/relationships/image" Target="../media/image26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wmf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5" Type="http://schemas.openxmlformats.org/officeDocument/2006/relationships/image" Target="../media/image28.png"/><Relationship Id="rId10" Type="http://schemas.openxmlformats.org/officeDocument/2006/relationships/image" Target="../media/image27.jpeg"/><Relationship Id="rId4" Type="http://schemas.openxmlformats.org/officeDocument/2006/relationships/image" Target="../media/image17.wmf"/><Relationship Id="rId9" Type="http://schemas.openxmlformats.org/officeDocument/2006/relationships/image" Target="../media/image25.wmf"/><Relationship Id="rId1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028" y="-256105"/>
            <a:ext cx="99629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91135" y="5373216"/>
            <a:ext cx="94091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Здравствуйте…» 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1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6871"/>
            <a:ext cx="8229600" cy="1143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Почему эти продукты полезны?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1500188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1725" y="1412406"/>
            <a:ext cx="2962275" cy="357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856" y="3455194"/>
            <a:ext cx="3429000" cy="3262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Почему эти продукты вредны?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0750" y="2334419"/>
            <a:ext cx="4762500" cy="3057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4501"/>
            <a:ext cx="4315699" cy="4234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1540058"/>
            <a:ext cx="4714875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Правильное питание – залог здоровья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79" y="836712"/>
            <a:ext cx="8964488" cy="165618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 такое рациональное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(правильное) питание?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800" dirty="0" smtClean="0">
                <a:solidFill>
                  <a:srgbClr val="C00000"/>
                </a:solidFill>
              </a:rPr>
              <a:t>Два условия правильного питания:</a:t>
            </a:r>
          </a:p>
        </p:txBody>
      </p:sp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 rot="561988">
            <a:off x="3552825" y="4329113"/>
            <a:ext cx="5243513" cy="1846262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10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разнообразие</a:t>
            </a:r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 rot="-519410">
            <a:off x="1571625" y="2493963"/>
            <a:ext cx="4741863" cy="15589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10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умеренность</a:t>
            </a:r>
          </a:p>
        </p:txBody>
      </p:sp>
    </p:spTree>
    <p:extLst>
      <p:ext uri="{BB962C8B-B14F-4D97-AF65-F5344CB8AC3E}">
        <p14:creationId xmlns:p14="http://schemas.microsoft.com/office/powerpoint/2010/main" val="4066377758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2204864"/>
            <a:ext cx="3896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  <a:cs typeface="+mn-cs"/>
              </a:rPr>
              <a:t>Физминутка</a:t>
            </a:r>
            <a:endParaRPr lang="ru-RU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39330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242168"/>
      </p:ext>
    </p:extLst>
  </p:cSld>
  <p:clrMapOvr>
    <a:masterClrMapping/>
  </p:clrMapOvr>
  <p:transition advClick="0" advTm="6000">
    <p:sndAc>
      <p:stSnd>
        <p:snd r:embed="rId2" name="карлсон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нимация на телефон Малыш и карлсон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32656"/>
            <a:ext cx="3777630" cy="50368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222159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-fotki.yandex.ru/get/4427/141089919.2/0_5d7d1_9170ef2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548680"/>
            <a:ext cx="3914616" cy="4968552"/>
          </a:xfrm>
          <a:prstGeom prst="rect">
            <a:avLst/>
          </a:prstGeom>
          <a:noFill/>
        </p:spPr>
      </p:pic>
      <p:pic>
        <p:nvPicPr>
          <p:cNvPr id="3" name="Picture 2" descr="http://img-fotki.yandex.ru/get/4427/141089919.2/0_5d7d1_9170ef2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915816" y="476672"/>
            <a:ext cx="3600400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237600"/>
      </p:ext>
    </p:extLst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-fotki.yandex.ru/get/4427/141089919.2/0_5d7d1_9170ef2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908720"/>
            <a:ext cx="3384376" cy="4043929"/>
          </a:xfrm>
          <a:prstGeom prst="rect">
            <a:avLst/>
          </a:prstGeom>
          <a:noFill/>
        </p:spPr>
      </p:pic>
      <p:pic>
        <p:nvPicPr>
          <p:cNvPr id="3" name="Picture 2" descr="http://img-fotki.yandex.ru/get/4427/141089919.2/0_5d7d1_9170ef2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627784" y="980728"/>
            <a:ext cx="3240360" cy="4043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9259987"/>
      </p:ext>
    </p:extLst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ornovosti.ru/static/images/archive/2510/karlson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1268760"/>
            <a:ext cx="3024336" cy="3706422"/>
          </a:xfrm>
          <a:prstGeom prst="rect">
            <a:avLst/>
          </a:prstGeom>
          <a:noFill/>
        </p:spPr>
      </p:pic>
      <p:pic>
        <p:nvPicPr>
          <p:cNvPr id="3" name="Picture 2" descr="http://www.gornovosti.ru/static/images/archive/2510/karlson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843808" y="1268760"/>
            <a:ext cx="2952328" cy="3706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1103246"/>
      </p:ext>
    </p:extLst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96855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равильное питание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 2" pitchFamily="18" charset="2"/>
              <a:buChar char=""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соблюдение гигиены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 2" pitchFamily="18" charset="2"/>
              <a:buChar char=""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занятия спортом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 2" pitchFamily="18" charset="2"/>
              <a:buChar char=""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чистой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 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 2" pitchFamily="18" charset="2"/>
              <a:buChar char=""/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чистая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теплая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одежда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 2" pitchFamily="18" charset="2"/>
              <a:buChar char=""/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 2" pitchFamily="18" charset="2"/>
              <a:buChar char=""/>
            </a:pP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свежий воздух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-17940"/>
            <a:ext cx="62646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Здоровье </a:t>
            </a:r>
          </a:p>
          <a:p>
            <a:pPr algn="ctr"/>
            <a:r>
              <a:rPr lang="ru-RU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2054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mart-lab.ru/uploads/images/00/68/50/2012/07/26/c7a4d74bf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980728"/>
            <a:ext cx="3456384" cy="4025016"/>
          </a:xfrm>
          <a:prstGeom prst="rect">
            <a:avLst/>
          </a:prstGeom>
          <a:noFill/>
        </p:spPr>
      </p:pic>
      <p:pic>
        <p:nvPicPr>
          <p:cNvPr id="3" name="Picture 2" descr="http://smart-lab.ru/uploads/images/00/68/50/2012/07/26/c7a4d74bf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779912" y="908720"/>
            <a:ext cx="3528392" cy="4025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346628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youryoga.org/article/multiki/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1196752"/>
            <a:ext cx="3960440" cy="3532284"/>
          </a:xfrm>
          <a:prstGeom prst="rect">
            <a:avLst/>
          </a:prstGeom>
          <a:noFill/>
        </p:spPr>
      </p:pic>
      <p:pic>
        <p:nvPicPr>
          <p:cNvPr id="3" name="Picture 2" descr="http://www.youryoga.org/article/multiki/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555776" y="1196752"/>
            <a:ext cx="4032448" cy="3532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8007429"/>
      </p:ext>
    </p:extLst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://skyclipart.ru/uploads/posts/2010-01/1263214841_karls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1510" name="Picture 6" descr="http://skyclipart.ru/uploads/posts/2010-01/1263214841_karlso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764704"/>
            <a:ext cx="3096344" cy="412845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6" descr="http://skyclipart.ru/uploads/posts/2010-01/1263214841_karlso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2204864"/>
            <a:ext cx="3096344" cy="412845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9803825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лсон - Елена Константиновна ГончароV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1412776"/>
            <a:ext cx="3600400" cy="531206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620688"/>
            <a:ext cx="522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Будьте здоровы!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Выберите продукты, которые полезны для вас и разделите на две группы: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600200"/>
            <a:ext cx="3810000" cy="4530725"/>
          </a:xfrm>
        </p:spPr>
        <p:txBody>
          <a:bodyPr/>
          <a:lstStyle/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 smtClean="0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458091" y="1916113"/>
            <a:ext cx="3822265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AA8A14"/>
              </a:buClr>
              <a:buSzPct val="90000"/>
              <a:buFont typeface="Wingdings" pitchFamily="2" charset="2"/>
              <a:buNone/>
            </a:pPr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+mn-cs"/>
              </a:rPr>
              <a:t>Полезные продукты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4834979" y="1916113"/>
            <a:ext cx="4240648" cy="52322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cs typeface="+mn-cs"/>
              </a:rPr>
              <a:t>Неполезные продукты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1008846" y="3157059"/>
            <a:ext cx="76533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solidFill>
                  <a:srgbClr val="0070C0"/>
                </a:solidFill>
                <a:cs typeface="+mn-cs"/>
              </a:rPr>
              <a:t>Рыба, пепси, кефир, фанта, чипсы, морковь, капуста, шоколадные конфеты, яблоки, груши, хлеб</a:t>
            </a:r>
          </a:p>
        </p:txBody>
      </p:sp>
    </p:spTree>
    <p:extLst>
      <p:ext uri="{BB962C8B-B14F-4D97-AF65-F5344CB8AC3E}">
        <p14:creationId xmlns:p14="http://schemas.microsoft.com/office/powerpoint/2010/main" val="1205950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600200"/>
            <a:ext cx="3810000" cy="4530725"/>
          </a:xfrm>
        </p:spPr>
        <p:txBody>
          <a:bodyPr/>
          <a:lstStyle/>
          <a:p>
            <a:pPr eaLnBrk="1" hangingPunct="1"/>
            <a:endParaRPr lang="ru-RU" sz="2400" smtClean="0"/>
          </a:p>
          <a:p>
            <a:pPr eaLnBrk="1" hangingPunct="1"/>
            <a:endParaRPr lang="ru-RU" sz="2400" smtClean="0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782107" y="1304893"/>
            <a:ext cx="3301738" cy="46166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0000"/>
                </a:solidFill>
                <a:cs typeface="+mn-cs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cs typeface="+mn-cs"/>
              </a:rPr>
              <a:t>олезные продукты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000125" y="2143125"/>
            <a:ext cx="33321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Рыба,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кефир, 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  морковь, 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капуста, 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яблоки, 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груши, 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хлеб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5143500" y="2071688"/>
            <a:ext cx="33321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Пепси, 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фанта, 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чипсы, </a:t>
            </a:r>
          </a:p>
          <a:p>
            <a:pPr algn="ctr" eaLnBrk="1" hangingPunct="1"/>
            <a:r>
              <a:rPr lang="ru-RU" sz="2400" dirty="0" smtClean="0">
                <a:solidFill>
                  <a:prstClr val="black"/>
                </a:solidFill>
                <a:cs typeface="+mn-cs"/>
              </a:rPr>
              <a:t>шоколадные конфеты</a:t>
            </a:r>
          </a:p>
        </p:txBody>
      </p:sp>
      <p:pic>
        <p:nvPicPr>
          <p:cNvPr id="24583" name="Picture 11" descr="j01892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30" y="5226472"/>
            <a:ext cx="197961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2" descr="j022377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14963"/>
            <a:ext cx="15843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3" descr="j02237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1" y="5445125"/>
            <a:ext cx="14446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4" descr="j02347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30" y="5141597"/>
            <a:ext cx="10541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3" y="1277084"/>
            <a:ext cx="381033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2611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03098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2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-1981200" y="5029200"/>
            <a:ext cx="8382000" cy="20574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Tx/>
              <a:buNone/>
            </a:pPr>
            <a:r>
              <a:rPr lang="ru-RU" sz="3600" b="1" i="1">
                <a:latin typeface="Times New Roman" charset="0"/>
              </a:rPr>
              <a:t> </a:t>
            </a:r>
            <a:endParaRPr lang="ru-RU" sz="3600" b="1">
              <a:latin typeface="Times New Roman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143000" y="1524000"/>
            <a:ext cx="3581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Мы живём не для того, чтобы есть, 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а   едим для того, 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чтобы жить.  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                                 (Сократ)</a:t>
            </a:r>
          </a:p>
        </p:txBody>
      </p:sp>
    </p:spTree>
    <p:extLst>
      <p:ext uri="{BB962C8B-B14F-4D97-AF65-F5344CB8AC3E}">
        <p14:creationId xmlns:p14="http://schemas.microsoft.com/office/powerpoint/2010/main" val="2307164660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pedsovet.su/_ld/374/207022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6220">
            <a:off x="1428750" y="428625"/>
            <a:ext cx="4840288" cy="4876800"/>
          </a:xfrm>
        </p:spPr>
      </p:pic>
      <p:sp>
        <p:nvSpPr>
          <p:cNvPr id="12" name="Прямоугольник 11"/>
          <p:cNvSpPr/>
          <p:nvPr/>
        </p:nvSpPr>
        <p:spPr>
          <a:xfrm>
            <a:off x="755576" y="4869160"/>
            <a:ext cx="770485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3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4F81BD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omic Sans MS" pitchFamily="66" charset="0"/>
              </a:rPr>
              <a:t>Спасибо, ребята! </a:t>
            </a:r>
          </a:p>
          <a:p>
            <a:pPr algn="ctr">
              <a:defRPr/>
            </a:pPr>
            <a:r>
              <a:rPr lang="ru-RU" sz="3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4F81BD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omic Sans MS" pitchFamily="66" charset="0"/>
              </a:rPr>
              <a:t>Вы мне очень помогли!</a:t>
            </a:r>
          </a:p>
        </p:txBody>
      </p:sp>
    </p:spTree>
    <p:extLst>
      <p:ext uri="{BB962C8B-B14F-4D97-AF65-F5344CB8AC3E}">
        <p14:creationId xmlns:p14="http://schemas.microsoft.com/office/powerpoint/2010/main" val="18942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019800"/>
          </a:xfrm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Если хочешь быть здоров, позабыть всех докторов,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 Будь разборчивым в еде, чтоб не навредить себе,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 Больше фруктов, овощей, и орехов не жалей,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 Меньше сахара и жира!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  Будешь стройным и красивым!</a:t>
            </a:r>
          </a:p>
        </p:txBody>
      </p:sp>
    </p:spTree>
    <p:extLst>
      <p:ext uri="{BB962C8B-B14F-4D97-AF65-F5344CB8AC3E}">
        <p14:creationId xmlns:p14="http://schemas.microsoft.com/office/powerpoint/2010/main" val="4567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36" y="500042"/>
            <a:ext cx="40272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Рефлексия</a:t>
            </a:r>
          </a:p>
        </p:txBody>
      </p:sp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857250" y="2571750"/>
            <a:ext cx="7572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36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Что мне этот урок дал для жизни?</a:t>
            </a:r>
            <a:endParaRPr lang="ru-RU" sz="3600" b="1" i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r>
              <a:rPr lang="ru-RU" sz="36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Мне показалось важным</a:t>
            </a:r>
            <a:r>
              <a:rPr lang="ru-RU" sz="3600" b="1" i="1" dirty="0" smtClean="0">
                <a:solidFill>
                  <a:srgbClr val="FF0000"/>
                </a:solidFill>
                <a:cs typeface="Times New Roman" charset="0"/>
              </a:rPr>
              <a:t>…</a:t>
            </a:r>
            <a:endParaRPr lang="ru-RU" sz="3600" b="1" i="1" dirty="0" smtClean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43012" name="Рисунок 7" descr="lolo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429125"/>
            <a:ext cx="1390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8" descr="Рисунок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572000"/>
            <a:ext cx="1630362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07275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 вкусной и здоровой пище»</a:t>
            </a:r>
            <a:endParaRPr lang="ru-RU" sz="9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86531" y="360362"/>
            <a:ext cx="4103687" cy="1143000"/>
          </a:xfrm>
        </p:spPr>
        <p:txBody>
          <a:bodyPr/>
          <a:lstStyle/>
          <a:p>
            <a:pPr algn="l" eaLnBrk="1" hangingPunct="1"/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</a:rPr>
              <a:t>Чтобы ходить, бегать, прыгать, дышать, смеяться, работать, </a:t>
            </a:r>
            <a:r>
              <a:rPr lang="ru-RU" sz="2400" i="1" dirty="0" smtClean="0">
                <a:solidFill>
                  <a:srgbClr val="FF0000"/>
                </a:solidFill>
                <a:latin typeface="Comic Sans MS" pitchFamily="66" charset="0"/>
              </a:rPr>
              <a:t>чтобы жить</a:t>
            </a:r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</a:rPr>
              <a:t>, нужно принимать пищу</a:t>
            </a:r>
            <a:r>
              <a:rPr lang="ru-RU" sz="1800" dirty="0" smtClean="0">
                <a:latin typeface="Comic Sans MS" pitchFamily="66" charset="0"/>
              </a:rPr>
              <a:t>.</a:t>
            </a:r>
            <a:r>
              <a:rPr lang="ru-RU" sz="1800" dirty="0" smtClean="0"/>
              <a:t>                                                                                                           </a:t>
            </a:r>
          </a:p>
        </p:txBody>
      </p:sp>
      <p:pic>
        <p:nvPicPr>
          <p:cNvPr id="20483" name="Picture 5" descr="v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3810000" cy="3152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2484438" y="3500438"/>
            <a:ext cx="315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mtClean="0">
                <a:solidFill>
                  <a:prstClr val="black"/>
                </a:solidFill>
                <a:latin typeface="Comic Sans MS" pitchFamily="66" charset="0"/>
                <a:cs typeface="+mn-cs"/>
              </a:rPr>
              <a:t>Человек может жить без еды 30-40 дней. 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4427984" y="4429125"/>
            <a:ext cx="33845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За свою жизнь каждый человек съедает примерно 50 тонн продуктов. Целый грузовой вагон. </a:t>
            </a:r>
          </a:p>
        </p:txBody>
      </p:sp>
      <p:pic>
        <p:nvPicPr>
          <p:cNvPr id="20486" name="Picture 10" descr="vagon_gruso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429125"/>
            <a:ext cx="3333750" cy="206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487" name="Picture 11" descr="th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6" y="1914381"/>
            <a:ext cx="18288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3397811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1" y="357166"/>
            <a:ext cx="8286808" cy="62478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едим, чтобы жить или </a:t>
            </a:r>
          </a:p>
          <a:p>
            <a:pPr algn="ctr">
              <a:defRPr/>
            </a:pPr>
            <a:r>
              <a:rPr lang="ru-RU" sz="8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живём, чтобы есть?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ttp://pedsovet.su/_ld/374/207022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28625"/>
            <a:ext cx="6858000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50000">
              <a:schemeClr val="bg1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1" name="Picture 41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58175" y="4371975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174531f737e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49725"/>
            <a:ext cx="2374900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174531f737e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4813"/>
            <a:ext cx="2374900" cy="1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174531f737e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08275"/>
            <a:ext cx="2374900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h7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16338"/>
            <a:ext cx="17240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7" name="Picture 27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1975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3" name="Picture 33" descr="7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11906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4" name="Picture 34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5" name="Picture 35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6" name="Picture 36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0213" y="-800100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7" name="Picture 37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5475" y="-800100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8" name="Picture 38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3763" y="-800100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9" name="Picture 39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58175" y="0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0" name="Picture 40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58175" y="1916113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2" name="Picture 42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40525" y="5172075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3" name="Picture 43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2600" y="5172075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4" name="Picture 44" descr="1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27188" y="5172075"/>
            <a:ext cx="8858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7" name="Picture 47" descr="af857422a2e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25538"/>
            <a:ext cx="24479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8" name="Picture 48" descr="7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11906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9" name="Picture 49" descr="7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836613"/>
            <a:ext cx="11906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10" name="чебу267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12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2573">
            <a:off x="2268538" y="2492375"/>
            <a:ext cx="2160587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11" name="AutoShape 5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8243888" y="6308725"/>
            <a:ext cx="647700" cy="360363"/>
          </a:xfrm>
          <a:prstGeom prst="leftArrow">
            <a:avLst>
              <a:gd name="adj1" fmla="val 50000"/>
              <a:gd name="adj2" fmla="val 44934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7205 -0.13217 C 0.20798 -0.16203 0.26198 -0.17847 0.31823 -0.17847 C 0.38229 -0.17847 0.43368 -0.16203 0.46962 -0.13217 L 0.64184 -4.81481E-6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184 -2.96296E-6 L 0.46857 -0.13102 C 0.43212 -0.16041 0.37743 -0.17685 0.32118 -0.17685 C 0.25677 -0.17685 0.20486 -0.16041 0.1684 -0.13102 L -0.004 -2.96296E-6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2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17205 -0.13102 C 0.20799 -0.16041 0.26198 -0.17685 0.31823 -0.17685 C 0.3823 -0.17685 0.43369 -0.16041 0.46962 -0.13102 L 0.64184 -2.96296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184 -2.96296E-6 L 0.46857 -0.13102 C 0.43212 -0.16041 0.37778 -0.17685 0.32135 -0.17685 C 0.25677 -0.17685 0.20503 -0.16041 0.16857 -0.13102 L -0.004 -2.96296E-6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2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7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1.48148E-6 L -0.004 -0.53426 L 0.58281 -0.53426 L 0.58281 -1.48148E-6 L -0.004 -1.48148E-6 Z " pathEditMode="relative" rAng="16200000" ptsTypes="FFFFF">
                                      <p:cBhvr>
                                        <p:cTn id="20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-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2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46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2338 C 0.08784 0.14561 0.23281 0.15209 0.32257 0.03612 C 0.41215 -0.07824 0.41493 -0.27175 0.32621 -0.3949 C 0.23836 -0.51666 0.0934 -0.52152 0.00382 -0.40694 C -0.08664 -0.2912 -0.0882 -0.09907 4.16667E-6 0.02338 Z " pathEditMode="relative" rAng="2772784" ptsTypes="fffff">
                                      <p:cBhvr>
                                        <p:cTn id="47" dur="2000" spd="-100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4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8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7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500"/>
                                        <p:tgtEl>
                                          <p:spTgt spid="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7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6" dur="5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7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0" dur="500"/>
                                        <p:tgtEl>
                                          <p:spTgt spid="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8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4" dur="5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8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8" dur="500"/>
                                        <p:tgtEl>
                                          <p:spTgt spid="1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9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2" dur="500"/>
                                        <p:tgtEl>
                                          <p:spTgt spid="1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9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6" dur="5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9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0" dur="5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2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85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30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3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3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47" presetID="35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54" presetID="35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5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61" presetID="35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5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10"/>
                </p:tgtEl>
              </p:cMediaNode>
            </p:audio>
          </p:childTnLst>
        </p:cTn>
      </p:par>
    </p:tnLst>
    <p:bldLst>
      <p:bldP spid="154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1285875" y="285750"/>
            <a:ext cx="6357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rgbClr val="FF0000"/>
                </a:solidFill>
                <a:cs typeface="+mn-cs"/>
              </a:rPr>
              <a:t>На какие две группы можно разделить  эти продукты?</a:t>
            </a:r>
          </a:p>
        </p:txBody>
      </p:sp>
      <p:pic>
        <p:nvPicPr>
          <p:cNvPr id="26627" name="Picture 5" descr="Food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28750"/>
            <a:ext cx="18288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1" descr="Food0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286125"/>
            <a:ext cx="17526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 descr="Food0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000625"/>
            <a:ext cx="14478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Food0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428750"/>
            <a:ext cx="1828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parsley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071813"/>
            <a:ext cx="17637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5" descr="Food0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00625"/>
            <a:ext cx="271462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Food04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21082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3" descr="Food0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428750"/>
            <a:ext cx="18288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Food07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572125"/>
            <a:ext cx="18288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7" descr="Food06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214688"/>
            <a:ext cx="290988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3" descr="3003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5286375"/>
            <a:ext cx="1733550" cy="1285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6" descr="55"/>
          <p:cNvPicPr>
            <a:picLocks noChangeAspect="1" noChangeArrowheads="1"/>
          </p:cNvPicPr>
          <p:nvPr/>
        </p:nvPicPr>
        <p:blipFill>
          <a:blip r:embed="rId1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214813"/>
            <a:ext cx="171767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6" descr="carro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00500"/>
            <a:ext cx="9683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564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642938" y="285750"/>
            <a:ext cx="2857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cs typeface="+mn-cs"/>
              </a:rPr>
              <a:t>Продукты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cs typeface="+mn-cs"/>
              </a:rPr>
              <a:t>растительного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cs typeface="+mn-cs"/>
              </a:rPr>
              <a:t>происхождения</a:t>
            </a:r>
          </a:p>
        </p:txBody>
      </p:sp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>
            <a:off x="4857750" y="285750"/>
            <a:ext cx="32146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cs typeface="+mn-cs"/>
              </a:rPr>
              <a:t>Продукты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cs typeface="+mn-cs"/>
              </a:rPr>
              <a:t>животного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cs typeface="+mn-cs"/>
              </a:rPr>
              <a:t>происхождения </a:t>
            </a:r>
          </a:p>
        </p:txBody>
      </p:sp>
      <p:pic>
        <p:nvPicPr>
          <p:cNvPr id="27652" name="Picture 5" descr="Food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27" y="1403224"/>
            <a:ext cx="15890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parsle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0"/>
            <a:ext cx="17637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Food0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214938"/>
            <a:ext cx="1355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5" descr="Food0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0188"/>
            <a:ext cx="15176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0" descr="Food0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571750"/>
            <a:ext cx="14478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Food09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5286375"/>
            <a:ext cx="1828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4" descr="Food04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214438"/>
            <a:ext cx="21082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7" descr="Food06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786438"/>
            <a:ext cx="290988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6" descr="55"/>
          <p:cNvPicPr>
            <a:picLocks noChangeAspect="1" noChangeArrowheads="1"/>
          </p:cNvPicPr>
          <p:nvPr/>
        </p:nvPicPr>
        <p:blipFill>
          <a:blip r:embed="rId10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71625"/>
            <a:ext cx="17176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2" descr="Food07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214688"/>
            <a:ext cx="18288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3" descr="3003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3500438"/>
            <a:ext cx="1733550" cy="1285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3" descr="Food00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57750"/>
            <a:ext cx="18288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01" descr="Бананы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071938"/>
            <a:ext cx="12239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6" descr="carro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4071938"/>
            <a:ext cx="86201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86428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506</TotalTime>
  <Words>245</Words>
  <Application>Microsoft Office PowerPoint</Application>
  <PresentationFormat>Экран (4:3)</PresentationFormat>
  <Paragraphs>63</Paragraphs>
  <Slides>29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Arial Black</vt:lpstr>
      <vt:lpstr>Calibri</vt:lpstr>
      <vt:lpstr>Century Gothic</vt:lpstr>
      <vt:lpstr>Comic Sans MS</vt:lpstr>
      <vt:lpstr>Times New Roman</vt:lpstr>
      <vt:lpstr>Wingdings</vt:lpstr>
      <vt:lpstr>Wingdings 2</vt:lpstr>
      <vt:lpstr>Оформление по умолчанию</vt:lpstr>
      <vt:lpstr>2_Тема Office</vt:lpstr>
      <vt:lpstr>Презентация PowerPoint</vt:lpstr>
      <vt:lpstr>Презентация PowerPoint</vt:lpstr>
      <vt:lpstr>Презентация PowerPoint</vt:lpstr>
      <vt:lpstr>Чтобы ходить, бегать, прыгать, дышать, смеяться, работать, чтобы жить, нужно принимать пищу.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эти продукты полезны?</vt:lpstr>
      <vt:lpstr>Почему эти продукты вредны?</vt:lpstr>
      <vt:lpstr>Правильное питание – залог здоровья</vt:lpstr>
      <vt:lpstr>    Что  такое рациональное (правильное) питание?</vt:lpstr>
      <vt:lpstr>Два условия правильного питания: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Выберите продукты, которые полезны для вас и разделите на две группы:</vt:lpstr>
      <vt:lpstr>Презентация PowerPoint</vt:lpstr>
      <vt:lpstr>Презентация PowerPoint</vt:lpstr>
      <vt:lpstr>Презентация PowerPoint</vt:lpstr>
      <vt:lpstr>Если хочешь быть здоров, позабыть всех докторов,   Будь разборчивым в еде, чтоб не навредить себе,   Больше фруктов, овощей, и орехов не жалей,   Меньше сахара и жира!   Будешь стройным и красивым!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НАШЕ ПИТАНИЕ</dc:title>
  <dc:creator>as</dc:creator>
  <cp:lastModifiedBy>Наталья Шахова</cp:lastModifiedBy>
  <cp:revision>58</cp:revision>
  <dcterms:created xsi:type="dcterms:W3CDTF">2010-11-06T16:23:28Z</dcterms:created>
  <dcterms:modified xsi:type="dcterms:W3CDTF">2022-04-16T13:50:53Z</dcterms:modified>
</cp:coreProperties>
</file>