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4" r:id="rId2"/>
    <p:sldId id="268" r:id="rId3"/>
    <p:sldId id="258" r:id="rId4"/>
    <p:sldId id="261" r:id="rId5"/>
    <p:sldId id="260" r:id="rId6"/>
    <p:sldId id="263" r:id="rId7"/>
    <p:sldId id="272" r:id="rId8"/>
    <p:sldId id="273" r:id="rId9"/>
    <p:sldId id="267" r:id="rId10"/>
    <p:sldId id="283" r:id="rId11"/>
    <p:sldId id="284" r:id="rId12"/>
    <p:sldId id="285" r:id="rId13"/>
    <p:sldId id="286" r:id="rId1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5.wmf"/><Relationship Id="rId1" Type="http://schemas.openxmlformats.org/officeDocument/2006/relationships/image" Target="../media/image1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10/25/2021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838200" y="2438400"/>
            <a:ext cx="8001000" cy="1219200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Пропорциональные отрезки в прямоугольном треугольнике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" name="Подзаголовок 2"/>
          <p:cNvSpPr txBox="1">
            <a:spLocks/>
          </p:cNvSpPr>
          <p:nvPr/>
        </p:nvSpPr>
        <p:spPr>
          <a:xfrm>
            <a:off x="2133600" y="685800"/>
            <a:ext cx="5327848" cy="2057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Геометрия</a:t>
            </a:r>
            <a:r>
              <a:rPr kumimoji="0" lang="ru-RU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4" name="Picture 5" descr="7FF6E80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4643446"/>
            <a:ext cx="1266825" cy="199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ый треугольник 2"/>
          <p:cNvSpPr/>
          <p:nvPr/>
        </p:nvSpPr>
        <p:spPr>
          <a:xfrm rot="12540000" flipH="1">
            <a:off x="678531" y="2331717"/>
            <a:ext cx="4248000" cy="2326020"/>
          </a:xfrm>
          <a:prstGeom prst="rtTriangle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524000" y="1447800"/>
            <a:ext cx="0" cy="2057400"/>
          </a:xfrm>
          <a:prstGeom prst="line">
            <a:avLst/>
          </a:prstGeom>
          <a:ln w="1905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52400" y="2971800"/>
            <a:ext cx="324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А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066800" y="10668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</a:t>
            </a:r>
            <a:endParaRPr lang="ru-RU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181600" y="30480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С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371600" y="35052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Н</a:t>
            </a:r>
            <a:endParaRPr lang="ru-RU" sz="2400" dirty="0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914400" y="4800600"/>
          <a:ext cx="3535362" cy="161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4" name="Формула" r:id="rId3" imgW="2108160" imgH="965160" progId="Equation.3">
                  <p:embed/>
                </p:oleObj>
              </mc:Choice>
              <mc:Fallback>
                <p:oleObj name="Формула" r:id="rId3" imgW="2108160" imgH="96516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800600"/>
                        <a:ext cx="3535362" cy="161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3048000" y="1905000"/>
            <a:ext cx="524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20</a:t>
            </a:r>
            <a:endParaRPr lang="ru-RU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457200" y="2057400"/>
            <a:ext cx="524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15</a:t>
            </a:r>
            <a:endParaRPr lang="ru-RU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1676400" y="2209800"/>
            <a:ext cx="3145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?</a:t>
            </a:r>
            <a:endParaRPr lang="ru-RU" sz="2400" dirty="0"/>
          </a:p>
        </p:txBody>
      </p:sp>
      <p:sp>
        <p:nvSpPr>
          <p:cNvPr id="16" name="Фигура, имеющая форму буквы L 15"/>
          <p:cNvSpPr/>
          <p:nvPr/>
        </p:nvSpPr>
        <p:spPr>
          <a:xfrm rot="17791687">
            <a:off x="1414610" y="1490810"/>
            <a:ext cx="252000" cy="252000"/>
          </a:xfrm>
          <a:prstGeom prst="corner">
            <a:avLst>
              <a:gd name="adj1" fmla="val 11419"/>
              <a:gd name="adj2" fmla="val 765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4724400" y="1447800"/>
          <a:ext cx="407035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5" name="Формула" r:id="rId5" imgW="2095200" imgH="660240" progId="Equation.3">
                  <p:embed/>
                </p:oleObj>
              </mc:Choice>
              <mc:Fallback>
                <p:oleObj name="Формула" r:id="rId5" imgW="2095200" imgH="6602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1447800"/>
                        <a:ext cx="4070350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5334000" y="4800600"/>
          <a:ext cx="2919413" cy="1425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6" name="Формула" r:id="rId7" imgW="1739880" imgH="850680" progId="Equation.3">
                  <p:embed/>
                </p:oleObj>
              </mc:Choice>
              <mc:Fallback>
                <p:oleObj name="Формула" r:id="rId7" imgW="1739880" imgH="8506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800600"/>
                        <a:ext cx="2919413" cy="1425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228600" y="228600"/>
            <a:ext cx="876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Задача 5 </a:t>
            </a:r>
            <a:r>
              <a:rPr lang="ru-RU" dirty="0" smtClean="0"/>
              <a:t>. В треугольнике, стороны которого равны 15, 20 и 25, проведена высота к его большей стороне. Найдите отрезки, на которые высота делит эту сторону</a:t>
            </a:r>
            <a:endParaRPr lang="ru-RU" dirty="0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flipH="1">
            <a:off x="381000" y="4114800"/>
            <a:ext cx="4800600" cy="0"/>
          </a:xfrm>
          <a:prstGeom prst="line">
            <a:avLst/>
          </a:prstGeom>
          <a:ln w="19050">
            <a:solidFill>
              <a:srgbClr val="002060"/>
            </a:solidFill>
            <a:prstDash val="sys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286000" y="4191000"/>
            <a:ext cx="524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25</a:t>
            </a:r>
            <a:endParaRPr lang="ru-RU" sz="2400" dirty="0"/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381000" y="3505200"/>
            <a:ext cx="0" cy="685800"/>
          </a:xfrm>
          <a:prstGeom prst="line">
            <a:avLst/>
          </a:prstGeom>
          <a:ln w="1905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5181600" y="3581400"/>
            <a:ext cx="0" cy="685800"/>
          </a:xfrm>
          <a:prstGeom prst="line">
            <a:avLst/>
          </a:prstGeom>
          <a:ln w="1905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95400" y="304800"/>
            <a:ext cx="6417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Bookman Old Style" pitchFamily="18" charset="0"/>
              </a:rPr>
              <a:t>Среднее пропорциональное</a:t>
            </a:r>
            <a:endParaRPr lang="ru-RU" sz="32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990600" y="1981200"/>
            <a:ext cx="5715000" cy="0"/>
          </a:xfrm>
          <a:prstGeom prst="line">
            <a:avLst/>
          </a:prstGeom>
          <a:ln w="28575">
            <a:solidFill>
              <a:srgbClr val="0070C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990600" y="2743200"/>
            <a:ext cx="1371600" cy="0"/>
          </a:xfrm>
          <a:prstGeom prst="line">
            <a:avLst/>
          </a:prstGeom>
          <a:ln w="28575">
            <a:solidFill>
              <a:srgbClr val="0070C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14400" y="1371600"/>
            <a:ext cx="377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А</a:t>
            </a:r>
            <a:endParaRPr lang="ru-RU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705600" y="1371600"/>
            <a:ext cx="377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В</a:t>
            </a:r>
            <a:endParaRPr lang="ru-RU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990600" y="2209800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С</a:t>
            </a:r>
            <a:endParaRPr lang="ru-RU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2209800" y="2209800"/>
            <a:ext cx="386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</a:t>
            </a:r>
            <a:endParaRPr lang="ru-RU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990600" y="2895600"/>
            <a:ext cx="360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Х</a:t>
            </a:r>
            <a:endParaRPr lang="ru-RU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3733800" y="2895600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У</a:t>
            </a:r>
            <a:endParaRPr lang="ru-RU" sz="2400" dirty="0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990600" y="3429000"/>
            <a:ext cx="2819400" cy="0"/>
          </a:xfrm>
          <a:prstGeom prst="line">
            <a:avLst/>
          </a:prstGeom>
          <a:ln w="28575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914400" y="3962400"/>
            <a:ext cx="731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Bookman Old Style" pitchFamily="18" charset="0"/>
              </a:rPr>
              <a:t>Отрезок ХУ называется средним  пропорциональным (средним геометрическим) для отрезков АВ и СД, если</a:t>
            </a:r>
            <a:endParaRPr lang="ru-RU" sz="2000" dirty="0">
              <a:latin typeface="Bookman Old Style" pitchFamily="18" charset="0"/>
            </a:endParaRPr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3200400" y="5257800"/>
          <a:ext cx="2430000" cy="5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6" name="Формула" r:id="rId3" imgW="1028520" imgH="228600" progId="Equation.3">
                  <p:embed/>
                </p:oleObj>
              </mc:Choice>
              <mc:Fallback>
                <p:oleObj name="Формула" r:id="rId3" imgW="102852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257800"/>
                        <a:ext cx="2430000" cy="54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228600"/>
            <a:ext cx="7010400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Bookman Old Style" pitchFamily="18" charset="0"/>
              </a:rPr>
              <a:t>Пропорциональные отрезки в прямоугольном треугольнике</a:t>
            </a:r>
            <a:endParaRPr lang="ru-RU" sz="32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3" name="Прямоугольный треугольник 2"/>
          <p:cNvSpPr/>
          <p:nvPr/>
        </p:nvSpPr>
        <p:spPr>
          <a:xfrm rot="9265641">
            <a:off x="1480809" y="2909748"/>
            <a:ext cx="5067653" cy="2362200"/>
          </a:xfrm>
          <a:prstGeom prst="rtTriangl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791200" y="1981200"/>
            <a:ext cx="0" cy="205740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62000" y="3733800"/>
            <a:ext cx="324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Bookman Old Style" pitchFamily="18" charset="0"/>
              </a:rPr>
              <a:t>А</a:t>
            </a:r>
            <a:endParaRPr lang="ru-RU" sz="2400" dirty="0">
              <a:latin typeface="Bookman Old Style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0" y="36576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Bookman Old Style" pitchFamily="18" charset="0"/>
              </a:rPr>
              <a:t>В</a:t>
            </a:r>
            <a:endParaRPr lang="ru-RU" sz="2400" dirty="0">
              <a:latin typeface="Bookman Old Style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38800" y="1447800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Bookman Old Style" pitchFamily="18" charset="0"/>
              </a:rPr>
              <a:t>С</a:t>
            </a:r>
            <a:endParaRPr lang="ru-RU" sz="2000" dirty="0">
              <a:latin typeface="Bookman Old Style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38800" y="41148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Bookman Old Style" pitchFamily="18" charset="0"/>
              </a:rPr>
              <a:t>Н</a:t>
            </a:r>
            <a:endParaRPr lang="ru-RU" sz="2400" dirty="0">
              <a:latin typeface="Bookman Old Style" pitchFamily="18" charset="0"/>
            </a:endParaRPr>
          </a:p>
        </p:txBody>
      </p:sp>
      <p:sp>
        <p:nvSpPr>
          <p:cNvPr id="12" name="Дуга 11"/>
          <p:cNvSpPr/>
          <p:nvPr/>
        </p:nvSpPr>
        <p:spPr>
          <a:xfrm rot="2168928">
            <a:off x="1248479" y="3534479"/>
            <a:ext cx="914400" cy="914400"/>
          </a:xfrm>
          <a:prstGeom prst="arc">
            <a:avLst>
              <a:gd name="adj1" fmla="val 17361170"/>
              <a:gd name="adj2" fmla="val 20039796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Дуга 12"/>
          <p:cNvSpPr/>
          <p:nvPr/>
        </p:nvSpPr>
        <p:spPr>
          <a:xfrm rot="7326231">
            <a:off x="5430869" y="1849469"/>
            <a:ext cx="914400" cy="914400"/>
          </a:xfrm>
          <a:prstGeom prst="arc">
            <a:avLst>
              <a:gd name="adj1" fmla="val 17828990"/>
              <a:gd name="adj2" fmla="val 20039796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228600" y="4572000"/>
          <a:ext cx="2447925" cy="1350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Формула" r:id="rId3" imgW="1104840" imgH="609480" progId="Equation.3">
                  <p:embed/>
                </p:oleObj>
              </mc:Choice>
              <mc:Fallback>
                <p:oleObj name="Формула" r:id="rId3" imgW="1104840" imgH="609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4572000"/>
                        <a:ext cx="2447925" cy="1350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6269038" y="4187825"/>
          <a:ext cx="239077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Формула" r:id="rId5" imgW="1079280" imgH="482400" progId="Equation.3">
                  <p:embed/>
                </p:oleObj>
              </mc:Choice>
              <mc:Fallback>
                <p:oleObj name="Формула" r:id="rId5" imgW="1079280" imgH="4824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9038" y="4187825"/>
                        <a:ext cx="2390775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2971800" y="5181600"/>
            <a:ext cx="475176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/>
              <a:t>Высота прямоугольного треугольника, проведенная из вершины прямого угла, есть среднее  пропорциональное для отрезков, на которые делится гипотенуза этой высотой</a:t>
            </a:r>
            <a:endParaRPr lang="ru-RU" b="1" dirty="0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Формула" r:id="rId7" imgW="114120" imgH="215640" progId="Equation.3">
                  <p:embed/>
                </p:oleObj>
              </mc:Choice>
              <mc:Fallback>
                <p:oleObj name="Формула" r:id="rId7" imgW="11412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Фигура, имеющая форму буквы L 17"/>
          <p:cNvSpPr/>
          <p:nvPr/>
        </p:nvSpPr>
        <p:spPr>
          <a:xfrm rot="19863337">
            <a:off x="5607840" y="1950241"/>
            <a:ext cx="252000" cy="252000"/>
          </a:xfrm>
          <a:prstGeom prst="corner">
            <a:avLst>
              <a:gd name="adj1" fmla="val 11419"/>
              <a:gd name="adj2" fmla="val 765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990600" y="1828800"/>
          <a:ext cx="28844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Формула" r:id="rId9" imgW="1307880" imgH="228600" progId="Equation.3">
                  <p:embed/>
                </p:oleObj>
              </mc:Choice>
              <mc:Fallback>
                <p:oleObj name="Формула" r:id="rId9" imgW="130788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828800"/>
                        <a:ext cx="2884488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 animBg="1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152400"/>
            <a:ext cx="7010400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Bookman Old Style" pitchFamily="18" charset="0"/>
              </a:rPr>
              <a:t>Пропорциональные отрезки в прямоугольном треугольнике</a:t>
            </a:r>
            <a:endParaRPr lang="ru-RU" sz="32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3" name="Прямоугольный треугольник 2"/>
          <p:cNvSpPr/>
          <p:nvPr/>
        </p:nvSpPr>
        <p:spPr>
          <a:xfrm rot="9300000">
            <a:off x="1709555" y="2941382"/>
            <a:ext cx="5067653" cy="2362200"/>
          </a:xfrm>
          <a:prstGeom prst="rtTriangle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120000">
            <a:off x="5980807" y="1981881"/>
            <a:ext cx="76200" cy="2133600"/>
          </a:xfrm>
          <a:prstGeom prst="line">
            <a:avLst/>
          </a:prstGeom>
          <a:ln w="1905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143000" y="3657600"/>
            <a:ext cx="324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А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7086600" y="37338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</a:t>
            </a:r>
            <a:endParaRPr lang="ru-RU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019800" y="14478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С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943600" y="40386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Н</a:t>
            </a:r>
            <a:endParaRPr lang="ru-RU" sz="2400" dirty="0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457200" y="4724400"/>
          <a:ext cx="2447925" cy="1350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Формула" r:id="rId3" imgW="1104840" imgH="609480" progId="Equation.3">
                  <p:embed/>
                </p:oleObj>
              </mc:Choice>
              <mc:Fallback>
                <p:oleObj name="Формула" r:id="rId3" imgW="1104840" imgH="609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724400"/>
                        <a:ext cx="2447925" cy="1350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146675" y="4495800"/>
          <a:ext cx="2193925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Формула" r:id="rId5" imgW="990360" imgH="203040" progId="Equation.3">
                  <p:embed/>
                </p:oleObj>
              </mc:Choice>
              <mc:Fallback>
                <p:oleObj name="Формула" r:id="rId5" imgW="99036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6675" y="4495800"/>
                        <a:ext cx="2193925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886200" y="5257800"/>
            <a:ext cx="47517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/>
              <a:t>Катет прямоугольного треугольника есть среднее  пропорциональное для гипотенузы и проекции этого катета на гипотенузу.</a:t>
            </a:r>
            <a:endParaRPr lang="ru-RU" b="1" dirty="0"/>
          </a:p>
        </p:txBody>
      </p:sp>
      <p:sp>
        <p:nvSpPr>
          <p:cNvPr id="18" name="Прямоугольный треугольник 17"/>
          <p:cNvSpPr/>
          <p:nvPr/>
        </p:nvSpPr>
        <p:spPr>
          <a:xfrm flipH="1">
            <a:off x="1447800" y="1981200"/>
            <a:ext cx="4572000" cy="2133600"/>
          </a:xfrm>
          <a:prstGeom prst="rtTriangle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уга 19"/>
          <p:cNvSpPr/>
          <p:nvPr/>
        </p:nvSpPr>
        <p:spPr>
          <a:xfrm rot="2168928">
            <a:off x="1400878" y="3610679"/>
            <a:ext cx="914400" cy="914400"/>
          </a:xfrm>
          <a:prstGeom prst="arc">
            <a:avLst>
              <a:gd name="adj1" fmla="val 16987433"/>
              <a:gd name="adj2" fmla="val 19615596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Фигура, имеющая форму буквы L 16"/>
          <p:cNvSpPr/>
          <p:nvPr/>
        </p:nvSpPr>
        <p:spPr>
          <a:xfrm rot="19863337">
            <a:off x="5836440" y="2026441"/>
            <a:ext cx="252000" cy="252000"/>
          </a:xfrm>
          <a:prstGeom prst="corner">
            <a:avLst>
              <a:gd name="adj1" fmla="val 11419"/>
              <a:gd name="adj2" fmla="val 765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838200" y="1905000"/>
          <a:ext cx="28844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Формула" r:id="rId7" imgW="1307880" imgH="228600" progId="Equation.3">
                  <p:embed/>
                </p:oleObj>
              </mc:Choice>
              <mc:Fallback>
                <p:oleObj name="Формула" r:id="rId7" imgW="130788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905000"/>
                        <a:ext cx="2884488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52400"/>
            <a:ext cx="6400800" cy="114300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Bookman Old Style" pitchFamily="18" charset="0"/>
              </a:rPr>
              <a:t>Пропорциональные отрезки в прямоугольном треугольнике</a:t>
            </a:r>
            <a:endParaRPr lang="ru-RU" sz="32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3" name="Прямоугольный треугольник 2"/>
          <p:cNvSpPr/>
          <p:nvPr/>
        </p:nvSpPr>
        <p:spPr>
          <a:xfrm rot="9265641">
            <a:off x="1480809" y="2909748"/>
            <a:ext cx="5067653" cy="2362200"/>
          </a:xfrm>
          <a:prstGeom prst="rtTriangle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791200" y="1981200"/>
            <a:ext cx="0" cy="2057400"/>
          </a:xfrm>
          <a:prstGeom prst="line">
            <a:avLst/>
          </a:prstGeom>
          <a:ln w="28575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38200" y="3733800"/>
            <a:ext cx="324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А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6858000" y="37338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</a:t>
            </a:r>
            <a:endParaRPr lang="ru-RU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638800" y="14478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С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562600" y="40386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Н</a:t>
            </a:r>
            <a:endParaRPr lang="ru-RU" sz="2400" dirty="0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471488" y="4724400"/>
          <a:ext cx="2419350" cy="1350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Формула" r:id="rId3" imgW="1091880" imgH="609480" progId="Equation.3">
                  <p:embed/>
                </p:oleObj>
              </mc:Choice>
              <mc:Fallback>
                <p:oleObj name="Формула" r:id="rId3" imgW="1091880" imgH="609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8" y="4724400"/>
                        <a:ext cx="2419350" cy="1350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160963" y="4495800"/>
          <a:ext cx="2165350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Формула" r:id="rId5" imgW="977760" imgH="203040" progId="Equation.3">
                  <p:embed/>
                </p:oleObj>
              </mc:Choice>
              <mc:Fallback>
                <p:oleObj name="Формула" r:id="rId5" imgW="97776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0963" y="4495800"/>
                        <a:ext cx="2165350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886200" y="5257800"/>
            <a:ext cx="47517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/>
              <a:t>Катет прямоугольного треугольника есть среднее  пропорциональное для гипотенузы и проекции этого катета на гипотенузу.</a:t>
            </a:r>
            <a:endParaRPr lang="ru-RU" b="1" dirty="0"/>
          </a:p>
        </p:txBody>
      </p:sp>
      <p:sp>
        <p:nvSpPr>
          <p:cNvPr id="17" name="Прямоугольный треугольник 16"/>
          <p:cNvSpPr/>
          <p:nvPr/>
        </p:nvSpPr>
        <p:spPr>
          <a:xfrm>
            <a:off x="5791200" y="1981200"/>
            <a:ext cx="990600" cy="205740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уга 18"/>
          <p:cNvSpPr/>
          <p:nvPr/>
        </p:nvSpPr>
        <p:spPr>
          <a:xfrm rot="15905749">
            <a:off x="6362012" y="3695012"/>
            <a:ext cx="914400" cy="914400"/>
          </a:xfrm>
          <a:prstGeom prst="arc">
            <a:avLst>
              <a:gd name="adj1" fmla="val 17542800"/>
              <a:gd name="adj2" fmla="val 20602605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838200" y="1905000"/>
          <a:ext cx="28844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Формула" r:id="rId7" imgW="1307880" imgH="228600" progId="Equation.3">
                  <p:embed/>
                </p:oleObj>
              </mc:Choice>
              <mc:Fallback>
                <p:oleObj name="Формула" r:id="rId7" imgW="130788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905000"/>
                        <a:ext cx="2884488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Фигура, имеющая форму буквы L 17"/>
          <p:cNvSpPr/>
          <p:nvPr/>
        </p:nvSpPr>
        <p:spPr>
          <a:xfrm rot="19863337">
            <a:off x="5607840" y="1950240"/>
            <a:ext cx="252000" cy="252000"/>
          </a:xfrm>
          <a:prstGeom prst="corner">
            <a:avLst>
              <a:gd name="adj1" fmla="val 11419"/>
              <a:gd name="adj2" fmla="val 765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ый треугольник 2"/>
          <p:cNvSpPr/>
          <p:nvPr/>
        </p:nvSpPr>
        <p:spPr>
          <a:xfrm rot="12540000" flipH="1">
            <a:off x="678531" y="2636517"/>
            <a:ext cx="4248000" cy="2326020"/>
          </a:xfrm>
          <a:prstGeom prst="rtTriangle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524000" y="1752600"/>
            <a:ext cx="0" cy="2057400"/>
          </a:xfrm>
          <a:prstGeom prst="line">
            <a:avLst/>
          </a:prstGeom>
          <a:ln w="1905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04800" y="3810000"/>
            <a:ext cx="324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А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143000" y="13716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</a:t>
            </a:r>
            <a:endParaRPr lang="ru-RU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257800" y="36576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С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371600" y="38100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Н</a:t>
            </a:r>
            <a:endParaRPr lang="ru-RU" sz="2400" dirty="0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762000" y="4343400"/>
          <a:ext cx="3003757" cy="23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Формула" r:id="rId3" imgW="1790640" imgH="1396800" progId="Equation.3">
                  <p:embed/>
                </p:oleObj>
              </mc:Choice>
              <mc:Fallback>
                <p:oleObj name="Формула" r:id="rId3" imgW="1790640" imgH="1396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343400"/>
                        <a:ext cx="3003757" cy="234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381000" y="2362200"/>
            <a:ext cx="524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20</a:t>
            </a:r>
            <a:endParaRPr lang="ru-RU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3124200" y="3810000"/>
            <a:ext cx="524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30</a:t>
            </a:r>
            <a:endParaRPr lang="ru-RU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1600200" y="2590800"/>
            <a:ext cx="3145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?</a:t>
            </a:r>
            <a:endParaRPr lang="ru-RU" sz="2400" dirty="0"/>
          </a:p>
        </p:txBody>
      </p:sp>
      <p:sp>
        <p:nvSpPr>
          <p:cNvPr id="16" name="Фигура, имеющая форму буквы L 15"/>
          <p:cNvSpPr/>
          <p:nvPr/>
        </p:nvSpPr>
        <p:spPr>
          <a:xfrm rot="17791687">
            <a:off x="1414611" y="1795610"/>
            <a:ext cx="252000" cy="252000"/>
          </a:xfrm>
          <a:prstGeom prst="corner">
            <a:avLst>
              <a:gd name="adj1" fmla="val 11419"/>
              <a:gd name="adj2" fmla="val 765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4419600" y="1676400"/>
          <a:ext cx="3722054" cy="13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Формула" r:id="rId5" imgW="1917360" imgH="685800" progId="Equation.3">
                  <p:embed/>
                </p:oleObj>
              </mc:Choice>
              <mc:Fallback>
                <p:oleObj name="Формула" r:id="rId5" imgW="1917360" imgH="685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676400"/>
                        <a:ext cx="3722054" cy="133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5257800" y="4419600"/>
          <a:ext cx="2322513" cy="165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Формула" r:id="rId7" imgW="1384200" imgH="990360" progId="Equation.3">
                  <p:embed/>
                </p:oleObj>
              </mc:Choice>
              <mc:Fallback>
                <p:oleObj name="Формула" r:id="rId7" imgW="1384200" imgH="99036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419600"/>
                        <a:ext cx="2322513" cy="1658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533400" y="381000"/>
            <a:ext cx="1630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Bookman Old Style" pitchFamily="18" charset="0"/>
              </a:rPr>
              <a:t>Задача 4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143000" y="2057400"/>
            <a:ext cx="70104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-1044575" y="3860800"/>
            <a:ext cx="247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 </a:t>
            </a:r>
          </a:p>
          <a:p>
            <a:r>
              <a:rPr lang="ru-RU"/>
              <a:t> </a:t>
            </a:r>
          </a:p>
        </p:txBody>
      </p:sp>
      <p:grpSp>
        <p:nvGrpSpPr>
          <p:cNvPr id="2" name="Group 76"/>
          <p:cNvGrpSpPr>
            <a:grpSpLocks/>
          </p:cNvGrpSpPr>
          <p:nvPr/>
        </p:nvGrpSpPr>
        <p:grpSpPr bwMode="auto">
          <a:xfrm>
            <a:off x="914400" y="1295400"/>
            <a:ext cx="3986213" cy="4640262"/>
            <a:chOff x="1422" y="391"/>
            <a:chExt cx="2511" cy="2923"/>
          </a:xfrm>
        </p:grpSpPr>
        <p:sp>
          <p:nvSpPr>
            <p:cNvPr id="9226" name="Rectangle 57"/>
            <p:cNvSpPr>
              <a:spLocks noChangeArrowheads="1"/>
            </p:cNvSpPr>
            <p:nvPr/>
          </p:nvSpPr>
          <p:spPr bwMode="auto">
            <a:xfrm>
              <a:off x="1791" y="391"/>
              <a:ext cx="214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ru-RU" sz="4000" b="1" dirty="0">
                  <a:solidFill>
                    <a:schemeClr val="bg2"/>
                  </a:solidFill>
                </a:rPr>
                <a:t>Реши задачу</a:t>
              </a:r>
            </a:p>
          </p:txBody>
        </p:sp>
        <p:grpSp>
          <p:nvGrpSpPr>
            <p:cNvPr id="3" name="Group 69"/>
            <p:cNvGrpSpPr>
              <a:grpSpLocks/>
            </p:cNvGrpSpPr>
            <p:nvPr/>
          </p:nvGrpSpPr>
          <p:grpSpPr bwMode="auto">
            <a:xfrm>
              <a:off x="1422" y="1207"/>
              <a:ext cx="2100" cy="2107"/>
              <a:chOff x="1422" y="1207"/>
              <a:chExt cx="2100" cy="2107"/>
            </a:xfrm>
          </p:grpSpPr>
          <p:grpSp>
            <p:nvGrpSpPr>
              <p:cNvPr id="4" name="Group 66"/>
              <p:cNvGrpSpPr>
                <a:grpSpLocks/>
              </p:cNvGrpSpPr>
              <p:nvPr/>
            </p:nvGrpSpPr>
            <p:grpSpPr bwMode="auto">
              <a:xfrm>
                <a:off x="1422" y="1207"/>
                <a:ext cx="2100" cy="2107"/>
                <a:chOff x="1422" y="1207"/>
                <a:chExt cx="2100" cy="2107"/>
              </a:xfrm>
            </p:grpSpPr>
            <p:grpSp>
              <p:nvGrpSpPr>
                <p:cNvPr id="5" name="Group 63"/>
                <p:cNvGrpSpPr>
                  <a:grpSpLocks/>
                </p:cNvGrpSpPr>
                <p:nvPr/>
              </p:nvGrpSpPr>
              <p:grpSpPr bwMode="auto">
                <a:xfrm rot="8575168">
                  <a:off x="1422" y="1664"/>
                  <a:ext cx="2100" cy="1650"/>
                  <a:chOff x="1474" y="1644"/>
                  <a:chExt cx="2100" cy="1650"/>
                </a:xfrm>
              </p:grpSpPr>
              <p:sp>
                <p:nvSpPr>
                  <p:cNvPr id="9237" name="AutoShape 60"/>
                  <p:cNvSpPr>
                    <a:spLocks noChangeArrowheads="1"/>
                  </p:cNvSpPr>
                  <p:nvPr/>
                </p:nvSpPr>
                <p:spPr bwMode="auto">
                  <a:xfrm rot="21595105">
                    <a:off x="1488" y="1644"/>
                    <a:ext cx="2086" cy="1633"/>
                  </a:xfrm>
                  <a:prstGeom prst="rtTriangle">
                    <a:avLst/>
                  </a:prstGeom>
                  <a:solidFill>
                    <a:schemeClr val="accent1"/>
                  </a:solidFill>
                  <a:ln w="2857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9238" name="Line 61"/>
                  <p:cNvSpPr>
                    <a:spLocks noChangeShapeType="1"/>
                  </p:cNvSpPr>
                  <p:nvPr/>
                </p:nvSpPr>
                <p:spPr bwMode="auto">
                  <a:xfrm>
                    <a:off x="1474" y="3158"/>
                    <a:ext cx="136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39" name="Line 62"/>
                  <p:cNvSpPr>
                    <a:spLocks noChangeShapeType="1"/>
                  </p:cNvSpPr>
                  <p:nvPr/>
                </p:nvSpPr>
                <p:spPr bwMode="auto">
                  <a:xfrm>
                    <a:off x="1610" y="3158"/>
                    <a:ext cx="0" cy="13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9236" name="Line 65"/>
                <p:cNvSpPr>
                  <a:spLocks noChangeShapeType="1"/>
                </p:cNvSpPr>
                <p:nvPr/>
              </p:nvSpPr>
              <p:spPr bwMode="auto">
                <a:xfrm>
                  <a:off x="2789" y="1207"/>
                  <a:ext cx="0" cy="1271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9233" name="Line 67"/>
              <p:cNvSpPr>
                <a:spLocks noChangeShapeType="1"/>
              </p:cNvSpPr>
              <p:nvPr/>
            </p:nvSpPr>
            <p:spPr bwMode="auto">
              <a:xfrm>
                <a:off x="2789" y="2387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34" name="Line 68"/>
              <p:cNvSpPr>
                <a:spLocks noChangeShapeType="1"/>
              </p:cNvSpPr>
              <p:nvPr/>
            </p:nvSpPr>
            <p:spPr bwMode="auto">
              <a:xfrm>
                <a:off x="2925" y="2387"/>
                <a:ext cx="0" cy="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9229" name="Text Box 73"/>
            <p:cNvSpPr txBox="1">
              <a:spLocks noChangeArrowheads="1"/>
            </p:cNvSpPr>
            <p:nvPr/>
          </p:nvSpPr>
          <p:spPr bwMode="auto">
            <a:xfrm>
              <a:off x="2064" y="220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5</a:t>
              </a:r>
              <a:endParaRPr lang="ru-RU"/>
            </a:p>
          </p:txBody>
        </p:sp>
        <p:sp>
          <p:nvSpPr>
            <p:cNvPr id="9230" name="Text Box 74"/>
            <p:cNvSpPr txBox="1">
              <a:spLocks noChangeArrowheads="1"/>
            </p:cNvSpPr>
            <p:nvPr/>
          </p:nvSpPr>
          <p:spPr bwMode="auto">
            <a:xfrm>
              <a:off x="3094" y="2218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  <a:endParaRPr lang="ru-RU"/>
            </a:p>
          </p:txBody>
        </p:sp>
        <p:sp>
          <p:nvSpPr>
            <p:cNvPr id="9231" name="Text Box 75"/>
            <p:cNvSpPr txBox="1">
              <a:spLocks noChangeArrowheads="1"/>
            </p:cNvSpPr>
            <p:nvPr/>
          </p:nvSpPr>
          <p:spPr bwMode="auto">
            <a:xfrm>
              <a:off x="2595" y="1810"/>
              <a:ext cx="20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b="1" dirty="0"/>
                <a:t>?</a:t>
              </a:r>
            </a:p>
          </p:txBody>
        </p:sp>
      </p:grpSp>
      <p:sp>
        <p:nvSpPr>
          <p:cNvPr id="24" name="Text Box 75"/>
          <p:cNvSpPr txBox="1">
            <a:spLocks noChangeArrowheads="1"/>
          </p:cNvSpPr>
          <p:nvPr/>
        </p:nvSpPr>
        <p:spPr bwMode="auto">
          <a:xfrm>
            <a:off x="1371600" y="2971800"/>
            <a:ext cx="323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/>
              <a:t>?</a:t>
            </a:r>
          </a:p>
        </p:txBody>
      </p:sp>
      <p:sp>
        <p:nvSpPr>
          <p:cNvPr id="25" name="Text Box 75"/>
          <p:cNvSpPr txBox="1">
            <a:spLocks noChangeArrowheads="1"/>
          </p:cNvSpPr>
          <p:nvPr/>
        </p:nvSpPr>
        <p:spPr bwMode="auto">
          <a:xfrm>
            <a:off x="3886200" y="3048000"/>
            <a:ext cx="323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/>
              <a:t>?</a:t>
            </a:r>
          </a:p>
        </p:txBody>
      </p:sp>
      <p:grpSp>
        <p:nvGrpSpPr>
          <p:cNvPr id="26" name="Group 10"/>
          <p:cNvGrpSpPr>
            <a:grpSpLocks/>
          </p:cNvGrpSpPr>
          <p:nvPr/>
        </p:nvGrpSpPr>
        <p:grpSpPr bwMode="auto">
          <a:xfrm>
            <a:off x="5334000" y="1676400"/>
            <a:ext cx="3024188" cy="3024188"/>
            <a:chOff x="2200" y="1298"/>
            <a:chExt cx="1905" cy="1905"/>
          </a:xfrm>
        </p:grpSpPr>
        <p:sp>
          <p:nvSpPr>
            <p:cNvPr id="27" name="AutoShape 7"/>
            <p:cNvSpPr>
              <a:spLocks noChangeArrowheads="1"/>
            </p:cNvSpPr>
            <p:nvPr/>
          </p:nvSpPr>
          <p:spPr bwMode="auto">
            <a:xfrm>
              <a:off x="2200" y="1298"/>
              <a:ext cx="1905" cy="1905"/>
            </a:xfrm>
            <a:prstGeom prst="rtTriangle">
              <a:avLst/>
            </a:prstGeom>
            <a:solidFill>
              <a:srgbClr val="FFFF66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8" name="Line 8"/>
            <p:cNvSpPr>
              <a:spLocks noChangeShapeType="1"/>
            </p:cNvSpPr>
            <p:nvPr/>
          </p:nvSpPr>
          <p:spPr bwMode="auto">
            <a:xfrm>
              <a:off x="2200" y="3067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" name="Line 9"/>
            <p:cNvSpPr>
              <a:spLocks noChangeShapeType="1"/>
            </p:cNvSpPr>
            <p:nvPr/>
          </p:nvSpPr>
          <p:spPr bwMode="auto">
            <a:xfrm>
              <a:off x="2381" y="3067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0" name="Group 17"/>
          <p:cNvGrpSpPr>
            <a:grpSpLocks/>
          </p:cNvGrpSpPr>
          <p:nvPr/>
        </p:nvGrpSpPr>
        <p:grpSpPr bwMode="auto">
          <a:xfrm>
            <a:off x="2627313" y="549275"/>
            <a:ext cx="5456238" cy="4171950"/>
            <a:chOff x="1655" y="346"/>
            <a:chExt cx="3437" cy="2628"/>
          </a:xfrm>
        </p:grpSpPr>
        <p:sp>
          <p:nvSpPr>
            <p:cNvPr id="32" name="Rectangle 5"/>
            <p:cNvSpPr>
              <a:spLocks noChangeArrowheads="1"/>
            </p:cNvSpPr>
            <p:nvPr/>
          </p:nvSpPr>
          <p:spPr bwMode="auto">
            <a:xfrm>
              <a:off x="1655" y="346"/>
              <a:ext cx="214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ru-RU" sz="4000" b="1">
                  <a:solidFill>
                    <a:schemeClr val="bg2"/>
                  </a:solidFill>
                </a:rPr>
                <a:t>Реши задачу</a:t>
              </a:r>
            </a:p>
          </p:txBody>
        </p:sp>
        <p:sp>
          <p:nvSpPr>
            <p:cNvPr id="34" name="Line 11"/>
            <p:cNvSpPr>
              <a:spLocks noChangeShapeType="1"/>
            </p:cNvSpPr>
            <p:nvPr/>
          </p:nvSpPr>
          <p:spPr bwMode="auto">
            <a:xfrm flipV="1">
              <a:off x="3360" y="2112"/>
              <a:ext cx="1043" cy="86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" name="Text Box 14"/>
            <p:cNvSpPr txBox="1">
              <a:spLocks noChangeArrowheads="1"/>
            </p:cNvSpPr>
            <p:nvPr/>
          </p:nvSpPr>
          <p:spPr bwMode="auto">
            <a:xfrm>
              <a:off x="4032" y="1344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dirty="0"/>
                <a:t>9</a:t>
              </a:r>
            </a:p>
          </p:txBody>
        </p:sp>
        <p:sp>
          <p:nvSpPr>
            <p:cNvPr id="36" name="Text Box 15"/>
            <p:cNvSpPr txBox="1">
              <a:spLocks noChangeArrowheads="1"/>
            </p:cNvSpPr>
            <p:nvPr/>
          </p:nvSpPr>
          <p:spPr bwMode="auto">
            <a:xfrm>
              <a:off x="4896" y="2208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dirty="0"/>
                <a:t>4</a:t>
              </a:r>
            </a:p>
          </p:txBody>
        </p:sp>
      </p:grpSp>
      <p:sp>
        <p:nvSpPr>
          <p:cNvPr id="38" name="Line 12"/>
          <p:cNvSpPr>
            <a:spLocks noChangeShapeType="1"/>
          </p:cNvSpPr>
          <p:nvPr/>
        </p:nvSpPr>
        <p:spPr bwMode="auto">
          <a:xfrm flipH="1">
            <a:off x="7010400" y="3505200"/>
            <a:ext cx="144462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9" name="Line 13"/>
          <p:cNvSpPr>
            <a:spLocks noChangeShapeType="1"/>
          </p:cNvSpPr>
          <p:nvPr/>
        </p:nvSpPr>
        <p:spPr bwMode="auto">
          <a:xfrm>
            <a:off x="6858000" y="3505200"/>
            <a:ext cx="144462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0" name="Text Box 16"/>
          <p:cNvSpPr txBox="1">
            <a:spLocks noChangeArrowheads="1"/>
          </p:cNvSpPr>
          <p:nvPr/>
        </p:nvSpPr>
        <p:spPr bwMode="auto">
          <a:xfrm>
            <a:off x="5867400" y="3505200"/>
            <a:ext cx="323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/>
              <a:t>?</a:t>
            </a:r>
          </a:p>
        </p:txBody>
      </p:sp>
      <p:sp>
        <p:nvSpPr>
          <p:cNvPr id="41" name="Text Box 16"/>
          <p:cNvSpPr txBox="1">
            <a:spLocks noChangeArrowheads="1"/>
          </p:cNvSpPr>
          <p:nvPr/>
        </p:nvSpPr>
        <p:spPr bwMode="auto">
          <a:xfrm>
            <a:off x="4953000" y="2667000"/>
            <a:ext cx="323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/>
              <a:t>?</a:t>
            </a:r>
          </a:p>
        </p:txBody>
      </p:sp>
      <p:sp>
        <p:nvSpPr>
          <p:cNvPr id="42" name="Text Box 16"/>
          <p:cNvSpPr txBox="1">
            <a:spLocks noChangeArrowheads="1"/>
          </p:cNvSpPr>
          <p:nvPr/>
        </p:nvSpPr>
        <p:spPr bwMode="auto">
          <a:xfrm>
            <a:off x="6705600" y="4724400"/>
            <a:ext cx="323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/>
              <a:t>?</a:t>
            </a:r>
          </a:p>
        </p:txBody>
      </p:sp>
      <p:sp>
        <p:nvSpPr>
          <p:cNvPr id="43" name="Rectangle 6"/>
          <p:cNvSpPr>
            <a:spLocks noChangeArrowheads="1"/>
          </p:cNvSpPr>
          <p:nvPr/>
        </p:nvSpPr>
        <p:spPr bwMode="auto">
          <a:xfrm>
            <a:off x="755650" y="854075"/>
            <a:ext cx="28612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Решить треугольник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ый треугольник 2"/>
          <p:cNvSpPr/>
          <p:nvPr/>
        </p:nvSpPr>
        <p:spPr>
          <a:xfrm rot="12540000" flipH="1">
            <a:off x="678531" y="2331717"/>
            <a:ext cx="4248000" cy="2326020"/>
          </a:xfrm>
          <a:prstGeom prst="rtTriangle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524000" y="1447800"/>
            <a:ext cx="0" cy="2057400"/>
          </a:xfrm>
          <a:prstGeom prst="line">
            <a:avLst/>
          </a:prstGeom>
          <a:ln w="1905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52400" y="2971800"/>
            <a:ext cx="324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А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066800" y="10668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</a:t>
            </a:r>
            <a:endParaRPr lang="ru-RU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181600" y="30480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С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371600" y="35052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Н</a:t>
            </a:r>
            <a:endParaRPr lang="ru-RU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3048000" y="1905000"/>
            <a:ext cx="524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20</a:t>
            </a:r>
            <a:endParaRPr lang="ru-RU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457200" y="2057400"/>
            <a:ext cx="524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15</a:t>
            </a:r>
            <a:endParaRPr lang="ru-RU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1676400" y="2209800"/>
            <a:ext cx="3145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?</a:t>
            </a:r>
            <a:endParaRPr lang="ru-RU" sz="2400" dirty="0"/>
          </a:p>
        </p:txBody>
      </p:sp>
      <p:sp>
        <p:nvSpPr>
          <p:cNvPr id="16" name="Фигура, имеющая форму буквы L 15"/>
          <p:cNvSpPr/>
          <p:nvPr/>
        </p:nvSpPr>
        <p:spPr>
          <a:xfrm rot="17791687">
            <a:off x="1414610" y="1490810"/>
            <a:ext cx="252000" cy="252000"/>
          </a:xfrm>
          <a:prstGeom prst="corner">
            <a:avLst>
              <a:gd name="adj1" fmla="val 11419"/>
              <a:gd name="adj2" fmla="val 765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4724400" y="1447800"/>
          <a:ext cx="407035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3" name="Формула" r:id="rId3" imgW="2095200" imgH="660240" progId="Equation.3">
                  <p:embed/>
                </p:oleObj>
              </mc:Choice>
              <mc:Fallback>
                <p:oleObj name="Формула" r:id="rId3" imgW="2095200" imgH="6602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1447800"/>
                        <a:ext cx="4070350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228600" y="228600"/>
            <a:ext cx="876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Задача  </a:t>
            </a:r>
            <a:r>
              <a:rPr lang="ru-RU" dirty="0" smtClean="0"/>
              <a:t>. В треугольнике, стороны которого равны 15, 20 и 25, проведена высота к его большей стороне. Найдите отрезки, на которые высота делит эту сторону</a:t>
            </a:r>
            <a:endParaRPr lang="ru-RU" dirty="0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flipH="1">
            <a:off x="381000" y="4114800"/>
            <a:ext cx="4800600" cy="0"/>
          </a:xfrm>
          <a:prstGeom prst="line">
            <a:avLst/>
          </a:prstGeom>
          <a:ln w="19050">
            <a:solidFill>
              <a:srgbClr val="002060"/>
            </a:solidFill>
            <a:prstDash val="sys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286000" y="4191000"/>
            <a:ext cx="524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25</a:t>
            </a:r>
            <a:endParaRPr lang="ru-RU" sz="2400" dirty="0"/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381000" y="3505200"/>
            <a:ext cx="0" cy="685800"/>
          </a:xfrm>
          <a:prstGeom prst="line">
            <a:avLst/>
          </a:prstGeom>
          <a:ln w="1905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5181600" y="3581400"/>
            <a:ext cx="0" cy="685800"/>
          </a:xfrm>
          <a:prstGeom prst="line">
            <a:avLst/>
          </a:prstGeom>
          <a:ln w="19050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3215</TotalTime>
  <Words>215</Words>
  <Application>Microsoft Office PowerPoint</Application>
  <PresentationFormat>Экран (4:3)</PresentationFormat>
  <Paragraphs>70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Справедливость</vt:lpstr>
      <vt:lpstr>Формула</vt:lpstr>
      <vt:lpstr>Презентация PowerPoint</vt:lpstr>
      <vt:lpstr>Презентация PowerPoint</vt:lpstr>
      <vt:lpstr>Пропорциональные отрезки в прямоугольном треугольнике</vt:lpstr>
      <vt:lpstr>Пропорциональные отрезки в прямоугольном треугольнике</vt:lpstr>
      <vt:lpstr>Пропорциональные отрезки в прямоугольном треугольнике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Пропорциональные отрезки в прямоугольном треугольнике</dc:title>
  <dc:creator>User</dc:creator>
  <cp:lastModifiedBy>14</cp:lastModifiedBy>
  <cp:revision>49</cp:revision>
  <dcterms:created xsi:type="dcterms:W3CDTF">2016-02-29T13:04:12Z</dcterms:created>
  <dcterms:modified xsi:type="dcterms:W3CDTF">2021-10-27T17:24:11Z</dcterms:modified>
</cp:coreProperties>
</file>