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7" r:id="rId5"/>
    <p:sldId id="257" r:id="rId6"/>
    <p:sldId id="258" r:id="rId7"/>
    <p:sldId id="259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3B6EF8-3315-485E-B933-38B388919591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ru-RU"/>
        </a:p>
      </dgm:t>
    </dgm:pt>
    <dgm:pt modelId="{825FBDCF-0635-46F1-ADDF-41449BF2E890}">
      <dgm:prSet/>
      <dgm:spPr/>
      <dgm:t>
        <a:bodyPr/>
        <a:lstStyle/>
        <a:p>
          <a:pPr rtl="0"/>
          <a:r>
            <a:rPr lang="ru-RU" b="0" baseline="0" dirty="0" smtClean="0"/>
            <a:t>Функциональная грамотность – способность человека использовать приобретаемые в течении жизни знания для решения широкого диапазона жизненных задач в различных сферах человеческой деятельности, общения и социальных отношений.</a:t>
          </a:r>
          <a:br>
            <a:rPr lang="ru-RU" b="0" baseline="0" dirty="0" smtClean="0"/>
          </a:br>
          <a:endParaRPr lang="ru-RU" b="0" baseline="0" dirty="0"/>
        </a:p>
      </dgm:t>
    </dgm:pt>
    <dgm:pt modelId="{93F41D3C-8F90-49B7-B31C-CFE2AADB99E6}" type="parTrans" cxnId="{29C30311-B6F5-4509-937D-B442987CDC3E}">
      <dgm:prSet/>
      <dgm:spPr/>
      <dgm:t>
        <a:bodyPr/>
        <a:lstStyle/>
        <a:p>
          <a:endParaRPr lang="ru-RU"/>
        </a:p>
      </dgm:t>
    </dgm:pt>
    <dgm:pt modelId="{55B00DB9-0E9D-4460-BF97-D80C9D008D91}" type="sibTrans" cxnId="{29C30311-B6F5-4509-937D-B442987CDC3E}">
      <dgm:prSet/>
      <dgm:spPr/>
      <dgm:t>
        <a:bodyPr/>
        <a:lstStyle/>
        <a:p>
          <a:endParaRPr lang="ru-RU"/>
        </a:p>
      </dgm:t>
    </dgm:pt>
    <dgm:pt modelId="{E9BAE4F7-9DEF-4FA2-B4AE-FD7E79893E0A}" type="pres">
      <dgm:prSet presAssocID="{D93B6EF8-3315-485E-B933-38B3889195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06D2C41-E284-42AA-B24D-4A9F5C4EA385}" type="pres">
      <dgm:prSet presAssocID="{825FBDCF-0635-46F1-ADDF-41449BF2E89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5C0F425-D23D-4558-BBC9-DC0633824857}" type="presOf" srcId="{825FBDCF-0635-46F1-ADDF-41449BF2E890}" destId="{106D2C41-E284-42AA-B24D-4A9F5C4EA385}" srcOrd="0" destOrd="0" presId="urn:microsoft.com/office/officeart/2005/8/layout/vList2"/>
    <dgm:cxn modelId="{7016572D-FA2C-44F4-9A25-1526AE69A1EE}" type="presOf" srcId="{D93B6EF8-3315-485E-B933-38B388919591}" destId="{E9BAE4F7-9DEF-4FA2-B4AE-FD7E79893E0A}" srcOrd="0" destOrd="0" presId="urn:microsoft.com/office/officeart/2005/8/layout/vList2"/>
    <dgm:cxn modelId="{29C30311-B6F5-4509-937D-B442987CDC3E}" srcId="{D93B6EF8-3315-485E-B933-38B388919591}" destId="{825FBDCF-0635-46F1-ADDF-41449BF2E890}" srcOrd="0" destOrd="0" parTransId="{93F41D3C-8F90-49B7-B31C-CFE2AADB99E6}" sibTransId="{55B00DB9-0E9D-4460-BF97-D80C9D008D91}"/>
    <dgm:cxn modelId="{4DCFC8A0-E139-4756-8830-E3DC8C1E1228}" type="presParOf" srcId="{E9BAE4F7-9DEF-4FA2-B4AE-FD7E79893E0A}" destId="{106D2C41-E284-42AA-B24D-4A9F5C4EA38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975917-EF82-4CCD-93FF-B8DEE2CC46AC}" type="doc">
      <dgm:prSet loTypeId="urn:microsoft.com/office/officeart/2005/8/layout/venn1" loCatId="relationship" qsTypeId="urn:microsoft.com/office/officeart/2005/8/quickstyle/simple1" qsCatId="simple" csTypeId="urn:microsoft.com/office/officeart/2005/8/colors/accent3_5" csCatId="accent3"/>
      <dgm:spPr/>
      <dgm:t>
        <a:bodyPr/>
        <a:lstStyle/>
        <a:p>
          <a:endParaRPr lang="ru-RU"/>
        </a:p>
      </dgm:t>
    </dgm:pt>
    <dgm:pt modelId="{3687718F-3DD3-43B9-9654-EE63DD3F6E0C}">
      <dgm:prSet/>
      <dgm:spPr/>
      <dgm:t>
        <a:bodyPr/>
        <a:lstStyle/>
        <a:p>
          <a:pPr rtl="0"/>
          <a:r>
            <a:rPr lang="ru-RU" b="1" dirty="0" smtClean="0"/>
            <a:t>Зачем нужно </a:t>
          </a:r>
          <a:r>
            <a:rPr lang="ru-RU" b="1" dirty="0" err="1" smtClean="0"/>
            <a:t>креативное</a:t>
          </a:r>
          <a:r>
            <a:rPr lang="ru-RU" b="1" dirty="0" smtClean="0"/>
            <a:t> мышление? </a:t>
          </a:r>
          <a:endParaRPr lang="ru-RU" b="1" dirty="0"/>
        </a:p>
      </dgm:t>
    </dgm:pt>
    <dgm:pt modelId="{E23A0B15-38B4-471F-B4F1-DA41DCE3A7A3}" type="parTrans" cxnId="{A70F1308-B2B0-4BCE-BA3D-018A2892735E}">
      <dgm:prSet/>
      <dgm:spPr/>
      <dgm:t>
        <a:bodyPr/>
        <a:lstStyle/>
        <a:p>
          <a:endParaRPr lang="ru-RU"/>
        </a:p>
      </dgm:t>
    </dgm:pt>
    <dgm:pt modelId="{970506EA-C06E-4A57-BA85-39F77AF7ADDC}" type="sibTrans" cxnId="{A70F1308-B2B0-4BCE-BA3D-018A2892735E}">
      <dgm:prSet/>
      <dgm:spPr/>
      <dgm:t>
        <a:bodyPr/>
        <a:lstStyle/>
        <a:p>
          <a:endParaRPr lang="ru-RU"/>
        </a:p>
      </dgm:t>
    </dgm:pt>
    <dgm:pt modelId="{82C3C5BF-EF35-4FC5-9C54-D2632F470577}">
      <dgm:prSet/>
      <dgm:spPr/>
      <dgm:t>
        <a:bodyPr/>
        <a:lstStyle/>
        <a:p>
          <a:pPr rtl="0"/>
          <a:r>
            <a:rPr lang="ru-RU" dirty="0" smtClean="0"/>
            <a:t>Приобретение знаний человечеством – это шаги </a:t>
          </a:r>
          <a:r>
            <a:rPr lang="ru-RU" dirty="0" err="1" smtClean="0"/>
            <a:t>креативного</a:t>
          </a:r>
          <a:r>
            <a:rPr lang="ru-RU" dirty="0" smtClean="0"/>
            <a:t> мышления     отдельных личностей</a:t>
          </a:r>
          <a:endParaRPr lang="ru-RU" dirty="0"/>
        </a:p>
      </dgm:t>
    </dgm:pt>
    <dgm:pt modelId="{4AAC9761-6CE5-46FB-A03B-54FB596D3801}" type="parTrans" cxnId="{2DA84CDC-C094-40E9-9265-FF0488A75733}">
      <dgm:prSet/>
      <dgm:spPr/>
      <dgm:t>
        <a:bodyPr/>
        <a:lstStyle/>
        <a:p>
          <a:endParaRPr lang="ru-RU"/>
        </a:p>
      </dgm:t>
    </dgm:pt>
    <dgm:pt modelId="{5BA5D060-0FBF-4641-9BFB-55A9C90F1E94}" type="sibTrans" cxnId="{2DA84CDC-C094-40E9-9265-FF0488A75733}">
      <dgm:prSet/>
      <dgm:spPr/>
      <dgm:t>
        <a:bodyPr/>
        <a:lstStyle/>
        <a:p>
          <a:endParaRPr lang="ru-RU"/>
        </a:p>
      </dgm:t>
    </dgm:pt>
    <dgm:pt modelId="{43B3895D-045A-4DAF-9A24-2761088CD7BD}" type="pres">
      <dgm:prSet presAssocID="{EA975917-EF82-4CCD-93FF-B8DEE2CC46AC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E88CDC-9B52-4A3C-ABF2-D698BA74DA7A}" type="pres">
      <dgm:prSet presAssocID="{3687718F-3DD3-43B9-9654-EE63DD3F6E0C}" presName="circ1" presStyleLbl="vennNode1" presStyleIdx="0" presStyleCnt="2"/>
      <dgm:spPr/>
      <dgm:t>
        <a:bodyPr/>
        <a:lstStyle/>
        <a:p>
          <a:endParaRPr lang="ru-RU"/>
        </a:p>
      </dgm:t>
    </dgm:pt>
    <dgm:pt modelId="{C3004C29-17F0-450A-8F76-2D903079504F}" type="pres">
      <dgm:prSet presAssocID="{3687718F-3DD3-43B9-9654-EE63DD3F6E0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F1F8A4-9F9F-4E6D-9712-55872F8D31CD}" type="pres">
      <dgm:prSet presAssocID="{82C3C5BF-EF35-4FC5-9C54-D2632F470577}" presName="circ2" presStyleLbl="vennNode1" presStyleIdx="1" presStyleCnt="2"/>
      <dgm:spPr/>
      <dgm:t>
        <a:bodyPr/>
        <a:lstStyle/>
        <a:p>
          <a:endParaRPr lang="ru-RU"/>
        </a:p>
      </dgm:t>
    </dgm:pt>
    <dgm:pt modelId="{6524AF69-917F-4A12-B5AC-9E39D77465CB}" type="pres">
      <dgm:prSet presAssocID="{82C3C5BF-EF35-4FC5-9C54-D2632F47057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A84CDC-C094-40E9-9265-FF0488A75733}" srcId="{EA975917-EF82-4CCD-93FF-B8DEE2CC46AC}" destId="{82C3C5BF-EF35-4FC5-9C54-D2632F470577}" srcOrd="1" destOrd="0" parTransId="{4AAC9761-6CE5-46FB-A03B-54FB596D3801}" sibTransId="{5BA5D060-0FBF-4641-9BFB-55A9C90F1E94}"/>
    <dgm:cxn modelId="{6394C99B-75F3-42A6-ACFF-2E45EA867390}" type="presOf" srcId="{3687718F-3DD3-43B9-9654-EE63DD3F6E0C}" destId="{C3004C29-17F0-450A-8F76-2D903079504F}" srcOrd="1" destOrd="0" presId="urn:microsoft.com/office/officeart/2005/8/layout/venn1"/>
    <dgm:cxn modelId="{13EF19D4-7C90-49EE-AB7F-05FC8A21E9DF}" type="presOf" srcId="{82C3C5BF-EF35-4FC5-9C54-D2632F470577}" destId="{9FF1F8A4-9F9F-4E6D-9712-55872F8D31CD}" srcOrd="0" destOrd="0" presId="urn:microsoft.com/office/officeart/2005/8/layout/venn1"/>
    <dgm:cxn modelId="{76A5948E-68FB-4546-BFE7-F06F11640243}" type="presOf" srcId="{EA975917-EF82-4CCD-93FF-B8DEE2CC46AC}" destId="{43B3895D-045A-4DAF-9A24-2761088CD7BD}" srcOrd="0" destOrd="0" presId="urn:microsoft.com/office/officeart/2005/8/layout/venn1"/>
    <dgm:cxn modelId="{A70F1308-B2B0-4BCE-BA3D-018A2892735E}" srcId="{EA975917-EF82-4CCD-93FF-B8DEE2CC46AC}" destId="{3687718F-3DD3-43B9-9654-EE63DD3F6E0C}" srcOrd="0" destOrd="0" parTransId="{E23A0B15-38B4-471F-B4F1-DA41DCE3A7A3}" sibTransId="{970506EA-C06E-4A57-BA85-39F77AF7ADDC}"/>
    <dgm:cxn modelId="{62610CA6-B719-4E39-99C8-8011C9EAD873}" type="presOf" srcId="{3687718F-3DD3-43B9-9654-EE63DD3F6E0C}" destId="{A0E88CDC-9B52-4A3C-ABF2-D698BA74DA7A}" srcOrd="0" destOrd="0" presId="urn:microsoft.com/office/officeart/2005/8/layout/venn1"/>
    <dgm:cxn modelId="{0047600F-F5EE-445E-81EF-607BADC1A97A}" type="presOf" srcId="{82C3C5BF-EF35-4FC5-9C54-D2632F470577}" destId="{6524AF69-917F-4A12-B5AC-9E39D77465CB}" srcOrd="1" destOrd="0" presId="urn:microsoft.com/office/officeart/2005/8/layout/venn1"/>
    <dgm:cxn modelId="{D8E9744B-D936-42BF-98F3-2040808179CD}" type="presParOf" srcId="{43B3895D-045A-4DAF-9A24-2761088CD7BD}" destId="{A0E88CDC-9B52-4A3C-ABF2-D698BA74DA7A}" srcOrd="0" destOrd="0" presId="urn:microsoft.com/office/officeart/2005/8/layout/venn1"/>
    <dgm:cxn modelId="{A6C2496E-E3DB-4864-B9BF-A4CAD1FBC82D}" type="presParOf" srcId="{43B3895D-045A-4DAF-9A24-2761088CD7BD}" destId="{C3004C29-17F0-450A-8F76-2D903079504F}" srcOrd="1" destOrd="0" presId="urn:microsoft.com/office/officeart/2005/8/layout/venn1"/>
    <dgm:cxn modelId="{A737B87B-DB7C-4F6F-BF7D-04C83963F796}" type="presParOf" srcId="{43B3895D-045A-4DAF-9A24-2761088CD7BD}" destId="{9FF1F8A4-9F9F-4E6D-9712-55872F8D31CD}" srcOrd="2" destOrd="0" presId="urn:microsoft.com/office/officeart/2005/8/layout/venn1"/>
    <dgm:cxn modelId="{C92A663A-92A7-4725-AA32-466A7D436E10}" type="presParOf" srcId="{43B3895D-045A-4DAF-9A24-2761088CD7BD}" destId="{6524AF69-917F-4A12-B5AC-9E39D77465CB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6D2C41-E284-42AA-B24D-4A9F5C4EA385}">
      <dsp:nvSpPr>
        <dsp:cNvPr id="0" name=""/>
        <dsp:cNvSpPr/>
      </dsp:nvSpPr>
      <dsp:spPr>
        <a:xfrm>
          <a:off x="0" y="127257"/>
          <a:ext cx="7467600" cy="45700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0" kern="1200" baseline="0" dirty="0" smtClean="0"/>
            <a:t>Функциональная грамотность – способность человека использовать приобретаемые в течении жизни знания для решения широкого диапазона жизненных задач в различных сферах человеческой деятельности, общения и социальных отношений.</a:t>
          </a:r>
          <a:br>
            <a:rPr lang="ru-RU" sz="3100" b="0" kern="1200" baseline="0" dirty="0" smtClean="0"/>
          </a:br>
          <a:endParaRPr lang="ru-RU" sz="3100" b="0" kern="1200" baseline="0" dirty="0"/>
        </a:p>
      </dsp:txBody>
      <dsp:txXfrm>
        <a:off x="0" y="127257"/>
        <a:ext cx="7467600" cy="45700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E88CDC-9B52-4A3C-ABF2-D698BA74DA7A}">
      <dsp:nvSpPr>
        <dsp:cNvPr id="0" name=""/>
        <dsp:cNvSpPr/>
      </dsp:nvSpPr>
      <dsp:spPr>
        <a:xfrm>
          <a:off x="170118" y="530158"/>
          <a:ext cx="4196266" cy="4196266"/>
        </a:xfrm>
        <a:prstGeom prst="ellipse">
          <a:avLst/>
        </a:prstGeom>
        <a:solidFill>
          <a:schemeClr val="accent3">
            <a:shade val="80000"/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Зачем нужно </a:t>
          </a:r>
          <a:r>
            <a:rPr lang="ru-RU" sz="2700" b="1" kern="1200" dirty="0" err="1" smtClean="0"/>
            <a:t>креативное</a:t>
          </a:r>
          <a:r>
            <a:rPr lang="ru-RU" sz="2700" b="1" kern="1200" dirty="0" smtClean="0"/>
            <a:t> мышление? </a:t>
          </a:r>
          <a:endParaRPr lang="ru-RU" sz="2700" b="1" kern="1200" dirty="0"/>
        </a:p>
      </dsp:txBody>
      <dsp:txXfrm>
        <a:off x="756083" y="1024988"/>
        <a:ext cx="2419468" cy="3206606"/>
      </dsp:txXfrm>
    </dsp:sp>
    <dsp:sp modelId="{9FF1F8A4-9F9F-4E6D-9712-55872F8D31CD}">
      <dsp:nvSpPr>
        <dsp:cNvPr id="0" name=""/>
        <dsp:cNvSpPr/>
      </dsp:nvSpPr>
      <dsp:spPr>
        <a:xfrm>
          <a:off x="3194454" y="530158"/>
          <a:ext cx="4196266" cy="4196266"/>
        </a:xfrm>
        <a:prstGeom prst="ellipse">
          <a:avLst/>
        </a:prstGeom>
        <a:solidFill>
          <a:schemeClr val="accent3">
            <a:shade val="80000"/>
            <a:alpha val="50000"/>
            <a:hueOff val="238"/>
            <a:satOff val="-1068"/>
            <a:lumOff val="3986"/>
            <a:alphaOff val="3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Приобретение знаний человечеством – это шаги </a:t>
          </a:r>
          <a:r>
            <a:rPr lang="ru-RU" sz="2700" kern="1200" dirty="0" err="1" smtClean="0"/>
            <a:t>креативного</a:t>
          </a:r>
          <a:r>
            <a:rPr lang="ru-RU" sz="2700" kern="1200" dirty="0" smtClean="0"/>
            <a:t> мышления     отдельных личностей</a:t>
          </a:r>
          <a:endParaRPr lang="ru-RU" sz="2700" kern="1200" dirty="0"/>
        </a:p>
      </dsp:txBody>
      <dsp:txXfrm>
        <a:off x="4385287" y="1024988"/>
        <a:ext cx="2419468" cy="32066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1E8161A-B617-47E9-832C-9F1F5D80418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D0FBF03-F88E-46E6-9597-1F66AB05C3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161A-B617-47E9-832C-9F1F5D80418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BF03-F88E-46E6-9597-1F66AB05C3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161A-B617-47E9-832C-9F1F5D80418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BF03-F88E-46E6-9597-1F66AB05C3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E8161A-B617-47E9-832C-9F1F5D80418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D0FBF03-F88E-46E6-9597-1F66AB05C3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1E8161A-B617-47E9-832C-9F1F5D80418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D0FBF03-F88E-46E6-9597-1F66AB05C3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161A-B617-47E9-832C-9F1F5D80418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BF03-F88E-46E6-9597-1F66AB05C3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161A-B617-47E9-832C-9F1F5D80418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BF03-F88E-46E6-9597-1F66AB05C3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E8161A-B617-47E9-832C-9F1F5D80418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D0FBF03-F88E-46E6-9597-1F66AB05C3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161A-B617-47E9-832C-9F1F5D80418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BF03-F88E-46E6-9597-1F66AB05C3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E8161A-B617-47E9-832C-9F1F5D80418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D0FBF03-F88E-46E6-9597-1F66AB05C3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E8161A-B617-47E9-832C-9F1F5D80418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D0FBF03-F88E-46E6-9597-1F66AB05C3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E8161A-B617-47E9-832C-9F1F5D80418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D0FBF03-F88E-46E6-9597-1F66AB05C3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3801" y="1268760"/>
            <a:ext cx="8690199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Развитие </a:t>
            </a:r>
            <a:r>
              <a:rPr lang="ru-RU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креативного</a:t>
            </a:r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</a:t>
            </a:r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ышления учащихся</a:t>
            </a:r>
          </a:p>
          <a:p>
            <a:pPr algn="ctr"/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 уроках </a:t>
            </a:r>
          </a:p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английского языка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683568" y="548680"/>
          <a:ext cx="746760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1043608" y="620688"/>
          <a:ext cx="756084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04664"/>
            <a:ext cx="7848872" cy="59400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None/>
            </a:pPr>
            <a:r>
              <a:rPr lang="ru-RU" altLang="ru-RU" sz="2800" dirty="0" err="1" smtClean="0">
                <a:solidFill>
                  <a:sysClr val="windowText" lastClr="000000"/>
                </a:solidFill>
              </a:rPr>
              <a:t>Креативное</a:t>
            </a:r>
            <a:r>
              <a:rPr lang="ru-RU" altLang="ru-RU" sz="2800" dirty="0" smtClean="0">
                <a:solidFill>
                  <a:sysClr val="windowText" lastClr="000000"/>
                </a:solidFill>
              </a:rPr>
              <a:t> мышление: определение</a:t>
            </a:r>
            <a:br>
              <a:rPr lang="ru-RU" altLang="ru-RU" sz="2800" dirty="0" smtClean="0">
                <a:solidFill>
                  <a:sysClr val="windowText" lastClr="000000"/>
                </a:solidFill>
              </a:rPr>
            </a:br>
            <a:r>
              <a:rPr lang="ru-RU" altLang="ru-RU" sz="2800" dirty="0" smtClean="0">
                <a:solidFill>
                  <a:sysClr val="windowText" lastClr="000000"/>
                </a:solidFill>
              </a:rPr>
              <a:t>                       (</a:t>
            </a:r>
            <a:r>
              <a:rPr lang="en-US" altLang="ru-RU" sz="2800" dirty="0" smtClean="0"/>
              <a:t>PISA-2021</a:t>
            </a:r>
            <a:r>
              <a:rPr lang="ru-RU" altLang="ru-RU" sz="2800" dirty="0" smtClean="0"/>
              <a:t>)</a:t>
            </a:r>
          </a:p>
          <a:p>
            <a:pPr algn="just">
              <a:buFont typeface="Wingdings" pitchFamily="2" charset="2"/>
              <a:buNone/>
            </a:pPr>
            <a:r>
              <a:rPr lang="ru-RU" altLang="ru-RU" sz="2800" dirty="0" smtClean="0"/>
              <a:t>Способность </a:t>
            </a:r>
            <a:r>
              <a:rPr lang="ru-RU" altLang="ru-RU" sz="2400" dirty="0" smtClean="0"/>
              <a:t>продуктивно участвовать в процессе </a:t>
            </a:r>
            <a:r>
              <a:rPr lang="ru-RU" altLang="ru-RU" sz="2400" b="1" dirty="0" smtClean="0"/>
              <a:t>выработки, оценки </a:t>
            </a:r>
            <a:r>
              <a:rPr lang="ru-RU" altLang="ru-RU" sz="2400" dirty="0" smtClean="0"/>
              <a:t>и </a:t>
            </a:r>
            <a:r>
              <a:rPr lang="ru-RU" altLang="ru-RU" sz="2400" b="1" dirty="0" smtClean="0"/>
              <a:t>совершенствовании</a:t>
            </a:r>
            <a:r>
              <a:rPr lang="ru-RU" altLang="ru-RU" sz="2400" dirty="0" smtClean="0"/>
              <a:t> идей, направленных на получение </a:t>
            </a:r>
          </a:p>
          <a:p>
            <a:pPr algn="just"/>
            <a:r>
              <a:rPr lang="ru-RU" altLang="ru-RU" sz="2400" b="1" dirty="0" smtClean="0"/>
              <a:t>инновационных</a:t>
            </a:r>
            <a:r>
              <a:rPr lang="ru-RU" altLang="ru-RU" sz="2400" dirty="0" smtClean="0"/>
              <a:t> (новых, новаторских, оригинальных, нестандартных, непривычных и т.п.) и </a:t>
            </a:r>
            <a:r>
              <a:rPr lang="ru-RU" altLang="ru-RU" sz="2400" b="1" dirty="0" smtClean="0"/>
              <a:t>эффективных</a:t>
            </a:r>
            <a:r>
              <a:rPr lang="ru-RU" altLang="ru-RU" sz="2400" dirty="0" smtClean="0"/>
              <a:t> (действенных, результативных, экономичных, оптимальных) </a:t>
            </a:r>
            <a:r>
              <a:rPr lang="ru-RU" altLang="ru-RU" sz="2400" b="1" dirty="0" smtClean="0"/>
              <a:t>решений</a:t>
            </a:r>
            <a:r>
              <a:rPr lang="ru-RU" altLang="ru-RU" sz="2400" dirty="0" smtClean="0"/>
              <a:t>, и/или    </a:t>
            </a:r>
            <a:r>
              <a:rPr lang="ru-RU" altLang="ru-RU" sz="2400" b="1" dirty="0" smtClean="0"/>
              <a:t>нового знания</a:t>
            </a:r>
            <a:r>
              <a:rPr lang="ru-RU" altLang="ru-RU" sz="2400" dirty="0" smtClean="0"/>
              <a:t>, и/или</a:t>
            </a:r>
          </a:p>
          <a:p>
            <a:pPr algn="just"/>
            <a:r>
              <a:rPr lang="ru-RU" altLang="ru-RU" sz="2400" b="1" dirty="0" smtClean="0"/>
              <a:t>эффектного</a:t>
            </a:r>
            <a:r>
              <a:rPr lang="ru-RU" altLang="ru-RU" sz="2400" dirty="0" smtClean="0"/>
              <a:t> (впечатляющего, вдохновляющего, необыкновенного, удивительного и т.п</a:t>
            </a:r>
            <a:r>
              <a:rPr lang="ru-RU" altLang="ru-RU" sz="2400" b="1" dirty="0" smtClean="0"/>
              <a:t>.) выражения воображени</a:t>
            </a:r>
            <a:r>
              <a:rPr lang="ru-RU" altLang="ru-RU" sz="2400" dirty="0" smtClean="0"/>
              <a:t>я</a:t>
            </a:r>
          </a:p>
          <a:p>
            <a:endParaRPr lang="ru-RU" alt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992888" cy="352839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Цель обучения иностранным языкам – это приобретение знаний, формирование у обучающихся навыков и умений, а так же усвоение ими сведений страноведческого, лингвострановедческого и культурно-эстетического характера.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cover_s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3933056"/>
            <a:ext cx="3971936" cy="27445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467600" cy="1143000"/>
          </a:xfr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altLang="ru-RU" sz="2400" dirty="0" smtClean="0">
                <a:solidFill>
                  <a:sysClr val="windowText" lastClr="000000"/>
                </a:solidFill>
              </a:rPr>
              <a:t> </a:t>
            </a:r>
            <a:r>
              <a:rPr lang="ru-RU" altLang="ru-RU" sz="2000" b="1" dirty="0" smtClean="0">
                <a:solidFill>
                  <a:schemeClr val="tx1"/>
                </a:solidFill>
              </a:rPr>
              <a:t>Способы развития     </a:t>
            </a:r>
            <a:r>
              <a:rPr lang="ru-RU" altLang="ru-RU" sz="2000" b="1" dirty="0" err="1" smtClean="0">
                <a:solidFill>
                  <a:schemeClr val="tx1"/>
                </a:solidFill>
              </a:rPr>
              <a:t>креативного</a:t>
            </a:r>
            <a:r>
              <a:rPr lang="ru-RU" altLang="ru-RU" sz="2000" b="1" dirty="0" smtClean="0">
                <a:solidFill>
                  <a:schemeClr val="tx1"/>
                </a:solidFill>
              </a:rPr>
              <a:t> мышления на </a:t>
            </a:r>
            <a:br>
              <a:rPr lang="ru-RU" altLang="ru-RU" sz="2000" b="1" dirty="0" smtClean="0">
                <a:solidFill>
                  <a:schemeClr val="tx1"/>
                </a:solidFill>
              </a:rPr>
            </a:br>
            <a:r>
              <a:rPr lang="ru-RU" altLang="ru-RU" sz="2000" b="1" dirty="0" smtClean="0">
                <a:solidFill>
                  <a:schemeClr val="tx1"/>
                </a:solidFill>
              </a:rPr>
              <a:t>        уроках английского языка при помощи </a:t>
            </a:r>
            <a:br>
              <a:rPr lang="ru-RU" altLang="ru-RU" sz="2000" b="1" dirty="0" smtClean="0">
                <a:solidFill>
                  <a:schemeClr val="tx1"/>
                </a:solidFill>
              </a:rPr>
            </a:br>
            <a:r>
              <a:rPr lang="ru-RU" altLang="ru-RU" sz="2000" b="1" dirty="0" smtClean="0">
                <a:solidFill>
                  <a:schemeClr val="tx1"/>
                </a:solidFill>
              </a:rPr>
              <a:t>          цифровой    образовательной среды</a:t>
            </a:r>
            <a:endParaRPr lang="ru-RU" sz="2000" b="1" i="1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Работа со стихами, песенками на начальном этапе обучения, их исполнение по ролям,  творческий подход к диалогам (</a:t>
            </a:r>
            <a:r>
              <a:rPr lang="en-US" b="1" dirty="0" err="1" smtClean="0"/>
              <a:t>ClassCraft</a:t>
            </a:r>
            <a:r>
              <a:rPr lang="en-US" b="1" dirty="0" smtClean="0"/>
              <a:t>/</a:t>
            </a:r>
            <a:r>
              <a:rPr lang="en-US" b="1" dirty="0" err="1" smtClean="0"/>
              <a:t>Skysmart</a:t>
            </a:r>
            <a:r>
              <a:rPr lang="en-US" b="1" dirty="0" smtClean="0"/>
              <a:t>)</a:t>
            </a:r>
            <a:endParaRPr lang="ru-RU" dirty="0" smtClean="0"/>
          </a:p>
          <a:p>
            <a:r>
              <a:rPr lang="ru-RU" b="1" dirty="0" smtClean="0"/>
              <a:t>Проектная деятельность</a:t>
            </a:r>
            <a:r>
              <a:rPr lang="en-US" b="1" dirty="0" smtClean="0"/>
              <a:t> </a:t>
            </a:r>
            <a:r>
              <a:rPr lang="ru-RU" b="1" dirty="0" smtClean="0"/>
              <a:t> существенно  влияющая  на  выработку и совершенствование  навыков общения на английском языке</a:t>
            </a:r>
          </a:p>
          <a:p>
            <a:r>
              <a:rPr lang="ru-RU" b="1" dirty="0" smtClean="0"/>
              <a:t>Метод «рассказывания историй» (</a:t>
            </a:r>
            <a:r>
              <a:rPr lang="de-DE" b="1" dirty="0" smtClean="0"/>
              <a:t>Class </a:t>
            </a:r>
            <a:r>
              <a:rPr lang="de-DE" b="1" dirty="0" err="1" smtClean="0"/>
              <a:t>Craft</a:t>
            </a:r>
            <a:r>
              <a:rPr lang="de-DE" b="1" dirty="0" smtClean="0"/>
              <a:t>/ </a:t>
            </a:r>
            <a:r>
              <a:rPr lang="de-DE" b="1" dirty="0" err="1" smtClean="0"/>
              <a:t>Kahoot</a:t>
            </a:r>
            <a:r>
              <a:rPr lang="de-DE" b="1" dirty="0" smtClean="0"/>
              <a:t>)</a:t>
            </a:r>
            <a:r>
              <a:rPr lang="ru-RU" b="1" dirty="0" smtClean="0"/>
              <a:t> – снятие языкового барьера при использовании  новых лексических единиц</a:t>
            </a:r>
            <a:endParaRPr lang="ru-RU" b="1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620688"/>
            <a:ext cx="7467600" cy="5593832"/>
          </a:xfrm>
        </p:spPr>
        <p:txBody>
          <a:bodyPr>
            <a:normAutofit/>
          </a:bodyPr>
          <a:lstStyle/>
          <a:p>
            <a:r>
              <a:rPr lang="ru-RU" dirty="0" smtClean="0"/>
              <a:t>-</a:t>
            </a:r>
            <a:r>
              <a:rPr lang="ru-RU" b="1" dirty="0" smtClean="0"/>
              <a:t>Нелинейная презентация при помощи приложения </a:t>
            </a:r>
            <a:r>
              <a:rPr lang="de-DE" b="1" dirty="0" err="1" smtClean="0"/>
              <a:t>Prezi</a:t>
            </a:r>
            <a:r>
              <a:rPr lang="de-DE" b="1" dirty="0" smtClean="0"/>
              <a:t> </a:t>
            </a:r>
          </a:p>
          <a:p>
            <a:r>
              <a:rPr lang="ru-RU" b="1" dirty="0" smtClean="0"/>
              <a:t>Опросы и викторины,  ребусы и  кроссворды </a:t>
            </a:r>
            <a:r>
              <a:rPr lang="ru-RU" b="1" dirty="0" err="1" smtClean="0"/>
              <a:t>онлайн</a:t>
            </a:r>
            <a:r>
              <a:rPr lang="ru-RU" b="1" dirty="0" smtClean="0"/>
              <a:t> (</a:t>
            </a:r>
            <a:r>
              <a:rPr lang="en-US" b="1" dirty="0" smtClean="0"/>
              <a:t>Google Classroom)</a:t>
            </a:r>
          </a:p>
          <a:p>
            <a:r>
              <a:rPr lang="ru-RU" b="1" dirty="0" smtClean="0"/>
              <a:t>Деловые игры, конференции</a:t>
            </a:r>
          </a:p>
          <a:p>
            <a:r>
              <a:rPr lang="ru-RU" b="1" dirty="0" smtClean="0"/>
              <a:t>Работа с текстом, диалогом или монологом, построенная необычным способом</a:t>
            </a:r>
          </a:p>
          <a:p>
            <a:r>
              <a:rPr lang="ru-RU" b="1" dirty="0" smtClean="0"/>
              <a:t>Проведение уроков в нетрадиционной форме, основанных на преодоление трудностей в произношении и/или использовании лексики и грамматики, что позволяет повысить самооценку и заинтересовать учащихся   предметом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  БЛАГОДАРЮ ЗА ВНИМАНИЕ</a:t>
            </a:r>
            <a:endParaRPr lang="ru-RU" dirty="0"/>
          </a:p>
        </p:txBody>
      </p:sp>
      <p:pic>
        <p:nvPicPr>
          <p:cNvPr id="4" name="Содержимое 3" descr="angl-dd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54187" y="1600200"/>
            <a:ext cx="4873625" cy="4873625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169</TotalTime>
  <Words>209</Words>
  <Application>Microsoft Office PowerPoint</Application>
  <PresentationFormat>Экран (4:3)</PresentationFormat>
  <Paragraphs>22</Paragraphs>
  <Slides>8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Слайд 1</vt:lpstr>
      <vt:lpstr>Слайд 2</vt:lpstr>
      <vt:lpstr>Слайд 3</vt:lpstr>
      <vt:lpstr>Слайд 4</vt:lpstr>
      <vt:lpstr>Цель обучения иностранным языкам – это приобретение знаний, формирование у обучающихся навыков и умений, а так же усвоение ими сведений страноведческого, лингвострановедческого и культурно-эстетического характера. </vt:lpstr>
      <vt:lpstr> Способы развития     креативного мышления на          уроках английского языка при помощи            цифровой    образовательной среды</vt:lpstr>
      <vt:lpstr>Слайд 7</vt:lpstr>
      <vt:lpstr>       БЛАГОДАРЮ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user</cp:lastModifiedBy>
  <cp:revision>20</cp:revision>
  <dcterms:created xsi:type="dcterms:W3CDTF">2018-02-12T15:13:10Z</dcterms:created>
  <dcterms:modified xsi:type="dcterms:W3CDTF">2021-12-29T16:55:05Z</dcterms:modified>
</cp:coreProperties>
</file>