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12"/>
  </p:notesMasterIdLst>
  <p:sldIdLst>
    <p:sldId id="256" r:id="rId2"/>
    <p:sldId id="262" r:id="rId3"/>
    <p:sldId id="257" r:id="rId4"/>
    <p:sldId id="259" r:id="rId5"/>
    <p:sldId id="261" r:id="rId6"/>
    <p:sldId id="260" r:id="rId7"/>
    <p:sldId id="258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F9A"/>
    <a:srgbClr val="56C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302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E3ADF-CCA3-4D81-BE62-3DF215C107C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130BD-96B5-4468-8A67-125A6EFBB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6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130BD-96B5-4468-8A67-125A6EFBBF7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2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130BD-96B5-4468-8A67-125A6EFBBF7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5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F824-5B90-4F9E-8ED7-AA65C4D2E576}" type="datetime1">
              <a:rPr lang="ru-RU" smtClean="0"/>
              <a:t>03.04.2022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7C9D-A653-4342-B6E3-8385F01EA088}" type="datetime1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A54-41E9-4967-8510-442443F943B9}" type="datetime1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7578-B9B2-44DE-B307-7E1A758ADF39}" type="datetime1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E4D2-F9DF-4CAE-8A76-9BB587951CE5}" type="datetime1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C27-6312-484D-A22C-990BAFA37BF8}" type="datetime1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054E-04A2-40EB-A799-EA817C4AC2AF}" type="datetime1">
              <a:rPr lang="ru-RU" smtClean="0"/>
              <a:t>03.04.2022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C7FE-1590-41A7-B3FE-E791C85C57A6}" type="datetime1">
              <a:rPr lang="ru-RU" smtClean="0"/>
              <a:t>03.04.2022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6F62-12C9-4A29-807B-01C4E49CF8C5}" type="datetime1">
              <a:rPr lang="ru-RU" smtClean="0"/>
              <a:t>03.04.2022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298F-3DE6-40BF-95FD-E24058E7EFBA}" type="datetime1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BBFB-17BA-4E3A-81AA-07B65520BC42}" type="datetime1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895AC9C-29BD-45FB-B527-4E5352E435BB}" type="datetime1">
              <a:rPr lang="ru-RU" smtClean="0"/>
              <a:t>03.04.2022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3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411510"/>
            <a:ext cx="9108504" cy="147684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2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ПРОБЛЕМЫ </a:t>
            </a:r>
            <a:r>
              <a:rPr lang="ru-RU" sz="4000" b="1" dirty="0">
                <a:ln>
                  <a:solidFill>
                    <a:schemeClr val="tx2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dirty="0">
                <a:ln>
                  <a:solidFill>
                    <a:schemeClr val="tx2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dirty="0">
                <a:ln>
                  <a:solidFill>
                    <a:schemeClr val="tx2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ЦИФРОВИЗАЦИИ </a:t>
            </a:r>
            <a:r>
              <a:rPr lang="ru-RU" sz="4000" b="1" dirty="0" smtClean="0">
                <a:ln>
                  <a:solidFill>
                    <a:schemeClr val="tx2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ОБРАЗОВАНИЯ</a:t>
            </a:r>
            <a:endParaRPr lang="ru-RU" sz="4000" b="1" dirty="0">
              <a:ln>
                <a:solidFill>
                  <a:schemeClr val="tx2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/>
          <a:stretch/>
        </p:blipFill>
        <p:spPr>
          <a:xfrm>
            <a:off x="3635896" y="2087651"/>
            <a:ext cx="5626224" cy="3055849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956439"/>
            <a:ext cx="5976664" cy="3190665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6176" y="195486"/>
            <a:ext cx="1691680" cy="792088"/>
          </a:xfrm>
        </p:spPr>
        <p:txBody>
          <a:bodyPr anchor="b"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b="1" i="1" dirty="0" smtClean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20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336" y="-94023"/>
            <a:ext cx="7762056" cy="165766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БЛАГОДАРИМ ВАС ЗА ВНИМАНИЕ!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0392" y="555526"/>
            <a:ext cx="941203" cy="226314"/>
          </a:xfrm>
        </p:spPr>
        <p:txBody>
          <a:bodyPr/>
          <a:lstStyle/>
          <a:p>
            <a:fld id="{B19B0651-EE4F-4900-A07F-96A6BFA9D0F0}" type="slidenum">
              <a:rPr lang="ru-RU" sz="1400" b="1" smtClean="0"/>
              <a:t>10</a:t>
            </a:fld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39702"/>
            <a:ext cx="4206241" cy="2327523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7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000" r="100000">
                        <a14:foregroundMark x1="36750" y1="60688" x2="35667" y2="62285"/>
                        <a14:backgroundMark x1="75500" y1="17199" x2="84500" y2="66953"/>
                        <a14:backgroundMark x1="62500" y1="41523" x2="60917" y2="5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59245"/>
            <a:ext cx="1598411" cy="1084255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7315200" cy="86557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АКТУАЛЬНОСТЬ:</a:t>
            </a:r>
            <a:endParaRPr lang="ru-RU" sz="3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19790" y="483518"/>
            <a:ext cx="941203" cy="226314"/>
          </a:xfrm>
        </p:spPr>
        <p:txBody>
          <a:bodyPr/>
          <a:lstStyle/>
          <a:p>
            <a:fld id="{B19B0651-EE4F-4900-A07F-96A6BFA9D0F0}" type="slidenum">
              <a:rPr lang="ru-RU" sz="1400" b="1" smtClean="0"/>
              <a:t>2</a:t>
            </a:fld>
            <a:endParaRPr lang="ru-RU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1131590"/>
            <a:ext cx="8671698" cy="2448272"/>
          </a:xfrm>
          <a:prstGeom prst="rect">
            <a:avLst/>
          </a:prstGeom>
          <a:solidFill>
            <a:srgbClr val="002060"/>
          </a:solidFill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/>
              <a:t>Мир меняется под воздействием </a:t>
            </a:r>
            <a:r>
              <a:rPr lang="ru-RU" sz="1600" dirty="0" smtClean="0"/>
              <a:t>активно развивающихся информационных технологий.</a:t>
            </a:r>
            <a:endParaRPr lang="ru-RU" sz="1600" dirty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/>
              <a:t>В ближайшие десятилетия все </a:t>
            </a:r>
            <a:r>
              <a:rPr lang="ru-RU" sz="1600" dirty="0" smtClean="0"/>
              <a:t>отрасли жизнедеятельности </a:t>
            </a:r>
            <a:r>
              <a:rPr lang="ru-RU" sz="1600" dirty="0"/>
              <a:t>будут переориентированы в соответствии с требованиями новых цифровых экономических моделей. Технологии </a:t>
            </a:r>
            <a:r>
              <a:rPr lang="ru-RU" sz="1600" dirty="0" smtClean="0"/>
              <a:t>будут </a:t>
            </a:r>
            <a:r>
              <a:rPr lang="ru-RU" sz="1600" dirty="0"/>
              <a:t>основываться на применении цифровых наборов данных, что коснётся всех сфер нашей жизни, в том и числе и образования.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/>
              <a:t>И это, несомненно, должно обеспечить повышение качества образования, поскольку появляется возможность существенно увеличить объем ресурсов, доступных для использования в образовательном процессе.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000" r="100000">
                        <a14:foregroundMark x1="36750" y1="60688" x2="35667" y2="62285"/>
                        <a14:backgroundMark x1="75500" y1="17199" x2="84500" y2="66953"/>
                        <a14:backgroundMark x1="62500" y1="41523" x2="60917" y2="5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50" y="3795886"/>
            <a:ext cx="1986654" cy="1347614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00" r="100000">
                        <a14:foregroundMark x1="36750" y1="60688" x2="35667" y2="62285"/>
                        <a14:backgroundMark x1="75500" y1="17199" x2="84500" y2="66953"/>
                        <a14:backgroundMark x1="62500" y1="41523" x2="60917" y2="5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79862"/>
            <a:ext cx="2305117" cy="1563638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000" r="100000">
                        <a14:foregroundMark x1="36750" y1="60688" x2="35667" y2="62285"/>
                        <a14:backgroundMark x1="75500" y1="17199" x2="84500" y2="66953"/>
                        <a14:backgroundMark x1="62500" y1="41523" x2="60917" y2="5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06" y="3448430"/>
            <a:ext cx="2498874" cy="169507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000" r="100000">
                        <a14:foregroundMark x1="36750" y1="60688" x2="35667" y2="62285"/>
                        <a14:backgroundMark x1="75500" y1="17199" x2="84500" y2="66953"/>
                        <a14:backgroundMark x1="62500" y1="41523" x2="60917" y2="5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287373"/>
            <a:ext cx="2736305" cy="1856128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000" r="100000">
                        <a14:foregroundMark x1="36750" y1="60688" x2="35667" y2="62285"/>
                        <a14:backgroundMark x1="75500" y1="17199" x2="84500" y2="66953"/>
                        <a14:backgroundMark x1="62500" y1="41523" x2="60917" y2="5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24" y="3062013"/>
            <a:ext cx="3068532" cy="2081488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1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470"/>
            <a:ext cx="7924800" cy="1001266"/>
          </a:xfrm>
          <a:ln>
            <a:solidFill>
              <a:schemeClr val="accent5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ПРОБЛЕМЫ ЦИФРОВИЗИЦИИ ОБРАЗОВАНИЯ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866" y="1619277"/>
            <a:ext cx="4212468" cy="1107996"/>
          </a:xfrm>
          <a:prstGeom prst="rect">
            <a:avLst/>
          </a:prstGeom>
          <a:solidFill>
            <a:srgbClr val="002060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отсутствие </a:t>
            </a:r>
            <a:endParaRPr lang="ru-RU" sz="1600" b="1" dirty="0">
              <a:solidFill>
                <a:schemeClr val="tx2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МАТЕРИАЛЬНО-ТЕХНИЧЕСКОГО ОБЕСПЕЧЕНИЯ </a:t>
            </a:r>
          </a:p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у </a:t>
            </a:r>
            <a:r>
              <a:rPr lang="ru-RU" sz="1600" b="1" i="1" dirty="0">
                <a:solidFill>
                  <a:schemeClr val="tx2"/>
                </a:solidFill>
              </a:rPr>
              <a:t>обучающихся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1631" y="1604506"/>
            <a:ext cx="3312369" cy="584775"/>
          </a:xfrm>
          <a:prstGeom prst="rect">
            <a:avLst/>
          </a:prstGeom>
          <a:solidFill>
            <a:srgbClr val="002060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отсутствие 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ИКТ  КОМПЕТЕНЦИЙ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9503" y="3032402"/>
            <a:ext cx="4212468" cy="584775"/>
          </a:xfrm>
          <a:prstGeom prst="rect">
            <a:avLst/>
          </a:prstGeom>
          <a:solidFill>
            <a:srgbClr val="002060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отсутствие 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ИНТЕРНЕТ СОПРОВОЖДЕНИЯ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3075806"/>
            <a:ext cx="2401861" cy="2401861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520" y="2485203"/>
            <a:ext cx="2146788" cy="1679171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1" b="99293" l="0" r="100000">
                        <a14:backgroundMark x1="85938" y1="45712" x2="85938" y2="45712"/>
                        <a14:backgroundMark x1="88216" y1="24226" x2="86393" y2="27675"/>
                        <a14:backgroundMark x1="85547" y1="42087" x2="85352" y2="38904"/>
                        <a14:backgroundMark x1="85352" y1="33599" x2="85352" y2="35013"/>
                        <a14:backgroundMark x1="16732" y1="8753" x2="16732" y2="8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059439"/>
            <a:ext cx="2162666" cy="1592431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Прямая со стрелкой 21"/>
          <p:cNvCxnSpPr>
            <a:stCxn id="2" idx="2"/>
            <a:endCxn id="7" idx="0"/>
          </p:cNvCxnSpPr>
          <p:nvPr/>
        </p:nvCxnSpPr>
        <p:spPr>
          <a:xfrm flipH="1">
            <a:off x="2124100" y="1052736"/>
            <a:ext cx="2449860" cy="566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0"/>
          </p:cNvCxnSpPr>
          <p:nvPr/>
        </p:nvCxnSpPr>
        <p:spPr>
          <a:xfrm>
            <a:off x="4573960" y="1052736"/>
            <a:ext cx="2913856" cy="551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2"/>
          </p:cNvCxnSpPr>
          <p:nvPr/>
        </p:nvCxnSpPr>
        <p:spPr>
          <a:xfrm>
            <a:off x="4573960" y="1052736"/>
            <a:ext cx="41777" cy="2023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77498" y="483518"/>
            <a:ext cx="941203" cy="226314"/>
          </a:xfrm>
        </p:spPr>
        <p:txBody>
          <a:bodyPr/>
          <a:lstStyle/>
          <a:p>
            <a:r>
              <a:rPr lang="ru-RU" sz="1400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84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3518"/>
            <a:ext cx="8122096" cy="8655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ОТСУТСТВИЕ </a:t>
            </a:r>
            <a:br>
              <a:rPr lang="ru-RU" sz="2800" b="1" dirty="0" smtClean="0"/>
            </a:br>
            <a:r>
              <a:rPr lang="ru-RU" sz="2800" b="1" dirty="0" smtClean="0"/>
              <a:t>МАТЕРИАЛЬНО-ТЕХНИЧЕСКОГО ОБЕСПЕЧЕНИЯ У ОБУЧАЮЩИХСЯ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9622"/>
            <a:ext cx="8671698" cy="1800200"/>
          </a:xfrm>
          <a:solidFill>
            <a:srgbClr val="002060"/>
          </a:solidFill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marL="0" indent="-36000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/>
              <a:t>удаленность интернет-потребителей от точки доступа в интернет;</a:t>
            </a:r>
            <a:endParaRPr lang="ru-RU" dirty="0"/>
          </a:p>
          <a:p>
            <a:pPr marL="0" indent="-36000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/>
              <a:t>предоставление </a:t>
            </a:r>
            <a:r>
              <a:rPr lang="ru-RU" dirty="0"/>
              <a:t>бесплатного высокоскоростного доступа в Интернет;</a:t>
            </a:r>
            <a:endParaRPr lang="ru-RU" dirty="0" smtClean="0"/>
          </a:p>
          <a:p>
            <a:pPr marL="0" indent="-36000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/>
              <a:t>точка доступа независимая от электричества (работа на ПК, раздача </a:t>
            </a:r>
            <a:r>
              <a:rPr lang="ru-RU" dirty="0" err="1"/>
              <a:t>wi-fi</a:t>
            </a:r>
            <a:r>
              <a:rPr lang="ru-RU" dirty="0" smtClean="0"/>
              <a:t>);</a:t>
            </a:r>
          </a:p>
          <a:p>
            <a:pPr marL="0" indent="-36000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/>
              <a:t>улучшенный маршрутизатор и качественный </a:t>
            </a:r>
            <a:r>
              <a:rPr lang="ru-RU" dirty="0" smtClean="0"/>
              <a:t>провайдер;</a:t>
            </a:r>
          </a:p>
          <a:p>
            <a:pPr marL="0" indent="-36000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истематическая проверка </a:t>
            </a:r>
            <a:r>
              <a:rPr lang="ru-RU" dirty="0"/>
              <a:t>сети на вирусы и </a:t>
            </a:r>
            <a:r>
              <a:rPr lang="ru-RU" dirty="0" smtClean="0"/>
              <a:t>блокировка.</a:t>
            </a:r>
            <a:endParaRPr lang="ru-RU" b="1" dirty="0"/>
          </a:p>
        </p:txBody>
      </p:sp>
      <p:pic>
        <p:nvPicPr>
          <p:cNvPr id="1026" name="Picture 2" descr="C:\Users\Наира Макрдумян\Downloads\internet-2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03798"/>
            <a:ext cx="3647306" cy="2088911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5978" y1="28000" x2="69348" y2="67667"/>
                        <a14:foregroundMark x1="72391" y1="87667" x2="77717" y2="81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5209" y="2829082"/>
            <a:ext cx="3738791" cy="243834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" b="95177" l="0" r="100000">
                        <a14:foregroundMark x1="10938" y1="24437" x2="10938" y2="24437"/>
                        <a14:foregroundMark x1="18164" y1="27653" x2="18164" y2="27653"/>
                        <a14:foregroundMark x1="23145" y1="23687" x2="23145" y2="23687"/>
                        <a14:foregroundMark x1="28613" y1="22401" x2="28613" y2="22401"/>
                        <a14:foregroundMark x1="33594" y1="22615" x2="33594" y2="22615"/>
                        <a14:foregroundMark x1="8203" y1="20043" x2="8203" y2="20043"/>
                        <a14:foregroundMark x1="5273" y1="16720" x2="5273" y2="167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18" y="3566696"/>
            <a:ext cx="1584176" cy="144339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84782" y="483518"/>
            <a:ext cx="941203" cy="226314"/>
          </a:xfrm>
        </p:spPr>
        <p:txBody>
          <a:bodyPr/>
          <a:lstStyle/>
          <a:p>
            <a:fld id="{B19B0651-EE4F-4900-A07F-96A6BFA9D0F0}" type="slidenum">
              <a:rPr lang="ru-RU" sz="1400" b="1" smtClean="0"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57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122096" cy="86557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ОТСУТСТВИЕ </a:t>
            </a:r>
            <a:br>
              <a:rPr lang="ru-RU" sz="3200" b="1" dirty="0" smtClean="0"/>
            </a:br>
            <a:r>
              <a:rPr lang="ru-RU" sz="3200" b="1" dirty="0" smtClean="0"/>
              <a:t>ИКТ  КОМПЕТЕНЦИЙ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75606"/>
            <a:ext cx="8532440" cy="2232248"/>
          </a:xfrm>
          <a:solidFill>
            <a:srgbClr val="002060"/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Выделять из школьного фонда оборудование </a:t>
            </a:r>
            <a:r>
              <a:rPr lang="ru-RU" dirty="0" smtClean="0"/>
              <a:t>на время ЦО;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Организовать </a:t>
            </a:r>
            <a:r>
              <a:rPr lang="ru-RU" dirty="0"/>
              <a:t>цифровой </a:t>
            </a:r>
            <a:r>
              <a:rPr lang="ru-RU" dirty="0" smtClean="0"/>
              <a:t>и бумажный кейсы;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Побудить всех </a:t>
            </a:r>
            <a:r>
              <a:rPr lang="ru-RU" dirty="0"/>
              <a:t>неравнодушных граждан передать детям из </a:t>
            </a:r>
            <a:r>
              <a:rPr lang="ru-RU" dirty="0" smtClean="0"/>
              <a:t>социальных семей исправные  БУ компьютеры;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Каждой школе разработать специальные рекомендации обучения на </a:t>
            </a:r>
            <a:r>
              <a:rPr lang="ru-RU" dirty="0" smtClean="0"/>
              <a:t>дому;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Провести </a:t>
            </a:r>
            <a:r>
              <a:rPr lang="ru-RU" dirty="0"/>
              <a:t>высокоскоростной Интернет в </a:t>
            </a:r>
            <a:r>
              <a:rPr lang="ru-RU" dirty="0" smtClean="0"/>
              <a:t>сёла.</a:t>
            </a:r>
            <a:endParaRPr lang="ru-RU" b="1" dirty="0"/>
          </a:p>
        </p:txBody>
      </p:sp>
      <p:pic>
        <p:nvPicPr>
          <p:cNvPr id="3074" name="Picture 2" descr="C:\Users\Наира Макрдумян\Downloads\livewire_lms_fod1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806" y="2964284"/>
            <a:ext cx="4005730" cy="234377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72311"/>
            <a:ext cx="3168352" cy="198022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0" b="94179" l="9057" r="95094">
                        <a14:foregroundMark x1="29919" y1="20614" x2="29919" y2="20614"/>
                        <a14:foregroundMark x1="29650" y1="18998" x2="29380" y2="23444"/>
                        <a14:foregroundMark x1="34124" y1="18755" x2="33693" y2="22231"/>
                        <a14:foregroundMark x1="36658" y1="20776" x2="36550" y2="18189"/>
                        <a14:foregroundMark x1="36442" y1="30962" x2="39245" y2="24576"/>
                        <a14:foregroundMark x1="25984" y1="25465" x2="24690" y2="22393"/>
                        <a14:foregroundMark x1="23504" y1="28294" x2="22318" y2="24010"/>
                        <a14:foregroundMark x1="21456" y1="30073" x2="19892" y2="24576"/>
                        <a14:foregroundMark x1="68679" y1="21504" x2="69272" y2="23848"/>
                        <a14:foregroundMark x1="72722" y1="27890" x2="73423" y2="24899"/>
                        <a14:foregroundMark x1="74879" y1="30234" x2="75795" y2="27001"/>
                        <a14:foregroundMark x1="76658" y1="31851" x2="78652" y2="26677"/>
                        <a14:foregroundMark x1="65606" y1="17623" x2="64205" y2="21180"/>
                        <a14:foregroundMark x1="62749" y1="16168" x2="62156" y2="19078"/>
                        <a14:foregroundMark x1="60647" y1="14551" x2="59407" y2="20614"/>
                        <a14:foregroundMark x1="43989" y1="76556" x2="66792" y2="7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22" y="4083918"/>
            <a:ext cx="1512168" cy="100841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67301" y="545236"/>
            <a:ext cx="941203" cy="226314"/>
          </a:xfrm>
        </p:spPr>
        <p:txBody>
          <a:bodyPr/>
          <a:lstStyle/>
          <a:p>
            <a:fld id="{B19B0651-EE4F-4900-A07F-96A6BFA9D0F0}" type="slidenum">
              <a:rPr lang="ru-RU" sz="1400" b="1" smtClean="0"/>
              <a:t>5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219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122096" cy="86557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ОТСУТСТВИЕ </a:t>
            </a:r>
            <a:br>
              <a:rPr lang="ru-RU" sz="3200" b="1" dirty="0" smtClean="0"/>
            </a:br>
            <a:r>
              <a:rPr lang="ru-RU" sz="3200" b="1" dirty="0" smtClean="0"/>
              <a:t>ИНТЕРНЕТ СОПРОВОЖДЕНИЯ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75606"/>
            <a:ext cx="8671698" cy="2160240"/>
          </a:xfrm>
          <a:solidFill>
            <a:srgbClr val="002060"/>
          </a:solidFill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900" dirty="0"/>
              <a:t>обновление информационного </a:t>
            </a:r>
            <a:r>
              <a:rPr lang="ru-RU" sz="1900" dirty="0" smtClean="0"/>
              <a:t>наполнения </a:t>
            </a:r>
            <a:r>
              <a:rPr lang="ru-RU" sz="1900" dirty="0"/>
              <a:t>и функциональных возможностей официальных сайтов </a:t>
            </a:r>
            <a:r>
              <a:rPr lang="ru-RU" sz="1900" dirty="0" smtClean="0"/>
              <a:t>ОУ;</a:t>
            </a:r>
            <a:endParaRPr lang="ru-RU" sz="1900" dirty="0"/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курсы </a:t>
            </a:r>
            <a:r>
              <a:rPr lang="ru-RU" sz="1900" dirty="0"/>
              <a:t>повышения по </a:t>
            </a:r>
            <a:r>
              <a:rPr lang="ru-RU" sz="1900" dirty="0" smtClean="0"/>
              <a:t>ИКТ;</a:t>
            </a:r>
            <a:endParaRPr lang="ru-RU" sz="1900" dirty="0"/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создание </a:t>
            </a:r>
            <a:r>
              <a:rPr lang="ru-RU" sz="1900" dirty="0"/>
              <a:t>сети центров </a:t>
            </a:r>
            <a:r>
              <a:rPr lang="ru-RU" sz="1900" dirty="0" smtClean="0"/>
              <a:t>информационного </a:t>
            </a:r>
            <a:r>
              <a:rPr lang="ru-RU" sz="1900" dirty="0"/>
              <a:t>образования для детей и </a:t>
            </a:r>
            <a:r>
              <a:rPr lang="ru-RU" sz="1900" dirty="0" smtClean="0"/>
              <a:t>взрослых;</a:t>
            </a:r>
            <a:endParaRPr lang="ru-RU" sz="1900" dirty="0"/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внедрение </a:t>
            </a:r>
            <a:r>
              <a:rPr lang="ru-RU" sz="1900" dirty="0"/>
              <a:t>современных цифровых </a:t>
            </a:r>
            <a:r>
              <a:rPr lang="ru-RU" sz="1900" dirty="0" smtClean="0"/>
              <a:t>технологий;</a:t>
            </a:r>
            <a:endParaRPr lang="ru-RU" sz="1900" dirty="0"/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виртуальное обучение. </a:t>
            </a:r>
            <a:endParaRPr lang="ru-RU" sz="1900" dirty="0"/>
          </a:p>
          <a:p>
            <a:pPr marL="0" indent="0">
              <a:spcBef>
                <a:spcPts val="0"/>
              </a:spcBef>
              <a:buNone/>
            </a:pP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" b="100000" l="10000" r="90000">
                        <a14:foregroundMark x1="67976" y1="9593" x2="77619" y2="24273"/>
                        <a14:foregroundMark x1="43512" y1="5523" x2="50119" y2="13227"/>
                        <a14:foregroundMark x1="67024" y1="82849" x2="56905" y2="97820"/>
                        <a14:foregroundMark x1="51905" y1="92006" x2="43155" y2="78198"/>
                        <a14:foregroundMark x1="37857" y1="66715" x2="55476" y2="97820"/>
                        <a14:foregroundMark x1="66607" y1="75436" x2="70238" y2="81541"/>
                        <a14:foregroundMark x1="43274" y1="79215" x2="36012" y2="68459"/>
                        <a14:foregroundMark x1="45893" y1="35465" x2="45893" y2="35465"/>
                        <a14:foregroundMark x1="28869" y1="4942" x2="28869" y2="27907"/>
                        <a14:foregroundMark x1="24405" y1="14680" x2="51369" y2="42442"/>
                        <a14:foregroundMark x1="25655" y1="12355" x2="46250" y2="33430"/>
                        <a14:foregroundMark x1="25595" y1="7994" x2="38988" y2="14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520" y="3259436"/>
            <a:ext cx="4600620" cy="188406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875" b="82422" l="30234" r="74890">
                        <a14:backgroundMark x1="58346" y1="34505" x2="58346" y2="34505"/>
                        <a14:backgroundMark x1="58931" y1="26953" x2="58931" y2="26953"/>
                        <a14:backgroundMark x1="68521" y1="32292" x2="68521" y2="32292"/>
                        <a14:backgroundMark x1="87921" y1="24349" x2="87921" y2="24349"/>
                        <a14:backgroundMark x1="98755" y1="25260" x2="98755" y2="25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7" t="20347" r="26370" b="17728"/>
          <a:stretch/>
        </p:blipFill>
        <p:spPr bwMode="auto">
          <a:xfrm>
            <a:off x="6516216" y="3075806"/>
            <a:ext cx="2394727" cy="187220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59" b="97615" l="0" r="100000">
                        <a14:foregroundMark x1="29302" y1="65247" x2="33560" y2="65247"/>
                        <a14:foregroundMark x1="30494" y1="62521" x2="39523" y2="58603"/>
                        <a14:foregroundMark x1="29302" y1="60477" x2="21124" y2="36797"/>
                        <a14:foregroundMark x1="42930" y1="72572" x2="63714" y2="59455"/>
                        <a14:foregroundMark x1="46508" y1="63203" x2="42930" y2="67121"/>
                        <a14:foregroundMark x1="41397" y1="70358" x2="47189" y2="60477"/>
                        <a14:backgroundMark x1="19080" y1="34412" x2="12095" y2="42589"/>
                        <a14:backgroundMark x1="42589" y1="21124" x2="53492" y2="45656"/>
                        <a14:backgroundMark x1="78876" y1="40545" x2="87053" y2="50767"/>
                        <a14:backgroundMark x1="19591" y1="48041" x2="18399" y2="60136"/>
                        <a14:backgroundMark x1="73765" y1="71550" x2="74276" y2="72572"/>
                        <a14:backgroundMark x1="70358" y1="83135" x2="73424" y2="84327"/>
                        <a14:backgroundMark x1="75809" y1="67973" x2="76150" y2="74617"/>
                        <a14:backgroundMark x1="71550" y1="82794" x2="72232" y2="85520"/>
                        <a14:backgroundMark x1="68825" y1="79727" x2="67973" y2="83646"/>
                        <a14:backgroundMark x1="67973" y1="77342" x2="66780" y2="82794"/>
                        <a14:backgroundMark x1="66440" y1="50085" x2="44974" y2="37819"/>
                        <a14:backgroundMark x1="38671" y1="22658" x2="20273" y2="24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7774"/>
            <a:ext cx="2438400" cy="24384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99008" y="483518"/>
            <a:ext cx="941203" cy="226314"/>
          </a:xfrm>
        </p:spPr>
        <p:txBody>
          <a:bodyPr/>
          <a:lstStyle/>
          <a:p>
            <a:fld id="{B19B0651-EE4F-4900-A07F-96A6BFA9D0F0}" type="slidenum">
              <a:rPr lang="ru-RU" sz="1400" b="1" smtClean="0"/>
              <a:t>6</a:t>
            </a:fld>
            <a:endParaRPr lang="ru-RU" sz="1400" b="1"/>
          </a:p>
        </p:txBody>
      </p:sp>
    </p:spTree>
    <p:extLst>
      <p:ext uri="{BB962C8B-B14F-4D97-AF65-F5344CB8AC3E}">
        <p14:creationId xmlns:p14="http://schemas.microsoft.com/office/powerpoint/2010/main" val="8219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4023"/>
            <a:ext cx="7762056" cy="865573"/>
          </a:xfrm>
        </p:spPr>
        <p:txBody>
          <a:bodyPr/>
          <a:lstStyle/>
          <a:p>
            <a:r>
              <a:rPr lang="ru-RU" b="1" dirty="0" smtClean="0"/>
              <a:t>ВЫВОДЫ: </a:t>
            </a:r>
            <a:endParaRPr lang="ru-RU" b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05210" y="987574"/>
            <a:ext cx="8538790" cy="3313113"/>
          </a:xfrm>
          <a:solidFill>
            <a:srgbClr val="002060"/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900" b="1" u="sng" dirty="0" smtClean="0"/>
              <a:t>РЕАЛЬННЫЕ ПУТИ РЕШЕНИЯ ПРОБЛЕМЫ ЦО</a:t>
            </a:r>
            <a:r>
              <a:rPr lang="ru-RU" sz="19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выделять из школьного фонда оборудование во временное пользование тем, кто не имеет своего;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организовать цифровой и бумажный кейсы;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каждой школе разработать специальные рекомендации обучения на дому;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курсы повышения по ИКТ;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создание сети центров информационного образования для детей и взрослых.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улучшенный маршрутизатор и качественный провайдер.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внедрение современных </a:t>
            </a:r>
            <a:r>
              <a:rPr lang="ru-RU" sz="1900" dirty="0"/>
              <a:t>цифровых </a:t>
            </a:r>
            <a:r>
              <a:rPr lang="ru-RU" sz="1900" dirty="0" smtClean="0"/>
              <a:t>технологий</a:t>
            </a:r>
            <a:r>
              <a:rPr lang="ru-RU" sz="1900" dirty="0"/>
              <a:t>.</a:t>
            </a:r>
          </a:p>
        </p:txBody>
      </p:sp>
      <p:pic>
        <p:nvPicPr>
          <p:cNvPr id="4098" name="Picture 2" descr="C:\Users\Наира Макрдумян\Downloads\geiDqV6bWFSdGjS7nwmmWc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09" y="2817312"/>
            <a:ext cx="3895328" cy="2844535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2797" y="483518"/>
            <a:ext cx="941203" cy="226314"/>
          </a:xfrm>
        </p:spPr>
        <p:txBody>
          <a:bodyPr/>
          <a:lstStyle/>
          <a:p>
            <a:fld id="{B19B0651-EE4F-4900-A07F-96A6BFA9D0F0}" type="slidenum">
              <a:rPr lang="ru-RU" sz="1400" b="1" smtClean="0"/>
              <a:t>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114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4023"/>
            <a:ext cx="7762056" cy="865573"/>
          </a:xfrm>
        </p:spPr>
        <p:txBody>
          <a:bodyPr/>
          <a:lstStyle/>
          <a:p>
            <a:r>
              <a:rPr lang="ru-RU" b="1" dirty="0" smtClean="0"/>
              <a:t>ВЫВОДЫ: </a:t>
            </a:r>
            <a:endParaRPr lang="ru-RU" b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05210" y="1275606"/>
            <a:ext cx="8538790" cy="2088232"/>
          </a:xfrm>
          <a:solidFill>
            <a:srgbClr val="002060"/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b="1" u="sng" dirty="0" smtClean="0"/>
              <a:t>МЕНЕЕ РЕАЛЬНЫЕ ПУТИ РЕШЕНИЯ ЦО: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Побудить </a:t>
            </a:r>
            <a:r>
              <a:rPr lang="ru-RU" sz="1800" dirty="0"/>
              <a:t>бизнес и меценатов, а также всех неравнодушных граждан передать детям из малообеспеченных и многодетных семей компьютеры, бывшие в употреблении, но в исправном техническом состоянии.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Провести </a:t>
            </a:r>
            <a:r>
              <a:rPr lang="ru-RU" sz="1800" dirty="0"/>
              <a:t>высокоскоростной Интернет в отдаленные сёла.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Обеспечение </a:t>
            </a:r>
            <a:r>
              <a:rPr lang="ru-RU" sz="1800" dirty="0"/>
              <a:t>высокоскоростного бесплатного интернета.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39378"/>
            <a:ext cx="2666324" cy="250412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67301" y="555526"/>
            <a:ext cx="941203" cy="226314"/>
          </a:xfrm>
        </p:spPr>
        <p:txBody>
          <a:bodyPr/>
          <a:lstStyle/>
          <a:p>
            <a:fld id="{B19B0651-EE4F-4900-A07F-96A6BFA9D0F0}" type="slidenum">
              <a:rPr lang="ru-RU" sz="1400" b="1" smtClean="0"/>
              <a:t>8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49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4023"/>
            <a:ext cx="7762056" cy="865573"/>
          </a:xfrm>
        </p:spPr>
        <p:txBody>
          <a:bodyPr/>
          <a:lstStyle/>
          <a:p>
            <a:r>
              <a:rPr lang="ru-RU" b="1" dirty="0" smtClean="0"/>
              <a:t>ВЫВОДЫ: </a:t>
            </a:r>
            <a:endParaRPr lang="ru-RU" b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05210" y="1707654"/>
            <a:ext cx="8538790" cy="1224136"/>
          </a:xfrm>
          <a:solidFill>
            <a:srgbClr val="002060"/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b="1" u="sng" dirty="0" smtClean="0"/>
              <a:t>ВОЗМОЖНЫЕ ПУТИ РЕШЕНИЯ ПРОБЛЕМЫ ЦО В БУДУЩЕМ:</a:t>
            </a:r>
            <a:r>
              <a:rPr lang="ru-RU" sz="1800" dirty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/>
              <a:t>в</a:t>
            </a:r>
            <a:r>
              <a:rPr lang="ru-RU" sz="1800" dirty="0" smtClean="0"/>
              <a:t>иртуальное обучение;</a:t>
            </a:r>
            <a:endParaRPr lang="ru-RU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/>
              <a:t>т</a:t>
            </a:r>
            <a:r>
              <a:rPr lang="ru-RU" sz="1800" dirty="0" smtClean="0"/>
              <a:t>очка </a:t>
            </a:r>
            <a:r>
              <a:rPr lang="ru-RU" sz="1800" dirty="0"/>
              <a:t>доступа независима от электричества.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5" b="93427" l="7833" r="97417">
                        <a14:foregroundMark x1="24583" y1="15336" x2="22250" y2="23787"/>
                        <a14:foregroundMark x1="29750" y1="13615" x2="32167" y2="16745"/>
                        <a14:foregroundMark x1="18417" y1="43975" x2="18417" y2="52269"/>
                        <a14:foregroundMark x1="52167" y1="66510" x2="54083" y2="70736"/>
                        <a14:foregroundMark x1="52250" y1="62911" x2="48167" y2="77778"/>
                        <a14:foregroundMark x1="44333" y1="69484" x2="52417" y2="58842"/>
                        <a14:foregroundMark x1="47833" y1="35837" x2="64750" y2="30829"/>
                        <a14:foregroundMark x1="44667" y1="26448" x2="45000" y2="37246"/>
                        <a14:foregroundMark x1="63333" y1="7668" x2="53750" y2="14867"/>
                        <a14:foregroundMark x1="72583" y1="33490" x2="71917" y2="74178"/>
                        <a14:foregroundMark x1="62167" y1="7355" x2="58833" y2="10172"/>
                        <a14:foregroundMark x1="52917" y1="15493" x2="53333" y2="18466"/>
                        <a14:foregroundMark x1="44750" y1="24100" x2="44417" y2="27700"/>
                        <a14:foregroundMark x1="42917" y1="78717" x2="34583" y2="70579"/>
                        <a14:foregroundMark x1="42583" y1="60563" x2="44000" y2="64789"/>
                        <a14:foregroundMark x1="36333" y1="63380" x2="40250" y2="64163"/>
                        <a14:foregroundMark x1="42500" y1="61659" x2="38833" y2="65884"/>
                        <a14:foregroundMark x1="43167" y1="51330" x2="46583" y2="52739"/>
                        <a14:foregroundMark x1="45000" y1="72457" x2="49000" y2="78873"/>
                        <a14:foregroundMark x1="45917" y1="74648" x2="43667" y2="72770"/>
                        <a14:foregroundMark x1="61167" y1="75743" x2="59333" y2="85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87" y="2427734"/>
            <a:ext cx="5584676" cy="297384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67301" y="545236"/>
            <a:ext cx="941203" cy="226314"/>
          </a:xfrm>
        </p:spPr>
        <p:txBody>
          <a:bodyPr/>
          <a:lstStyle/>
          <a:p>
            <a:fld id="{B19B0651-EE4F-4900-A07F-96A6BFA9D0F0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6243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1071</TotalTime>
  <Words>350</Words>
  <Application>Microsoft Office PowerPoint</Application>
  <PresentationFormat>Экран (16:9)</PresentationFormat>
  <Paragraphs>60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Book Antiqua</vt:lpstr>
      <vt:lpstr>Calibri</vt:lpstr>
      <vt:lpstr>Times New Roman</vt:lpstr>
      <vt:lpstr>Wingdings</vt:lpstr>
      <vt:lpstr>Перспектива</vt:lpstr>
      <vt:lpstr>ПРОБЛЕМЫ  ЦИФРОВИЗАЦИИ ОБРАЗОВАНИЯ</vt:lpstr>
      <vt:lpstr>АКТУАЛЬНОСТЬ:</vt:lpstr>
      <vt:lpstr>ПРОБЛЕМЫ ЦИФРОВИЗИЦИИ ОБРАЗОВАНИЯ</vt:lpstr>
      <vt:lpstr>ОТСУТСТВИЕ  МАТЕРИАЛЬНО-ТЕХНИЧЕСКОГО ОБЕСПЕЧЕНИЯ У ОБУЧАЮЩИХСЯ </vt:lpstr>
      <vt:lpstr>ОТСУТСТВИЕ  ИКТ  КОМПЕТЕНЦИЙ</vt:lpstr>
      <vt:lpstr>ОТСУТСТВИЕ  ИНТЕРНЕТ СОПРОВОЖДЕНИЯ</vt:lpstr>
      <vt:lpstr>ВЫВОДЫ: </vt:lpstr>
      <vt:lpstr>ВЫВОДЫ: </vt:lpstr>
      <vt:lpstr>ВЫВОДЫ: </vt:lpstr>
      <vt:lpstr>БЛАГОДАРИМ ВАС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цифровизации образования</dc:title>
  <dc:creator>Наира Макрдумян</dc:creator>
  <cp:lastModifiedBy>админ</cp:lastModifiedBy>
  <cp:revision>30</cp:revision>
  <dcterms:created xsi:type="dcterms:W3CDTF">2020-11-28T18:53:33Z</dcterms:created>
  <dcterms:modified xsi:type="dcterms:W3CDTF">2022-04-03T19:03:24Z</dcterms:modified>
</cp:coreProperties>
</file>