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8" r:id="rId3"/>
    <p:sldId id="271" r:id="rId4"/>
    <p:sldId id="272" r:id="rId5"/>
    <p:sldId id="273" r:id="rId6"/>
    <p:sldId id="274" r:id="rId7"/>
    <p:sldId id="275" r:id="rId8"/>
    <p:sldId id="276" r:id="rId9"/>
    <p:sldId id="258" r:id="rId10"/>
    <p:sldId id="259" r:id="rId11"/>
    <p:sldId id="260" r:id="rId12"/>
    <p:sldId id="261" r:id="rId13"/>
    <p:sldId id="262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550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F5B7D-B959-408F-9D99-5505CCAC7E04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75067-0105-4E78-88B2-738980935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36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.jpeg"/><Relationship Id="rId7" Type="http://schemas.microsoft.com/office/2007/relationships/hdphoto" Target="../media/hdphoto1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1.jpeg"/><Relationship Id="rId5" Type="http://schemas.openxmlformats.org/officeDocument/2006/relationships/image" Target="../media/image33.jpeg"/><Relationship Id="rId10" Type="http://schemas.openxmlformats.org/officeDocument/2006/relationships/image" Target="../media/image36.jpeg"/><Relationship Id="rId4" Type="http://schemas.openxmlformats.org/officeDocument/2006/relationships/image" Target="../media/image32.jpeg"/><Relationship Id="rId9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31.jpeg"/><Relationship Id="rId3" Type="http://schemas.openxmlformats.org/officeDocument/2006/relationships/slide" Target="slide9.xml"/><Relationship Id="rId7" Type="http://schemas.openxmlformats.org/officeDocument/2006/relationships/image" Target="../media/image38.jpeg"/><Relationship Id="rId12" Type="http://schemas.microsoft.com/office/2007/relationships/hdphoto" Target="../media/hdphoto1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11" Type="http://schemas.openxmlformats.org/officeDocument/2006/relationships/image" Target="../media/image41.jpeg"/><Relationship Id="rId5" Type="http://schemas.openxmlformats.org/officeDocument/2006/relationships/image" Target="../media/image37.jpeg"/><Relationship Id="rId10" Type="http://schemas.microsoft.com/office/2007/relationships/hdphoto" Target="../media/hdphoto15.wdp"/><Relationship Id="rId4" Type="http://schemas.openxmlformats.org/officeDocument/2006/relationships/image" Target="../media/image3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.jpeg"/><Relationship Id="rId7" Type="http://schemas.microsoft.com/office/2007/relationships/hdphoto" Target="../media/hdphoto17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31.jpeg"/><Relationship Id="rId4" Type="http://schemas.openxmlformats.org/officeDocument/2006/relationships/image" Target="../media/image42.jpeg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.jpeg"/><Relationship Id="rId7" Type="http://schemas.microsoft.com/office/2007/relationships/hdphoto" Target="../media/hdphoto19.wdp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51.jpeg"/><Relationship Id="rId5" Type="http://schemas.microsoft.com/office/2007/relationships/hdphoto" Target="../media/hdphoto18.wdp"/><Relationship Id="rId10" Type="http://schemas.microsoft.com/office/2007/relationships/hdphoto" Target="../media/hdphoto20.wdp"/><Relationship Id="rId4" Type="http://schemas.openxmlformats.org/officeDocument/2006/relationships/image" Target="../media/image47.jpeg"/><Relationship Id="rId9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microsoft.com/office/2007/relationships/hdphoto" Target="../media/hdphoto1.wdp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10" Type="http://schemas.openxmlformats.org/officeDocument/2006/relationships/image" Target="../media/image9.jpeg"/><Relationship Id="rId4" Type="http://schemas.openxmlformats.org/officeDocument/2006/relationships/image" Target="../media/image7.jpe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7.jpe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microsoft.com/office/2007/relationships/hdphoto" Target="../media/hdphoto8.wdp"/><Relationship Id="rId5" Type="http://schemas.microsoft.com/office/2007/relationships/hdphoto" Target="../media/hdphoto6.wdp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9.jpeg"/><Relationship Id="rId5" Type="http://schemas.openxmlformats.org/officeDocument/2006/relationships/image" Target="../media/image23.jpeg"/><Relationship Id="rId10" Type="http://schemas.microsoft.com/office/2007/relationships/hdphoto" Target="../media/hdphoto10.wdp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9.jpeg"/><Relationship Id="rId5" Type="http://schemas.openxmlformats.org/officeDocument/2006/relationships/image" Target="../media/image27.jpeg"/><Relationship Id="rId10" Type="http://schemas.microsoft.com/office/2007/relationships/hdphoto" Target="../media/hdphoto9.wdp"/><Relationship Id="rId4" Type="http://schemas.openxmlformats.org/officeDocument/2006/relationships/image" Target="../media/image24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jpeg"/><Relationship Id="rId7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96089445-1024x843_5a4b8e04bb5d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rot="20702177">
            <a:off x="4836034" y="4846266"/>
            <a:ext cx="2219127" cy="97156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 обучению грамоте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75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2051720" y="3068960"/>
            <a:ext cx="2706458" cy="1931508"/>
            <a:chOff x="2085037" y="1665700"/>
            <a:chExt cx="2952328" cy="2160240"/>
          </a:xfrm>
        </p:grpSpPr>
        <p:sp>
          <p:nvSpPr>
            <p:cNvPr id="6" name="Выноска-облако 5"/>
            <p:cNvSpPr/>
            <p:nvPr/>
          </p:nvSpPr>
          <p:spPr>
            <a:xfrm rot="1531501">
              <a:off x="2085037" y="1665700"/>
              <a:ext cx="2952328" cy="2160240"/>
            </a:xfrm>
            <a:prstGeom prst="cloudCallout">
              <a:avLst>
                <a:gd name="adj1" fmla="val 121827"/>
                <a:gd name="adj2" fmla="val -228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«Ж»</a:t>
              </a:r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08524" y="1922570"/>
              <a:ext cx="2427447" cy="1480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smtClean="0">
                  <a:latin typeface="Times New Roman" pitchFamily="18" charset="0"/>
                  <a:cs typeface="Times New Roman" pitchFamily="18" charset="0"/>
                </a:rPr>
                <a:t>«Ж»</a:t>
              </a:r>
              <a:endParaRPr lang="ru-RU" sz="8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Рисунок 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0" r="9924"/>
          <a:stretch/>
        </p:blipFill>
        <p:spPr>
          <a:xfrm>
            <a:off x="7565721" y="922689"/>
            <a:ext cx="1277654" cy="1661562"/>
          </a:xfrm>
          <a:prstGeom prst="rect">
            <a:avLst/>
          </a:prstGeom>
        </p:spPr>
      </p:pic>
      <p:pic>
        <p:nvPicPr>
          <p:cNvPr id="3" name="Рисунок 2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11" y="603112"/>
            <a:ext cx="2000103" cy="1537752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98" r="21093"/>
          <a:stretch/>
        </p:blipFill>
        <p:spPr>
          <a:xfrm>
            <a:off x="3995736" y="1218452"/>
            <a:ext cx="1503124" cy="1844824"/>
          </a:xfrm>
          <a:prstGeom prst="rect">
            <a:avLst/>
          </a:prstGeom>
        </p:spPr>
      </p:pic>
      <p:pic>
        <p:nvPicPr>
          <p:cNvPr id="15" name="Рисунок 14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5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57" y="449576"/>
            <a:ext cx="1717700" cy="1844824"/>
          </a:xfrm>
          <a:prstGeom prst="rect">
            <a:avLst/>
          </a:prstGeom>
        </p:spPr>
      </p:pic>
      <p:pic>
        <p:nvPicPr>
          <p:cNvPr id="17" name="Рисунок 16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49800"/>
            <a:ext cx="1739128" cy="2382129"/>
          </a:xfrm>
          <a:prstGeom prst="rect">
            <a:avLst/>
          </a:prstGeom>
        </p:spPr>
      </p:pic>
      <p:pic>
        <p:nvPicPr>
          <p:cNvPr id="23" name="Picture 2" descr="C:\Users\Пользователь\Desktop\c675d3477f64.png"/>
          <p:cNvPicPr>
            <a:picLocks noChangeAspect="1" noChangeArrowheads="1"/>
          </p:cNvPicPr>
          <p:nvPr/>
        </p:nvPicPr>
        <p:blipFill rotWithShape="1">
          <a:blip r:embed="rId11"/>
          <a:srcRect l="9206" t="3772" r="7825"/>
          <a:stretch/>
        </p:blipFill>
        <p:spPr bwMode="auto">
          <a:xfrm>
            <a:off x="6739003" y="2968668"/>
            <a:ext cx="2007968" cy="312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196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="http://schemas.microsoft.com/office/powerpoint/2012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Пользователь\Desktop\рабочка к презентации\blue-powerpoint-background-stars_25729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1547664" y="3068960"/>
            <a:ext cx="2711792" cy="1811159"/>
            <a:chOff x="2140249" y="1655942"/>
            <a:chExt cx="2952328" cy="2160239"/>
          </a:xfrm>
        </p:grpSpPr>
        <p:sp>
          <p:nvSpPr>
            <p:cNvPr id="6" name="Выноска-облако 5"/>
            <p:cNvSpPr/>
            <p:nvPr/>
          </p:nvSpPr>
          <p:spPr>
            <a:xfrm rot="1531501">
              <a:off x="2140249" y="1655942"/>
              <a:ext cx="2952328" cy="2160239"/>
            </a:xfrm>
            <a:prstGeom prst="cloudCallout">
              <a:avLst>
                <a:gd name="adj1" fmla="val 129478"/>
                <a:gd name="adj2" fmla="val -484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«Ж»</a:t>
              </a:r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29865" y="1837472"/>
              <a:ext cx="2544835" cy="1578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smtClean="0">
                  <a:latin typeface="Times New Roman" pitchFamily="18" charset="0"/>
                  <a:cs typeface="Times New Roman" pitchFamily="18" charset="0"/>
                </a:rPr>
                <a:t>«Ш»</a:t>
              </a:r>
              <a:endParaRPr lang="ru-RU" sz="8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Рисунок 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8" r="17799"/>
          <a:stretch/>
        </p:blipFill>
        <p:spPr>
          <a:xfrm>
            <a:off x="5580112" y="567572"/>
            <a:ext cx="1688155" cy="1916832"/>
          </a:xfrm>
          <a:prstGeom prst="rect">
            <a:avLst/>
          </a:prstGeom>
        </p:spPr>
      </p:pic>
      <p:pic>
        <p:nvPicPr>
          <p:cNvPr id="13" name="Рисунок 12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66375"/>
            <a:ext cx="1180377" cy="1866159"/>
          </a:xfrm>
          <a:prstGeom prst="rect">
            <a:avLst/>
          </a:prstGeom>
        </p:spPr>
      </p:pic>
      <p:pic>
        <p:nvPicPr>
          <p:cNvPr id="14" name="Рисунок 13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93168"/>
            <a:ext cx="1843744" cy="1843744"/>
          </a:xfrm>
          <a:prstGeom prst="rect">
            <a:avLst/>
          </a:prstGeom>
        </p:spPr>
      </p:pic>
      <p:pic>
        <p:nvPicPr>
          <p:cNvPr id="15" name="Рисунок 14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18" y="931829"/>
            <a:ext cx="1905000" cy="1552575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56" l="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3" t="2577" r="7958" b="-1"/>
          <a:stretch/>
        </p:blipFill>
        <p:spPr>
          <a:xfrm>
            <a:off x="7504839" y="745703"/>
            <a:ext cx="1534776" cy="1795962"/>
          </a:xfrm>
          <a:prstGeom prst="rect">
            <a:avLst/>
          </a:prstGeom>
        </p:spPr>
      </p:pic>
      <p:pic>
        <p:nvPicPr>
          <p:cNvPr id="16" name="Picture 2" descr="C:\Users\Пользователь\Desktop\c675d3477f64.png"/>
          <p:cNvPicPr>
            <a:picLocks noChangeAspect="1" noChangeArrowheads="1"/>
          </p:cNvPicPr>
          <p:nvPr/>
        </p:nvPicPr>
        <p:blipFill rotWithShape="1">
          <a:blip r:embed="rId13"/>
          <a:srcRect l="9206" t="3772" r="7825"/>
          <a:stretch/>
        </p:blipFill>
        <p:spPr bwMode="auto">
          <a:xfrm>
            <a:off x="6739003" y="2968668"/>
            <a:ext cx="2007968" cy="312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664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="http://schemas.microsoft.com/office/powerpoint/2012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1043608" y="2780928"/>
            <a:ext cx="2734419" cy="1811160"/>
            <a:chOff x="661178" y="1529761"/>
            <a:chExt cx="2952328" cy="2160240"/>
          </a:xfrm>
        </p:grpSpPr>
        <p:sp>
          <p:nvSpPr>
            <p:cNvPr id="6" name="Выноска-облако 5"/>
            <p:cNvSpPr/>
            <p:nvPr/>
          </p:nvSpPr>
          <p:spPr>
            <a:xfrm rot="1531501">
              <a:off x="661178" y="1529761"/>
              <a:ext cx="2952328" cy="2160240"/>
            </a:xfrm>
            <a:prstGeom prst="cloudCallout">
              <a:avLst>
                <a:gd name="adj1" fmla="val 153421"/>
                <a:gd name="adj2" fmla="val -571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«Ж»</a:t>
              </a:r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16821" y="1752596"/>
              <a:ext cx="2168973" cy="1578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smtClean="0">
                  <a:latin typeface="Times New Roman" pitchFamily="18" charset="0"/>
                  <a:cs typeface="Times New Roman" pitchFamily="18" charset="0"/>
                </a:rPr>
                <a:t>«Ц»</a:t>
              </a:r>
              <a:endParaRPr lang="ru-RU" sz="8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Рисунок 8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4" r="11369"/>
          <a:stretch/>
        </p:blipFill>
        <p:spPr>
          <a:xfrm rot="10332225">
            <a:off x="2487434" y="666360"/>
            <a:ext cx="1307934" cy="1912270"/>
          </a:xfrm>
          <a:prstGeom prst="rect">
            <a:avLst/>
          </a:prstGeom>
        </p:spPr>
      </p:pic>
      <p:pic>
        <p:nvPicPr>
          <p:cNvPr id="13" name="Рисунок 12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r="8429"/>
          <a:stretch/>
        </p:blipFill>
        <p:spPr>
          <a:xfrm>
            <a:off x="7273705" y="980728"/>
            <a:ext cx="1344202" cy="1506436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40" t="-3780" r="540" b="3780"/>
          <a:stretch>
            <a:fillRect/>
          </a:stretch>
        </p:blipFill>
        <p:spPr>
          <a:xfrm>
            <a:off x="102460" y="764702"/>
            <a:ext cx="2166200" cy="1547285"/>
          </a:xfrm>
          <a:prstGeom prst="rect">
            <a:avLst/>
          </a:prstGeom>
        </p:spPr>
      </p:pic>
      <p:pic>
        <p:nvPicPr>
          <p:cNvPr id="14" name="Рисунок 13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07" y="980728"/>
            <a:ext cx="1577570" cy="1368407"/>
          </a:xfrm>
          <a:prstGeom prst="rect">
            <a:avLst/>
          </a:prstGeom>
        </p:spPr>
      </p:pic>
      <p:pic>
        <p:nvPicPr>
          <p:cNvPr id="16" name="Рисунок 1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0" r="9497"/>
          <a:stretch/>
        </p:blipFill>
        <p:spPr>
          <a:xfrm rot="21182362">
            <a:off x="5877526" y="756619"/>
            <a:ext cx="1210734" cy="1628800"/>
          </a:xfrm>
          <a:prstGeom prst="rect">
            <a:avLst/>
          </a:prstGeom>
        </p:spPr>
      </p:pic>
      <p:pic>
        <p:nvPicPr>
          <p:cNvPr id="15" name="Picture 2" descr="C:\Users\Пользователь\Desktop\c675d3477f64.png"/>
          <p:cNvPicPr>
            <a:picLocks noChangeAspect="1" noChangeArrowheads="1"/>
          </p:cNvPicPr>
          <p:nvPr/>
        </p:nvPicPr>
        <p:blipFill rotWithShape="1">
          <a:blip r:embed="rId10"/>
          <a:srcRect l="9206" t="3772" r="7825"/>
          <a:stretch/>
        </p:blipFill>
        <p:spPr bwMode="auto">
          <a:xfrm>
            <a:off x="6878456" y="2868835"/>
            <a:ext cx="2007968" cy="312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39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="http://schemas.microsoft.com/office/powerpoint/2012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1187624" y="2564904"/>
            <a:ext cx="2832077" cy="2232247"/>
            <a:chOff x="4404219" y="2636913"/>
            <a:chExt cx="2832077" cy="1962089"/>
          </a:xfrm>
        </p:grpSpPr>
        <p:sp>
          <p:nvSpPr>
            <p:cNvPr id="6" name="Выноска-облако 5"/>
            <p:cNvSpPr/>
            <p:nvPr/>
          </p:nvSpPr>
          <p:spPr>
            <a:xfrm rot="1531501">
              <a:off x="4404219" y="2636913"/>
              <a:ext cx="2832077" cy="1962089"/>
            </a:xfrm>
            <a:prstGeom prst="cloudCallout">
              <a:avLst>
                <a:gd name="adj1" fmla="val 135318"/>
                <a:gd name="adj2" fmla="val -4327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«Ж»</a:t>
              </a:r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91374" y="3016935"/>
              <a:ext cx="2337499" cy="1163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smtClean="0">
                  <a:latin typeface="Times New Roman" pitchFamily="18" charset="0"/>
                  <a:cs typeface="Times New Roman" pitchFamily="18" charset="0"/>
                </a:rPr>
                <a:t>«Щ»</a:t>
              </a:r>
              <a:endParaRPr lang="ru-RU" sz="8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Рисунок 17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39" y="908720"/>
            <a:ext cx="1503732" cy="1651098"/>
          </a:xfrm>
          <a:prstGeom prst="rect">
            <a:avLst/>
          </a:prstGeom>
        </p:spPr>
      </p:pic>
      <p:pic>
        <p:nvPicPr>
          <p:cNvPr id="12" name="Рисунок 11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911" b="3911"/>
          <a:stretch>
            <a:fillRect/>
          </a:stretch>
        </p:blipFill>
        <p:spPr>
          <a:xfrm rot="21144388">
            <a:off x="2013302" y="759954"/>
            <a:ext cx="1460452" cy="1571092"/>
          </a:xfrm>
          <a:prstGeom prst="rect">
            <a:avLst/>
          </a:prstGeom>
        </p:spPr>
      </p:pic>
      <p:pic>
        <p:nvPicPr>
          <p:cNvPr id="20" name="Рисунок 19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4179"/>
            <a:ext cx="1683170" cy="1506474"/>
          </a:xfrm>
          <a:prstGeom prst="rect">
            <a:avLst/>
          </a:prstGeom>
        </p:spPr>
      </p:pic>
      <p:pic>
        <p:nvPicPr>
          <p:cNvPr id="22" name="Рисунок 21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31" r="7810"/>
          <a:stretch/>
        </p:blipFill>
        <p:spPr>
          <a:xfrm>
            <a:off x="3645197" y="933079"/>
            <a:ext cx="1428447" cy="1484404"/>
          </a:xfrm>
          <a:prstGeom prst="rect">
            <a:avLst/>
          </a:prstGeom>
        </p:spPr>
      </p:pic>
      <p:pic>
        <p:nvPicPr>
          <p:cNvPr id="23" name="Рисунок 22">
            <a:hlinkClick r:id="" action="ppaction://noaction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86" y="908720"/>
            <a:ext cx="1508763" cy="1508763"/>
          </a:xfrm>
          <a:prstGeom prst="rect">
            <a:avLst/>
          </a:prstGeom>
        </p:spPr>
      </p:pic>
      <p:pic>
        <p:nvPicPr>
          <p:cNvPr id="14" name="Picture 2" descr="C:\Users\Пользователь\Desktop\c675d3477f64.png"/>
          <p:cNvPicPr>
            <a:picLocks noChangeAspect="1" noChangeArrowheads="1"/>
          </p:cNvPicPr>
          <p:nvPr/>
        </p:nvPicPr>
        <p:blipFill rotWithShape="1">
          <a:blip r:embed="rId12"/>
          <a:srcRect l="9206" t="3772" r="7825"/>
          <a:stretch/>
        </p:blipFill>
        <p:spPr bwMode="auto">
          <a:xfrm>
            <a:off x="6739003" y="2968668"/>
            <a:ext cx="2007968" cy="312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602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="http://schemas.microsoft.com/office/powerpoint/2012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18140"/>
            <a:ext cx="9198054" cy="68761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7376"/>
            <a:ext cx="9036496" cy="794519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«Твёрдый – мягкий»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9434"/>
            <a:ext cx="8712968" cy="3800213"/>
          </a:xfrm>
        </p:spPr>
        <p:txBody>
          <a:bodyPr>
            <a:normAutofit/>
          </a:bodyPr>
          <a:lstStyle/>
          <a:p>
            <a:pPr algn="just"/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умение дифференцировать твердые и мягкие согласные звуки между собой, закреплять навыки интонационного выделения звука в слове.</a:t>
            </a:r>
          </a:p>
          <a:p>
            <a:pPr algn="l"/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ЖЕЛАЮ УСПЕХОВ!</a:t>
            </a:r>
            <a:r>
              <a:rPr lang="ru-RU" sz="1400" b="1" i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sz="1400" b="1" i="1" dirty="0" smtClean="0">
                <a:solidFill>
                  <a:srgbClr val="FF0000"/>
                </a:solidFill>
                <a:latin typeface="+mj-lt"/>
              </a:rPr>
            </a:b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                        </a:t>
            </a:r>
          </a:p>
          <a:p>
            <a:pPr algn="l"/>
            <a:r>
              <a:rPr lang="ru-RU" sz="15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+mj-lt"/>
              </a:rPr>
              <a:t>                      </a:t>
            </a:r>
          </a:p>
          <a:p>
            <a:pPr algn="l"/>
            <a:endParaRPr lang="ru-RU" sz="14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ru-RU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                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</a:t>
            </a:r>
          </a:p>
        </p:txBody>
      </p:sp>
      <p:sp>
        <p:nvSpPr>
          <p:cNvPr id="13" name="Блок-схема: альтернативный процесс 12">
            <a:hlinkClick r:id="rId4" action="ppaction://hlinksldjump"/>
          </p:cNvPr>
          <p:cNvSpPr/>
          <p:nvPr/>
        </p:nvSpPr>
        <p:spPr>
          <a:xfrm>
            <a:off x="834910" y="3598593"/>
            <a:ext cx="838817" cy="769119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альтернативный процесс 19">
            <a:hlinkClick r:id="rId5" action="ppaction://hlinksldjump"/>
          </p:cNvPr>
          <p:cNvSpPr/>
          <p:nvPr/>
        </p:nvSpPr>
        <p:spPr>
          <a:xfrm>
            <a:off x="1705188" y="3598593"/>
            <a:ext cx="905489" cy="769119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«Мь»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альтернативный процесс 20">
            <a:hlinkClick r:id="rId6" action="ppaction://hlinksldjump"/>
          </p:cNvPr>
          <p:cNvSpPr/>
          <p:nvPr/>
        </p:nvSpPr>
        <p:spPr>
          <a:xfrm>
            <a:off x="3334493" y="3586653"/>
            <a:ext cx="838817" cy="769119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альтернативный процесс 21">
            <a:hlinkClick r:id="" action="ppaction://noaction"/>
          </p:cNvPr>
          <p:cNvSpPr/>
          <p:nvPr/>
        </p:nvSpPr>
        <p:spPr>
          <a:xfrm>
            <a:off x="5841677" y="3586653"/>
            <a:ext cx="838817" cy="769119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Блок-схема: альтернативный процесс 28">
            <a:hlinkClick r:id="" action="ppaction://noaction"/>
          </p:cNvPr>
          <p:cNvSpPr/>
          <p:nvPr/>
        </p:nvSpPr>
        <p:spPr>
          <a:xfrm>
            <a:off x="4173310" y="3579887"/>
            <a:ext cx="905489" cy="775885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Блок-схема: альтернативный процесс 29">
            <a:hlinkClick r:id="rId5" action="ppaction://hlinksldjump"/>
          </p:cNvPr>
          <p:cNvSpPr/>
          <p:nvPr/>
        </p:nvSpPr>
        <p:spPr>
          <a:xfrm>
            <a:off x="6707003" y="3579887"/>
            <a:ext cx="905489" cy="769119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«Зь»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1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p15="http://schemas.microsoft.com/office/powerpoint/2012/main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4" name="Группа 23"/>
          <p:cNvGrpSpPr/>
          <p:nvPr/>
        </p:nvGrpSpPr>
        <p:grpSpPr>
          <a:xfrm>
            <a:off x="1259632" y="2852936"/>
            <a:ext cx="2116933" cy="3213980"/>
            <a:chOff x="1122619" y="2920364"/>
            <a:chExt cx="2116933" cy="321398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122619" y="2920364"/>
              <a:ext cx="2116933" cy="3213980"/>
              <a:chOff x="1115616" y="548680"/>
              <a:chExt cx="2116933" cy="3213980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1273982" y="1998464"/>
                <a:ext cx="1800200" cy="1764196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Равнобедренный треугольник 3"/>
              <p:cNvSpPr/>
              <p:nvPr/>
            </p:nvSpPr>
            <p:spPr>
              <a:xfrm>
                <a:off x="1115616" y="548680"/>
                <a:ext cx="2116933" cy="1449784"/>
              </a:xfrm>
              <a:prstGeom prst="triangl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634022" y="2394508"/>
                <a:ext cx="1080120" cy="9721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mtClean="0"/>
                  <a:t>«М»</a:t>
                </a:r>
                <a:endParaRPr lang="ru-RU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626675" y="4856274"/>
              <a:ext cx="10823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«М»</a:t>
              </a:r>
              <a:endParaRPr lang="ru-RU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55606"/>
            <a:ext cx="1535931" cy="1727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99505"/>
            <a:ext cx="1500743" cy="1665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79" y="784632"/>
            <a:ext cx="1626906" cy="1626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64" y="874867"/>
            <a:ext cx="1555387" cy="1710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71" y="957310"/>
            <a:ext cx="1516611" cy="1545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4" descr="C:\Users\Пользователь\Desktop\hello_html_m7f61a268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168" y="2636912"/>
            <a:ext cx="3647645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266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p15="http://schemas.microsoft.com/office/powerpoint/2012/main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childTnLst>
                                    <p:animMotion origin="layout" path="M -0.04722 -0.01459 L 0.2757 0.50625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childTnLst>
                                    <p:animMotion origin="layout" path="M -3.61111E-06 -4.81481E-06 L 0.02552 0.48913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childTnLst>
                                    <p:animMotion origin="layout" path="M 2.77778E-06 2.96296E-06 L -0.01597 0.49815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683568" y="2708920"/>
            <a:ext cx="2116933" cy="3213980"/>
            <a:chOff x="1115616" y="548680"/>
            <a:chExt cx="2116933" cy="3213980"/>
          </a:xfrm>
          <a:solidFill>
            <a:srgbClr val="92D050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1273982" y="1998464"/>
              <a:ext cx="1800200" cy="176419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>
              <a:off x="1115616" y="548680"/>
              <a:ext cx="2116933" cy="1449784"/>
            </a:xfrm>
            <a:prstGeom prst="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34022" y="2394508"/>
              <a:ext cx="1080120" cy="9721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15616" y="4725144"/>
            <a:ext cx="1302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«Мь»</a:t>
            </a:r>
            <a:endParaRPr lang="ru-RU" sz="34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65" y="826450"/>
            <a:ext cx="1555387" cy="1710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02327"/>
            <a:ext cx="1516611" cy="1545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19" y="752013"/>
            <a:ext cx="1418319" cy="1763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17" y="962842"/>
            <a:ext cx="1734579" cy="1734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6471" l="0" r="84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6" r="27819" b="10540"/>
          <a:stretch/>
        </p:blipFill>
        <p:spPr>
          <a:xfrm>
            <a:off x="576197" y="962842"/>
            <a:ext cx="901874" cy="1304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4" descr="C:\Users\Пользователь\Desktop\hello_html_m7f61a268.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168" y="2636912"/>
            <a:ext cx="3647645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99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p15="http://schemas.microsoft.com/office/powerpoint/2012/main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childTnLst>
                                    <p:animMotion origin="layout" path="M -1.94444E-06 -2.11841E-06 L -0.1868 0.47503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2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childTnLst>
                                    <p:animMotion origin="layout" path="M -4.72222E-06 -4.35708E-06 L -0.17517 0.4408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0" y="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childTnLst>
                                    <p:animMotion origin="layout" path="M -3.61111E-06 -9.89824E-07 L 0.2724 0.48381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2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755576" y="2780928"/>
            <a:ext cx="2116933" cy="3213980"/>
            <a:chOff x="1115616" y="548680"/>
            <a:chExt cx="2116933" cy="321398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73982" y="1998464"/>
              <a:ext cx="1800200" cy="176419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1115616" y="548680"/>
              <a:ext cx="2116933" cy="1449784"/>
            </a:xfrm>
            <a:prstGeom prst="triangl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34022" y="2394508"/>
              <a:ext cx="1080120" cy="9721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31640" y="4797152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«С»</a:t>
            </a:r>
            <a:endParaRPr lang="ru-RU" sz="36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95" l="4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" y="973348"/>
            <a:ext cx="177432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04012"/>
            <a:ext cx="1801776" cy="1604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28" l="0" r="984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683" y="774812"/>
            <a:ext cx="1231966" cy="196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92" y="774812"/>
            <a:ext cx="1777996" cy="1846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09" y="1061380"/>
            <a:ext cx="1495425" cy="1300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4" descr="C:\Users\Пользователь\Desktop\hello_html_m7f61a268.pn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168" y="2636912"/>
            <a:ext cx="3647645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18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p15="http://schemas.microsoft.com/office/powerpoint/2012/main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childTnLst>
                                    <p:animMotion origin="layout" path="M 0.03299 -0.0199 L 0.37952 0.48403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childTnLst>
                                    <p:animMotion origin="layout" path="M -1.11111E-06 2.96296E-06 L 0.08368 0.4919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childTnLst>
                                    <p:animMotion origin="layout" path="M 3.33333E-06 7.40741E-07 L 0.04618 0.48634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971600" y="2996952"/>
            <a:ext cx="2116933" cy="3213980"/>
            <a:chOff x="1115616" y="548680"/>
            <a:chExt cx="2116933" cy="3213980"/>
          </a:xfrm>
          <a:solidFill>
            <a:srgbClr val="92D050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1273982" y="1998464"/>
              <a:ext cx="1800200" cy="176419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>
              <a:off x="1115616" y="548680"/>
              <a:ext cx="2116933" cy="1449784"/>
            </a:xfrm>
            <a:prstGeom prst="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34022" y="2394508"/>
              <a:ext cx="1080120" cy="9721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03648" y="4941168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«Сь»</a:t>
            </a:r>
            <a:endParaRPr lang="ru-RU" sz="36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7" y="602024"/>
            <a:ext cx="1777996" cy="1846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717389"/>
            <a:ext cx="1837442" cy="1837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8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22967"/>
            <a:ext cx="1317501" cy="1661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40" y="859513"/>
            <a:ext cx="1587848" cy="1927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74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77" y="937247"/>
            <a:ext cx="1569530" cy="1397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4" descr="C:\Users\Пользователь\Desktop\hello_html_m7f61a268.pn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168" y="2636912"/>
            <a:ext cx="3647645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66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p15="http://schemas.microsoft.com/office/powerpoint/2012/main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childTnLst>
                                    <p:animMotion origin="layout" path="M 1.11111E-06 2.96296E-06 L 0.32795 0.51921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childTnLst>
                                    <p:animMotion origin="layout" path="M 5.55556E-07 4.07407E-06 L 0.21875 0.49907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childTnLst>
                                    <p:animMotion origin="layout" path="M -4.72222E-06 2.22222E-06 L -0.17986 0.52014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3" y="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755576" y="2924944"/>
            <a:ext cx="2116933" cy="3213980"/>
            <a:chOff x="1115616" y="548680"/>
            <a:chExt cx="2116933" cy="321398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73982" y="1998464"/>
              <a:ext cx="1800200" cy="176419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1115616" y="548680"/>
              <a:ext cx="2116933" cy="1449784"/>
            </a:xfrm>
            <a:prstGeom prst="triangl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34022" y="2394508"/>
              <a:ext cx="1080120" cy="9721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31640" y="4941168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«З»</a:t>
            </a:r>
            <a:endParaRPr lang="ru-RU" sz="36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70506"/>
            <a:ext cx="1909716" cy="1749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37" t="10438" r="11406" b="6289"/>
          <a:stretch/>
        </p:blipFill>
        <p:spPr>
          <a:xfrm>
            <a:off x="1924424" y="1298902"/>
            <a:ext cx="1820858" cy="142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90308"/>
            <a:ext cx="1678098" cy="1870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r="5762"/>
          <a:stretch/>
        </p:blipFill>
        <p:spPr>
          <a:xfrm>
            <a:off x="3745282" y="1018991"/>
            <a:ext cx="1478071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178" y="757517"/>
            <a:ext cx="1903457" cy="1903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4" descr="C:\Users\Пользователь\Desktop\hello_html_m7f61a268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168" y="2636912"/>
            <a:ext cx="3647645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570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p15="http://schemas.microsoft.com/office/powerpoint/2012/main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childTnLst>
                                    <p:animMotion origin="layout" path="M 0.0007 0.00324 L 0.36354 0.48959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childTnLst>
                                    <p:animMotion origin="layout" path="M 1.11111E-06 -1.66512E-06 L 0.12917 0.48959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childTnLst>
                                    <p:animMotion origin="layout" path="M 5.55556E-07 -4.07407E-06 L -0.11424 0.50301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827584" y="2996952"/>
            <a:ext cx="2116933" cy="3213980"/>
            <a:chOff x="1115616" y="548680"/>
            <a:chExt cx="2116933" cy="3213980"/>
          </a:xfrm>
          <a:solidFill>
            <a:srgbClr val="92D050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1273982" y="1998464"/>
              <a:ext cx="1800200" cy="176419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>
              <a:off x="1115616" y="548680"/>
              <a:ext cx="2116933" cy="1449784"/>
            </a:xfrm>
            <a:prstGeom prst="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34022" y="2394508"/>
              <a:ext cx="1080120" cy="9721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31640" y="5013176"/>
            <a:ext cx="113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«Зь»</a:t>
            </a:r>
            <a:endParaRPr lang="ru-RU" sz="36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009107"/>
            <a:ext cx="1505909" cy="1678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97339"/>
            <a:ext cx="1504752" cy="1543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8" y="1113407"/>
            <a:ext cx="1563818" cy="1311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Рисунок 24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911" y="760750"/>
            <a:ext cx="1613211" cy="2016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9" t="11483" r="14832" b="3967"/>
          <a:stretch/>
        </p:blipFill>
        <p:spPr>
          <a:xfrm>
            <a:off x="7158029" y="1095495"/>
            <a:ext cx="1741117" cy="144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C:\Users\Пользователь\Desktop\hello_html_m7f61a268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168" y="2636912"/>
            <a:ext cx="3647645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091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p15="http://schemas.microsoft.com/office/powerpoint/2012/main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childTnLst>
                                    <p:animMotion origin="layout" path="M 5E-06 7.40741E-07 L 0.30417 0.50949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childTnLst>
                                    <p:animMotion origin="layout" path="M -2.5E-06 3.7037E-06 L -0.08663 0.47245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childTnLst>
                                    <p:animMotion origin="layout" path="M 2.77778E-06 -3.78353E-06 L -0.11545 0.48428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C:\Users\Пользователь\Desktop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1028" y="378967"/>
            <a:ext cx="8497379" cy="794519"/>
          </a:xfrm>
        </p:spPr>
        <p:txBody>
          <a:bodyPr>
            <a:normAutofit fontScale="90000"/>
          </a:bodyPr>
          <a:lstStyle/>
          <a:p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«Найди слова с заданным звуком»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59"/>
            <a:ext cx="8712968" cy="3800213"/>
          </a:xfrm>
        </p:spPr>
        <p:txBody>
          <a:bodyPr>
            <a:normAutofit/>
          </a:bodyPr>
          <a:lstStyle/>
          <a:p>
            <a:pPr algn="just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упражнять детей в выборе слов с заданным звуком, освоение способа интонационного выделения заданного звука 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слове, закрепление правильного произношения данных звуков, активизация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ЖЕЛАЮ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УСПЕХОВ!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algn="l"/>
            <a:r>
              <a:rPr lang="ru-RU" sz="15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+mj-lt"/>
              </a:rPr>
              <a:t>                      </a:t>
            </a:r>
          </a:p>
          <a:p>
            <a:pPr algn="l"/>
            <a:endParaRPr lang="ru-RU" sz="14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ru-RU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                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</a:t>
            </a: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>
          <a:xfrm>
            <a:off x="395536" y="3356992"/>
            <a:ext cx="1594089" cy="1224136"/>
          </a:xfrm>
          <a:prstGeom prst="cloudCallout">
            <a:avLst>
              <a:gd name="adj1" fmla="val -20833"/>
              <a:gd name="adj2" fmla="val 6135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«Ж»</a:t>
            </a:r>
            <a:endParaRPr lang="ru-RU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Выноска-облако 26">
            <a:hlinkClick r:id="rId5" action="ppaction://hlinksldjump"/>
          </p:cNvPr>
          <p:cNvSpPr/>
          <p:nvPr/>
        </p:nvSpPr>
        <p:spPr>
          <a:xfrm>
            <a:off x="2195736" y="3717032"/>
            <a:ext cx="1594089" cy="122413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«Ш»</a:t>
            </a:r>
            <a:endParaRPr lang="ru-RU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Выноска-облако 27">
            <a:hlinkClick r:id="rId6" action="ppaction://hlinksldjump"/>
          </p:cNvPr>
          <p:cNvSpPr/>
          <p:nvPr/>
        </p:nvSpPr>
        <p:spPr>
          <a:xfrm>
            <a:off x="4139952" y="3861048"/>
            <a:ext cx="1594089" cy="122413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«Ц»</a:t>
            </a:r>
            <a:endParaRPr lang="ru-RU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Выноска-облако 28">
            <a:hlinkClick r:id="rId7" action="ppaction://hlinksldjump"/>
          </p:cNvPr>
          <p:cNvSpPr/>
          <p:nvPr/>
        </p:nvSpPr>
        <p:spPr>
          <a:xfrm>
            <a:off x="6012160" y="3212976"/>
            <a:ext cx="1594089" cy="122413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«Щ»</a:t>
            </a:r>
            <a:endParaRPr lang="ru-RU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Пользователь\Desktop\hello_html_m7f61a268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512" y="4365104"/>
            <a:ext cx="3024276" cy="2268680"/>
          </a:xfrm>
          <a:prstGeom prst="rect">
            <a:avLst/>
          </a:prstGeom>
          <a:noFill/>
        </p:spPr>
      </p:pic>
      <p:pic>
        <p:nvPicPr>
          <p:cNvPr id="15" name="Picture 2" descr="C:\Users\Пользователь\Desktop\c675d3477f64.png"/>
          <p:cNvPicPr>
            <a:picLocks noChangeAspect="1" noChangeArrowheads="1"/>
          </p:cNvPicPr>
          <p:nvPr/>
        </p:nvPicPr>
        <p:blipFill rotWithShape="1">
          <a:blip r:embed="rId9"/>
          <a:srcRect l="9206" t="3772" r="7825"/>
          <a:stretch/>
        </p:blipFill>
        <p:spPr bwMode="auto">
          <a:xfrm>
            <a:off x="7606249" y="3933762"/>
            <a:ext cx="1295356" cy="2014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995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="http://schemas.microsoft.com/office/powerpoint/2012/main"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156</Words>
  <Application>Microsoft Office PowerPoint</Application>
  <PresentationFormat>Экран (4:3)</PresentationFormat>
  <Paragraphs>59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Интерактивная игра по обучению грамоте</vt:lpstr>
      <vt:lpstr>«Твёрдый – мягкий»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«Найди слова с заданным звуком»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Интерактивный  тренажер по обучению грамоте</dc:title>
  <dc:creator>Александра</dc:creator>
  <cp:lastModifiedBy>Евгений</cp:lastModifiedBy>
  <cp:revision>12</cp:revision>
  <dcterms:created xsi:type="dcterms:W3CDTF">2020-04-07T11:14:53Z</dcterms:created>
  <dcterms:modified xsi:type="dcterms:W3CDTF">2020-04-08T15:51:01Z</dcterms:modified>
</cp:coreProperties>
</file>