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1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90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9" r:id="rId20"/>
    <p:sldId id="276" r:id="rId21"/>
    <p:sldId id="277" r:id="rId22"/>
    <p:sldId id="278" r:id="rId23"/>
    <p:sldId id="281" r:id="rId24"/>
    <p:sldId id="280" r:id="rId25"/>
    <p:sldId id="282" r:id="rId26"/>
    <p:sldId id="284" r:id="rId27"/>
    <p:sldId id="286" r:id="rId28"/>
    <p:sldId id="285" r:id="rId29"/>
    <p:sldId id="28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99FF"/>
    <a:srgbClr val="CC00CC"/>
    <a:srgbClr val="FF0066"/>
    <a:srgbClr val="CC9900"/>
    <a:srgbClr val="990099"/>
    <a:srgbClr val="FF3300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67C319-F46D-4746-AC6C-E10F6D6559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242A3C7-EF9D-4ECF-A127-1E4ED4EFF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go.html?href=http://ru.wikipedia.org/wiki/%D0%A1%D0%BB%D0%BE%D0%B3" TargetMode="External"/><Relationship Id="rId2" Type="http://schemas.openxmlformats.org/officeDocument/2006/relationships/hyperlink" Target="https://infourok.ru/go.html?href=http://ru.wikipedia.org/wiki/%D0%A0%D0%B5%D1%87%D0%B5%D0%B2%D0%BE%D0%B9_%D0%B7%D0%B2%D1%83%D0%BA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B0F0"/>
                </a:solidFill>
              </a:rPr>
              <a:t>Государственное бюджетное образовательное учреждение  Республики Хакасия «Школа –интернат для детей с нарушениями слуха» 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4502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rgbClr val="FF0066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66"/>
                </a:solidFill>
              </a:rPr>
              <a:t>«РАБОТА  НАД  РИТМИКО -ИНТОНАЦИОННОЙ  СТОРОНОЙ РЕЧИ  С ДЕТЬМИ  С НАРУШЕНИЯМИ СЛУХА» </a:t>
            </a:r>
          </a:p>
          <a:p>
            <a:pPr>
              <a:buNone/>
            </a:pPr>
            <a:r>
              <a:rPr lang="ru-RU" dirty="0" smtClean="0"/>
              <a:t>                                              </a:t>
            </a:r>
            <a:r>
              <a:rPr lang="ru-RU" sz="1800" dirty="0" err="1" smtClean="0">
                <a:solidFill>
                  <a:srgbClr val="0099FF"/>
                </a:solidFill>
              </a:rPr>
              <a:t>Быленкова</a:t>
            </a:r>
            <a:r>
              <a:rPr lang="ru-RU" sz="1800" dirty="0" smtClean="0">
                <a:solidFill>
                  <a:srgbClr val="0099FF"/>
                </a:solidFill>
              </a:rPr>
              <a:t> Е.М, учитель  по РСВ и ФП</a:t>
            </a:r>
          </a:p>
          <a:p>
            <a:pPr>
              <a:buNone/>
            </a:pPr>
            <a:endParaRPr lang="ru-RU" sz="1800" dirty="0" smtClean="0">
              <a:solidFill>
                <a:srgbClr val="0099FF"/>
              </a:solidFill>
            </a:endParaRPr>
          </a:p>
          <a:p>
            <a:pPr>
              <a:buNone/>
            </a:pPr>
            <a:endParaRPr lang="ru-RU" sz="1800" dirty="0" smtClean="0">
              <a:solidFill>
                <a:srgbClr val="0099FF"/>
              </a:solidFill>
            </a:endParaRPr>
          </a:p>
          <a:p>
            <a:pPr>
              <a:buNone/>
            </a:pPr>
            <a:endParaRPr lang="ru-RU" sz="1800" dirty="0" smtClean="0">
              <a:solidFill>
                <a:srgbClr val="0099FF"/>
              </a:solidFill>
            </a:endParaRPr>
          </a:p>
          <a:p>
            <a:pPr algn="ctr">
              <a:buNone/>
            </a:pPr>
            <a:r>
              <a:rPr lang="ru-RU" sz="1800" dirty="0" smtClean="0">
                <a:solidFill>
                  <a:srgbClr val="0099FF"/>
                </a:solidFill>
              </a:rPr>
              <a:t>Абакан, 2018</a:t>
            </a:r>
            <a:endParaRPr lang="ru-RU" sz="1800" dirty="0">
              <a:solidFill>
                <a:srgbClr val="00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Упражнения по формированию правильной интонации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Боль</a:t>
            </a:r>
            <a:r>
              <a:rPr lang="ru-RU" dirty="0" smtClean="0">
                <a:solidFill>
                  <a:srgbClr val="CC9900"/>
                </a:solidFill>
              </a:rPr>
              <a:t> - а-а-а, бобо, больно, болит, у меня болит живот и т.п.;</a:t>
            </a:r>
          </a:p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Радость </a:t>
            </a:r>
            <a:r>
              <a:rPr lang="ru-RU" dirty="0" smtClean="0">
                <a:solidFill>
                  <a:srgbClr val="CC9900"/>
                </a:solidFill>
              </a:rPr>
              <a:t>- А_, ура! Мама! Мама пришла!</a:t>
            </a:r>
          </a:p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Вопрос</a:t>
            </a:r>
            <a:r>
              <a:rPr lang="ru-RU" dirty="0" smtClean="0">
                <a:solidFill>
                  <a:srgbClr val="CC9900"/>
                </a:solidFill>
              </a:rPr>
              <a:t> - А? Где? Что там? Мама? Где папа? Папа дома? Почему?</a:t>
            </a:r>
          </a:p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Просьбу</a:t>
            </a:r>
            <a:r>
              <a:rPr lang="ru-RU" dirty="0" smtClean="0">
                <a:solidFill>
                  <a:srgbClr val="CC9900"/>
                </a:solidFill>
              </a:rPr>
              <a:t> - </a:t>
            </a:r>
            <a:r>
              <a:rPr lang="ru-RU" dirty="0" err="1" smtClean="0">
                <a:solidFill>
                  <a:srgbClr val="CC9900"/>
                </a:solidFill>
              </a:rPr>
              <a:t>а_</a:t>
            </a:r>
            <a:r>
              <a:rPr lang="ru-RU" dirty="0" smtClean="0">
                <a:solidFill>
                  <a:srgbClr val="CC9900"/>
                </a:solidFill>
              </a:rPr>
              <a:t>, а-а, дай, помоги, иди ко мне;</a:t>
            </a:r>
          </a:p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Осуждение </a:t>
            </a:r>
            <a:r>
              <a:rPr lang="ru-RU" dirty="0" smtClean="0">
                <a:solidFill>
                  <a:srgbClr val="CC9900"/>
                </a:solidFill>
              </a:rPr>
              <a:t>- </a:t>
            </a:r>
            <a:r>
              <a:rPr lang="ru-RU" dirty="0" err="1" smtClean="0">
                <a:solidFill>
                  <a:srgbClr val="CC9900"/>
                </a:solidFill>
              </a:rPr>
              <a:t>а_,а-а-а</a:t>
            </a:r>
            <a:r>
              <a:rPr lang="ru-RU" dirty="0" smtClean="0">
                <a:solidFill>
                  <a:srgbClr val="CC9900"/>
                </a:solidFill>
              </a:rPr>
              <a:t>, </a:t>
            </a:r>
            <a:r>
              <a:rPr lang="ru-RU" dirty="0" err="1" smtClean="0">
                <a:solidFill>
                  <a:srgbClr val="CC9900"/>
                </a:solidFill>
              </a:rPr>
              <a:t>ай-яй-яй</a:t>
            </a:r>
            <a:r>
              <a:rPr lang="ru-RU" dirty="0" smtClean="0">
                <a:solidFill>
                  <a:srgbClr val="CC9900"/>
                </a:solidFill>
              </a:rPr>
              <a:t>, фу!, плохо, неверно;</a:t>
            </a:r>
          </a:p>
          <a:p>
            <a:pPr lvl="0" algn="just"/>
            <a:r>
              <a:rPr lang="ru-RU" dirty="0" smtClean="0">
                <a:solidFill>
                  <a:srgbClr val="9900CC"/>
                </a:solidFill>
              </a:rPr>
              <a:t>Усталость </a:t>
            </a:r>
            <a:r>
              <a:rPr lang="ru-RU" dirty="0" smtClean="0">
                <a:solidFill>
                  <a:srgbClr val="CC9900"/>
                </a:solidFill>
              </a:rPr>
              <a:t>- О_, ох, устал(а), я устал(а)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b="1" dirty="0" smtClean="0">
                <a:solidFill>
                  <a:srgbClr val="CC00CC"/>
                </a:solidFill>
              </a:rPr>
              <a:t>Фонетическая ритмика</a:t>
            </a:r>
            <a:r>
              <a:rPr lang="ru-RU" sz="3600" dirty="0" smtClean="0">
                <a:solidFill>
                  <a:srgbClr val="CC00CC"/>
                </a:solidFill>
              </a:rPr>
              <a:t>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– это система двигательных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упражнений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которых различные движения (корпуса, головы, рук, ног)  сочетаются с произнесением определенного речевого материала (звуков, слогов, слов, фраз). </a:t>
            </a:r>
            <a:endParaRPr lang="ru-RU" sz="3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i="1" dirty="0" smtClean="0">
                <a:solidFill>
                  <a:srgbClr val="0099FF"/>
                </a:solidFill>
              </a:rPr>
              <a:t>Обширное использование фонетической ритмики способствует формированию естественной речи у </a:t>
            </a:r>
            <a:r>
              <a:rPr lang="ru-RU" sz="3600" b="1" i="1" dirty="0" err="1" smtClean="0">
                <a:solidFill>
                  <a:srgbClr val="0099FF"/>
                </a:solidFill>
              </a:rPr>
              <a:t>неслышащих</a:t>
            </a:r>
            <a:r>
              <a:rPr lang="ru-RU" sz="3600" b="1" i="1" dirty="0" smtClean="0">
                <a:solidFill>
                  <a:srgbClr val="0099FF"/>
                </a:solidFill>
              </a:rPr>
              <a:t> детей.</a:t>
            </a:r>
            <a:endParaRPr lang="ru-RU" sz="3600" dirty="0" smtClean="0">
              <a:solidFill>
                <a:srgbClr val="0099FF"/>
              </a:solidFill>
            </a:endParaRPr>
          </a:p>
          <a:p>
            <a:pPr algn="just"/>
            <a:r>
              <a:rPr lang="ru-RU" sz="3600" b="1" i="1" dirty="0" smtClean="0"/>
              <a:t> 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CC"/>
                </a:solidFill>
              </a:rPr>
              <a:t>Работа над ритмом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400" b="1" dirty="0" smtClean="0">
                <a:solidFill>
                  <a:srgbClr val="FF0066"/>
                </a:solidFill>
              </a:rPr>
              <a:t>Ритм</a:t>
            </a:r>
            <a:r>
              <a:rPr lang="ru-RU" sz="4400" b="1" dirty="0" smtClean="0"/>
              <a:t> </a:t>
            </a:r>
            <a:r>
              <a:rPr lang="ru-RU" sz="4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</a:t>
            </a:r>
            <a:r>
              <a:rPr lang="ru-RU" sz="4400" dirty="0" smtClean="0"/>
              <a:t> </a:t>
            </a:r>
            <a:r>
              <a:rPr lang="ru-RU" sz="4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чередование звуковых или речевых элементов, происходящее с определенной последовательностью, частотой.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Прежде всего, внимание школьников обращается на более интенсивный голос и на длительное произнесение </a:t>
            </a:r>
            <a:r>
              <a:rPr lang="ru-RU" b="1" i="1" dirty="0" smtClean="0">
                <a:solidFill>
                  <a:srgbClr val="CC00CC"/>
                </a:solidFill>
              </a:rPr>
              <a:t>гласного звука</a:t>
            </a:r>
            <a:r>
              <a:rPr lang="ru-RU" dirty="0" smtClean="0">
                <a:solidFill>
                  <a:srgbClr val="CC00CC"/>
                </a:solidFill>
              </a:rPr>
              <a:t>.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При этом следует опираться на тактильно-вибрационное ощущение ребенка, его зрительное восприятие и слуховые ощущения. Используются также и другие сохранные анализаторы. Предлагаемый </a:t>
            </a:r>
            <a:r>
              <a:rPr lang="ru-RU" b="1" i="1" dirty="0" smtClean="0">
                <a:solidFill>
                  <a:srgbClr val="CC00CC"/>
                </a:solidFill>
              </a:rPr>
              <a:t>ритм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отхлопывается, при этом ударный слог слова выделяется хлопком большей интенсивности. Кроме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отхлопывания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применяется отстукивание и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дирижирование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 Начинать надо со слогов, а потом переходить к словам. Берется словарь, которым дети уже владеют.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Упражнения по развитию ритма 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b="1" dirty="0" smtClean="0">
                <a:solidFill>
                  <a:srgbClr val="CC9900"/>
                </a:solidFill>
              </a:rPr>
              <a:t>Произнеси</a:t>
            </a:r>
            <a:r>
              <a:rPr lang="ru-RU" dirty="0" smtClean="0">
                <a:solidFill>
                  <a:srgbClr val="CC9900"/>
                </a:solidFill>
              </a:rPr>
              <a:t>	                           </a:t>
            </a:r>
            <a:r>
              <a:rPr lang="ru-RU" dirty="0" err="1" smtClean="0">
                <a:solidFill>
                  <a:srgbClr val="CC9900"/>
                </a:solidFill>
              </a:rPr>
              <a:t>Татата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b="1" dirty="0" smtClean="0">
                <a:solidFill>
                  <a:srgbClr val="CC9900"/>
                </a:solidFill>
              </a:rPr>
              <a:t>Отхлопай</a:t>
            </a:r>
            <a:r>
              <a:rPr lang="ru-RU" dirty="0" smtClean="0">
                <a:solidFill>
                  <a:srgbClr val="CC9900"/>
                </a:solidFill>
              </a:rPr>
              <a:t>	                     </a:t>
            </a:r>
            <a:r>
              <a:rPr lang="ru-RU" dirty="0" err="1" smtClean="0">
                <a:solidFill>
                  <a:srgbClr val="CC9900"/>
                </a:solidFill>
              </a:rPr>
              <a:t>паПУпаПУпаПу</a:t>
            </a:r>
            <a:r>
              <a:rPr lang="ru-RU" dirty="0" smtClean="0">
                <a:solidFill>
                  <a:srgbClr val="CC9900"/>
                </a:solidFill>
              </a:rPr>
              <a:t>                       </a:t>
            </a:r>
          </a:p>
          <a:p>
            <a:pPr algn="just"/>
            <a:r>
              <a:rPr lang="ru-RU" b="1" dirty="0" smtClean="0">
                <a:solidFill>
                  <a:srgbClr val="CC9900"/>
                </a:solidFill>
              </a:rPr>
              <a:t>Отстучи</a:t>
            </a:r>
            <a:r>
              <a:rPr lang="ru-RU" dirty="0" smtClean="0">
                <a:solidFill>
                  <a:srgbClr val="CC9900"/>
                </a:solidFill>
              </a:rPr>
              <a:t>	                                     </a:t>
            </a:r>
            <a:r>
              <a:rPr lang="ru-RU" dirty="0" err="1" smtClean="0">
                <a:solidFill>
                  <a:srgbClr val="CC9900"/>
                </a:solidFill>
              </a:rPr>
              <a:t>ПАпапаПАпапа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b="1" dirty="0" smtClean="0">
                <a:solidFill>
                  <a:srgbClr val="CC9900"/>
                </a:solidFill>
              </a:rPr>
              <a:t>Оттопай	                                                    </a:t>
            </a:r>
            <a:endParaRPr lang="ru-RU" dirty="0" smtClean="0">
              <a:solidFill>
                <a:srgbClr val="CC9900"/>
              </a:solidFill>
            </a:endParaRPr>
          </a:p>
          <a:p>
            <a:pPr lvl="0" algn="just">
              <a:buNone/>
            </a:pPr>
            <a:r>
              <a:rPr lang="ru-RU" dirty="0" smtClean="0">
                <a:solidFill>
                  <a:srgbClr val="0099FF"/>
                </a:solidFill>
              </a:rPr>
              <a:t>Подбор слов по заданному ритму.</a:t>
            </a:r>
          </a:p>
          <a:p>
            <a:pPr algn="just">
              <a:buNone/>
            </a:pPr>
            <a:r>
              <a:rPr lang="ru-RU" dirty="0" smtClean="0">
                <a:solidFill>
                  <a:srgbClr val="CC00CC"/>
                </a:solidFill>
              </a:rPr>
              <a:t> </a:t>
            </a:r>
          </a:p>
          <a:p>
            <a:pPr algn="just"/>
            <a:r>
              <a:rPr lang="ru-RU" dirty="0" err="1" smtClean="0">
                <a:solidFill>
                  <a:srgbClr val="CC9900"/>
                </a:solidFill>
              </a:rPr>
              <a:t>тА</a:t>
            </a:r>
            <a:r>
              <a:rPr lang="ru-RU" dirty="0" smtClean="0">
                <a:solidFill>
                  <a:srgbClr val="CC9900"/>
                </a:solidFill>
              </a:rPr>
              <a:t> - та                                            </a:t>
            </a:r>
            <a:r>
              <a:rPr lang="ru-RU" dirty="0" err="1" smtClean="0">
                <a:solidFill>
                  <a:srgbClr val="CC9900"/>
                </a:solidFill>
              </a:rPr>
              <a:t>РУчка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та -ТА                                           </a:t>
            </a:r>
            <a:r>
              <a:rPr lang="ru-RU" dirty="0" err="1" smtClean="0">
                <a:solidFill>
                  <a:srgbClr val="CC9900"/>
                </a:solidFill>
              </a:rPr>
              <a:t>альБОм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ТА – </a:t>
            </a:r>
            <a:r>
              <a:rPr lang="ru-RU" dirty="0" err="1" smtClean="0">
                <a:solidFill>
                  <a:srgbClr val="CC9900"/>
                </a:solidFill>
              </a:rPr>
              <a:t>та</a:t>
            </a:r>
            <a:r>
              <a:rPr lang="ru-RU" dirty="0" smtClean="0">
                <a:solidFill>
                  <a:srgbClr val="CC9900"/>
                </a:solidFill>
              </a:rPr>
              <a:t> - </a:t>
            </a:r>
            <a:r>
              <a:rPr lang="ru-RU" dirty="0" err="1" smtClean="0">
                <a:solidFill>
                  <a:srgbClr val="CC9900"/>
                </a:solidFill>
              </a:rPr>
              <a:t>та</a:t>
            </a:r>
            <a:r>
              <a:rPr lang="ru-RU" dirty="0" smtClean="0">
                <a:solidFill>
                  <a:srgbClr val="CC9900"/>
                </a:solidFill>
              </a:rPr>
              <a:t>                                   </a:t>
            </a:r>
            <a:r>
              <a:rPr lang="ru-RU" dirty="0" err="1" smtClean="0">
                <a:solidFill>
                  <a:srgbClr val="CC9900"/>
                </a:solidFill>
              </a:rPr>
              <a:t>ГУсеница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та - ТА – </a:t>
            </a:r>
            <a:r>
              <a:rPr lang="ru-RU" dirty="0" err="1" smtClean="0">
                <a:solidFill>
                  <a:srgbClr val="CC9900"/>
                </a:solidFill>
              </a:rPr>
              <a:t>та</a:t>
            </a:r>
            <a:r>
              <a:rPr lang="ru-RU" dirty="0" smtClean="0">
                <a:solidFill>
                  <a:srgbClr val="CC9900"/>
                </a:solidFill>
              </a:rPr>
              <a:t>  	            </a:t>
            </a:r>
            <a:r>
              <a:rPr lang="ru-RU" dirty="0" err="1" smtClean="0">
                <a:solidFill>
                  <a:srgbClr val="CC9900"/>
                </a:solidFill>
              </a:rPr>
              <a:t>лоПАта</a:t>
            </a:r>
            <a:r>
              <a:rPr lang="ru-RU" dirty="0" smtClean="0">
                <a:solidFill>
                  <a:srgbClr val="CC9900"/>
                </a:solidFill>
              </a:rPr>
              <a:t>  </a:t>
            </a:r>
            <a:r>
              <a:rPr lang="ru-RU" dirty="0" err="1" smtClean="0">
                <a:solidFill>
                  <a:srgbClr val="CC9900"/>
                </a:solidFill>
              </a:rPr>
              <a:t>каПУста</a:t>
            </a:r>
            <a:r>
              <a:rPr lang="ru-RU" dirty="0" smtClean="0">
                <a:solidFill>
                  <a:srgbClr val="CC9900"/>
                </a:solidFill>
              </a:rPr>
              <a:t>  </a:t>
            </a:r>
            <a:r>
              <a:rPr lang="ru-RU" dirty="0" err="1" smtClean="0">
                <a:solidFill>
                  <a:srgbClr val="CC9900"/>
                </a:solidFill>
              </a:rPr>
              <a:t>поСУда</a:t>
            </a:r>
            <a:endParaRPr lang="ru-RU" dirty="0" smtClean="0">
              <a:solidFill>
                <a:srgbClr val="CC9900"/>
              </a:solidFill>
            </a:endParaRP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та - </a:t>
            </a:r>
            <a:r>
              <a:rPr lang="ru-RU" dirty="0" err="1" smtClean="0">
                <a:solidFill>
                  <a:srgbClr val="CC9900"/>
                </a:solidFill>
              </a:rPr>
              <a:t>та-ТА</a:t>
            </a:r>
            <a:r>
              <a:rPr lang="ru-RU" dirty="0" smtClean="0">
                <a:solidFill>
                  <a:srgbClr val="CC9900"/>
                </a:solidFill>
              </a:rPr>
              <a:t>       	                </a:t>
            </a:r>
            <a:r>
              <a:rPr lang="ru-RU" dirty="0" err="1" smtClean="0">
                <a:solidFill>
                  <a:srgbClr val="CC9900"/>
                </a:solidFill>
              </a:rPr>
              <a:t>каранДАш</a:t>
            </a:r>
            <a:r>
              <a:rPr lang="ru-RU" dirty="0" smtClean="0">
                <a:solidFill>
                  <a:srgbClr val="CC9900"/>
                </a:solidFill>
              </a:rPr>
              <a:t>           </a:t>
            </a:r>
            <a:r>
              <a:rPr lang="ru-RU" dirty="0" err="1" smtClean="0">
                <a:solidFill>
                  <a:srgbClr val="CC9900"/>
                </a:solidFill>
              </a:rPr>
              <a:t>красоТа</a:t>
            </a:r>
            <a:r>
              <a:rPr lang="ru-RU" dirty="0" smtClean="0">
                <a:solidFill>
                  <a:srgbClr val="CC9900"/>
                </a:solidFill>
              </a:rPr>
              <a:t>    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C00CC"/>
                </a:solidFill>
                <a:latin typeface="+mn-lt"/>
              </a:rPr>
              <a:t>Словесное ударение </a:t>
            </a:r>
            <a:endParaRPr lang="ru-RU" dirty="0">
              <a:solidFill>
                <a:srgbClr val="CC00CC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Правильное словесное ударение - существенное условие выразительности, разборчивости, естественности звучания. При словесном ударении один из слогов произносится более громко и с большей протяжностью гласного звука. </a:t>
            </a:r>
          </a:p>
          <a:p>
            <a:endParaRPr lang="ru-RU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  <a:latin typeface="+mn-lt"/>
              </a:rPr>
              <a:t>Приемы работы над словесным ударением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При овладении словесным ударением  слабослышащие учащиеся испытывать известные трудности. Прежде всего необходимо  научить детей: </a:t>
            </a:r>
            <a:r>
              <a:rPr lang="ru-RU" b="1" dirty="0" smtClean="0">
                <a:solidFill>
                  <a:srgbClr val="9900CC"/>
                </a:solidFill>
              </a:rPr>
              <a:t>технике </a:t>
            </a:r>
            <a:r>
              <a:rPr lang="ru-RU" b="1" dirty="0" smtClean="0">
                <a:solidFill>
                  <a:srgbClr val="9900CC"/>
                </a:solidFill>
              </a:rPr>
              <a:t>выделения ударного </a:t>
            </a:r>
            <a:r>
              <a:rPr lang="ru-RU" b="1" dirty="0" smtClean="0">
                <a:solidFill>
                  <a:srgbClr val="9900CC"/>
                </a:solidFill>
              </a:rPr>
              <a:t>слога</a:t>
            </a:r>
            <a:r>
              <a:rPr lang="ru-RU" b="1" dirty="0" smtClean="0">
                <a:solidFill>
                  <a:srgbClr val="9900CC"/>
                </a:solidFill>
              </a:rPr>
              <a:t>, </a:t>
            </a:r>
            <a:r>
              <a:rPr lang="ru-RU" b="1" dirty="0" smtClean="0">
                <a:solidFill>
                  <a:srgbClr val="9900CC"/>
                </a:solidFill>
              </a:rPr>
              <a:t>правильной </a:t>
            </a:r>
            <a:r>
              <a:rPr lang="ru-RU" b="1" dirty="0" smtClean="0">
                <a:solidFill>
                  <a:srgbClr val="9900CC"/>
                </a:solidFill>
              </a:rPr>
              <a:t>постановке ударения в словах.</a:t>
            </a:r>
            <a:r>
              <a:rPr lang="ru-RU" dirty="0" smtClean="0">
                <a:solidFill>
                  <a:srgbClr val="9900CC"/>
                </a:solidFill>
              </a:rPr>
              <a:t>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 Ученик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должен не только уметь выделить голосовыми средствами один из слогов слова, но и знать, какой именно - </a:t>
            </a:r>
            <a:r>
              <a:rPr lang="ru-RU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первый, второй или третий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 Следует добиваться, чтобы ребенок владел подвижностью ударения.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9900CC"/>
                </a:solidFill>
              </a:rPr>
              <a:t>Дирижирование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Работа над словесным ударением тесно связана с формированием у слабослышащих и глухих  школьников  навыков </a:t>
            </a:r>
            <a:r>
              <a:rPr lang="ru-RU" b="1" dirty="0" err="1" smtClean="0">
                <a:solidFill>
                  <a:srgbClr val="9900CC"/>
                </a:solidFill>
              </a:rPr>
              <a:t>дирижирования</a:t>
            </a:r>
            <a:r>
              <a:rPr lang="ru-RU" b="1" dirty="0" smtClean="0">
                <a:solidFill>
                  <a:srgbClr val="9900CC"/>
                </a:solidFill>
              </a:rPr>
              <a:t>.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При этом </a:t>
            </a:r>
            <a:r>
              <a:rPr lang="ru-RU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производится движением руки в воздухе. Ударный слог выделяется более интенсивным и длительным движением. Обучать </a:t>
            </a:r>
            <a:r>
              <a:rPr lang="ru-RU" b="1" dirty="0" err="1" smtClean="0">
                <a:solidFill>
                  <a:srgbClr val="9900CC"/>
                </a:solidFill>
              </a:rPr>
              <a:t>дирижированию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рекомендуется на материале слогов, слов, фраз и связных текстов.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CC"/>
                </a:solidFill>
                <a:latin typeface="+mn-lt"/>
              </a:rPr>
              <a:t>Логическое ударение</a:t>
            </a:r>
            <a:endParaRPr lang="ru-RU" dirty="0">
              <a:solidFill>
                <a:srgbClr val="CC00CC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800" b="1" dirty="0" smtClean="0">
                <a:solidFill>
                  <a:srgbClr val="FF0066"/>
                </a:solidFill>
              </a:rPr>
              <a:t>Логическое ударение</a:t>
            </a:r>
            <a:r>
              <a:rPr lang="ru-RU" sz="4800" dirty="0" smtClean="0">
                <a:solidFill>
                  <a:srgbClr val="FF0066"/>
                </a:solidFill>
              </a:rPr>
              <a:t> </a:t>
            </a:r>
            <a:r>
              <a:rPr lang="ru-RU" sz="4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– это выделение голосом во фразе  наиболее важного по смыслу слова.</a:t>
            </a:r>
            <a:endParaRPr lang="ru-RU" sz="48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dirty="0" smtClean="0">
                <a:solidFill>
                  <a:srgbClr val="FF0066"/>
                </a:solidFill>
              </a:rPr>
              <a:t>Ритмико-интонационной стороной речи </a:t>
            </a:r>
            <a:r>
              <a:rPr lang="ru-RU" sz="4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можно назвать такие качества голоса  как ритм, темп, слитность,  логическое и словесное ударение, высота и сила голоса.</a:t>
            </a:r>
            <a:r>
              <a:rPr lang="ru-RU" sz="4000" dirty="0" smtClean="0">
                <a:solidFill>
                  <a:srgbClr val="6600CC"/>
                </a:solidFill>
              </a:rPr>
              <a:t>  </a:t>
            </a:r>
            <a:endParaRPr lang="ru-RU" sz="40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Приемы работы над логическим  ударением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Хорошим </a:t>
            </a:r>
            <a:r>
              <a:rPr lang="ru-RU" sz="3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приемом работы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над логическим ударением является постановка вопросов к разным словам фразы с последующим на них ответом. Слова, на которые падает логическое ударение, могут выделяться голосом учителя в вопросе и учеников в ответе. </a:t>
            </a:r>
            <a:r>
              <a:rPr lang="ru-RU" sz="3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Например: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b="1" i="1" dirty="0" smtClean="0">
                <a:solidFill>
                  <a:srgbClr val="7030A0"/>
                </a:solidFill>
              </a:rPr>
              <a:t>Какая сегодня погода? Сегодня пасмурно. </a:t>
            </a:r>
            <a:endParaRPr lang="ru-RU" sz="3200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Полезной разновидностью упражнений служит </a:t>
            </a:r>
            <a:r>
              <a:rPr lang="ru-RU" sz="3200" i="1" dirty="0" smtClean="0">
                <a:solidFill>
                  <a:srgbClr val="7030A0"/>
                </a:solidFill>
              </a:rPr>
              <a:t>подчеркивание логического ударения в текстах</a:t>
            </a:r>
            <a:r>
              <a:rPr lang="ru-RU" sz="3200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воспринятых учащимися </a:t>
            </a:r>
            <a:r>
              <a:rPr lang="ru-RU" sz="32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слухо-зрительно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и только на слух.</a:t>
            </a:r>
            <a:endParaRPr lang="ru-RU" sz="3200" dirty="0" smtClean="0"/>
          </a:p>
          <a:p>
            <a:pPr algn="just"/>
            <a:r>
              <a:rPr lang="ru-RU" sz="3200" b="1" dirty="0" smtClean="0">
                <a:solidFill>
                  <a:srgbClr val="CC9900"/>
                </a:solidFill>
              </a:rPr>
              <a:t>МАМА</a:t>
            </a:r>
            <a:r>
              <a:rPr lang="ru-RU" sz="3200" dirty="0" smtClean="0">
                <a:solidFill>
                  <a:srgbClr val="CC9900"/>
                </a:solidFill>
              </a:rPr>
              <a:t> придет завтра.</a:t>
            </a:r>
          </a:p>
          <a:p>
            <a:pPr algn="just"/>
            <a:r>
              <a:rPr lang="ru-RU" sz="3200" dirty="0" smtClean="0">
                <a:solidFill>
                  <a:srgbClr val="CC9900"/>
                </a:solidFill>
              </a:rPr>
              <a:t>Мама </a:t>
            </a:r>
            <a:r>
              <a:rPr lang="ru-RU" sz="3200" b="1" dirty="0" smtClean="0">
                <a:solidFill>
                  <a:srgbClr val="CC9900"/>
                </a:solidFill>
              </a:rPr>
              <a:t>ПРИДЕТ</a:t>
            </a:r>
            <a:r>
              <a:rPr lang="ru-RU" sz="3200" dirty="0" smtClean="0">
                <a:solidFill>
                  <a:srgbClr val="CC9900"/>
                </a:solidFill>
              </a:rPr>
              <a:t> завтра?</a:t>
            </a:r>
          </a:p>
          <a:p>
            <a:pPr algn="just"/>
            <a:r>
              <a:rPr lang="ru-RU" sz="3200" dirty="0" smtClean="0">
                <a:solidFill>
                  <a:srgbClr val="CC9900"/>
                </a:solidFill>
              </a:rPr>
              <a:t>Мама придет </a:t>
            </a:r>
            <a:r>
              <a:rPr lang="ru-RU" sz="3200" b="1" dirty="0" smtClean="0">
                <a:solidFill>
                  <a:srgbClr val="CC9900"/>
                </a:solidFill>
              </a:rPr>
              <a:t>ЗАВТРА!</a:t>
            </a:r>
            <a:endParaRPr lang="ru-RU" sz="3200" dirty="0" smtClean="0">
              <a:solidFill>
                <a:srgbClr val="CC99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CC"/>
                </a:solidFill>
                <a:latin typeface="+mn-lt"/>
              </a:rPr>
              <a:t>Высота и сила голоса</a:t>
            </a:r>
            <a:endParaRPr lang="ru-RU" dirty="0">
              <a:solidFill>
                <a:srgbClr val="CC00CC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b="1" dirty="0" smtClean="0">
                <a:solidFill>
                  <a:srgbClr val="FF0066"/>
                </a:solidFill>
              </a:rPr>
              <a:t>Высота голоса</a:t>
            </a:r>
            <a:r>
              <a:rPr lang="ru-RU" sz="3200" dirty="0" smtClean="0"/>
              <a:t> 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слуховое ощущение частоты звука, образующегося в результате прохождения воздуха между периодически смыкающимися и размыкающимися голосовыми складками.</a:t>
            </a:r>
          </a:p>
          <a:p>
            <a:pPr algn="just"/>
            <a:r>
              <a:rPr lang="ru-RU" sz="3200" b="1" dirty="0" smtClean="0">
                <a:solidFill>
                  <a:srgbClr val="FF0066"/>
                </a:solidFill>
              </a:rPr>
              <a:t>Сила голоса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 это реальная энергия звука, измеряемая в </a:t>
            </a:r>
            <a:r>
              <a:rPr lang="ru-RU" sz="32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децибеллах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(зависит от размаха колебаний голосовых связок).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Упражнения по развитию высоты голоса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0099FF"/>
                </a:solidFill>
              </a:rPr>
              <a:t>Повышение и понижение голоса при произнесении гласных звуков</a:t>
            </a:r>
            <a:endParaRPr lang="ru-RU" dirty="0" smtClean="0">
              <a:solidFill>
                <a:srgbClr val="0099FF"/>
              </a:solidFill>
            </a:endParaRPr>
          </a:p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А </a:t>
            </a:r>
            <a:r>
              <a:rPr lang="ru-RU" dirty="0" err="1" smtClean="0">
                <a:solidFill>
                  <a:srgbClr val="CC9900"/>
                </a:solidFill>
              </a:rPr>
              <a:t>а</a:t>
            </a:r>
            <a:r>
              <a:rPr lang="ru-RU" dirty="0" smtClean="0">
                <a:solidFill>
                  <a:srgbClr val="CC9900"/>
                </a:solidFill>
              </a:rPr>
              <a:t> А </a:t>
            </a:r>
            <a:r>
              <a:rPr lang="ru-RU" dirty="0" err="1" smtClean="0">
                <a:solidFill>
                  <a:srgbClr val="CC9900"/>
                </a:solidFill>
              </a:rPr>
              <a:t>а</a:t>
            </a:r>
            <a:r>
              <a:rPr lang="ru-RU" dirty="0" smtClean="0">
                <a:solidFill>
                  <a:srgbClr val="CC9900"/>
                </a:solidFill>
              </a:rPr>
              <a:t> А </a:t>
            </a:r>
            <a:r>
              <a:rPr lang="ru-RU" dirty="0" err="1" smtClean="0">
                <a:solidFill>
                  <a:srgbClr val="CC9900"/>
                </a:solidFill>
              </a:rPr>
              <a:t>а</a:t>
            </a:r>
            <a:r>
              <a:rPr lang="ru-RU" dirty="0" smtClean="0">
                <a:solidFill>
                  <a:srgbClr val="CC9900"/>
                </a:solidFill>
              </a:rPr>
              <a:t> А </a:t>
            </a:r>
            <a:r>
              <a:rPr lang="ru-RU" dirty="0" err="1" smtClean="0">
                <a:solidFill>
                  <a:srgbClr val="CC9900"/>
                </a:solidFill>
              </a:rPr>
              <a:t>а</a:t>
            </a:r>
            <a:endParaRPr lang="ru-RU" dirty="0" smtClean="0">
              <a:solidFill>
                <a:srgbClr val="CC9900"/>
              </a:solidFill>
            </a:endParaRPr>
          </a:p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О о О </a:t>
            </a:r>
            <a:r>
              <a:rPr lang="ru-RU" dirty="0" err="1" smtClean="0">
                <a:solidFill>
                  <a:srgbClr val="CC9900"/>
                </a:solidFill>
              </a:rPr>
              <a:t>о</a:t>
            </a:r>
            <a:r>
              <a:rPr lang="ru-RU" dirty="0" smtClean="0">
                <a:solidFill>
                  <a:srgbClr val="CC9900"/>
                </a:solidFill>
              </a:rPr>
              <a:t> О </a:t>
            </a:r>
            <a:r>
              <a:rPr lang="ru-RU" dirty="0" err="1" smtClean="0">
                <a:solidFill>
                  <a:srgbClr val="CC9900"/>
                </a:solidFill>
              </a:rPr>
              <a:t>о</a:t>
            </a:r>
            <a:endParaRPr lang="ru-RU" dirty="0" smtClean="0">
              <a:solidFill>
                <a:srgbClr val="CC990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CC9900"/>
                </a:solidFill>
              </a:rPr>
              <a:t> </a:t>
            </a:r>
          </a:p>
          <a:p>
            <a:pPr lvl="0" algn="just"/>
            <a:r>
              <a:rPr lang="ru-RU" dirty="0" smtClean="0">
                <a:solidFill>
                  <a:srgbClr val="0099FF"/>
                </a:solidFill>
              </a:rPr>
              <a:t>«Вопрос-ответ»</a:t>
            </a: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- Был сапожник? (высоко)</a:t>
            </a:r>
          </a:p>
          <a:p>
            <a:pPr algn="just"/>
            <a:r>
              <a:rPr lang="ru-RU" dirty="0" smtClean="0">
                <a:solidFill>
                  <a:srgbClr val="CC9900"/>
                </a:solidFill>
              </a:rPr>
              <a:t>- Был. (низко)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Упражнения по развитию силы голоса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Усиление голоса (немая артикуляция, шепот, тихо, громко) О-О-О-О</a:t>
            </a:r>
          </a:p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Ослабление голоса (громко, тихо, шепот, немая артикуляция) У-У-У-У</a:t>
            </a:r>
          </a:p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Прямой счет с постепенным усилением голоса 1-2-3-4-5</a:t>
            </a:r>
          </a:p>
          <a:p>
            <a:pPr lvl="0" algn="just"/>
            <a:r>
              <a:rPr lang="ru-RU" dirty="0" smtClean="0">
                <a:solidFill>
                  <a:srgbClr val="CC9900"/>
                </a:solidFill>
              </a:rPr>
              <a:t>Обратный счет с постепенным ослаблением голоса 5-4-3-2-1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CC"/>
                </a:solidFill>
                <a:latin typeface="+mn-lt"/>
              </a:rPr>
              <a:t>Темп речи</a:t>
            </a:r>
            <a:endParaRPr lang="ru-RU" dirty="0">
              <a:solidFill>
                <a:srgbClr val="CC00CC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b="1" dirty="0" smtClean="0">
                <a:solidFill>
                  <a:srgbClr val="FF0066"/>
                </a:solidFill>
              </a:rPr>
              <a:t>Темп</a:t>
            </a:r>
            <a:r>
              <a:rPr lang="ru-RU" sz="3200" b="1" dirty="0" smtClean="0">
                <a:solidFill>
                  <a:srgbClr val="9900CC"/>
                </a:solidFill>
              </a:rPr>
              <a:t>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скорость произнесения  </a:t>
            </a:r>
            <a:r>
              <a:rPr lang="ru-RU" sz="3200" u="sng" dirty="0" smtClean="0">
                <a:solidFill>
                  <a:schemeClr val="bg1">
                    <a:lumMod val="85000"/>
                    <a:lumOff val="15000"/>
                  </a:schemeClr>
                </a:solidFill>
                <a:hlinkClick r:id="rId2"/>
              </a:rPr>
              <a:t>звуков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 </a:t>
            </a:r>
            <a:r>
              <a:rPr lang="ru-RU" sz="3200" u="sng" dirty="0" smtClean="0">
                <a:solidFill>
                  <a:schemeClr val="bg1">
                    <a:lumMod val="85000"/>
                    <a:lumOff val="15000"/>
                  </a:schemeClr>
                </a:solidFill>
                <a:hlinkClick r:id="rId3"/>
              </a:rPr>
              <a:t>слогов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слов и целых фраз. Темп бывает разный (медленный, замедленный, быстрый, очень быстрый, почти скороговорный).</a:t>
            </a:r>
          </a:p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Формирование нормального темпа крайне важно и для внятности , и для восприятия речи. Необходимо формировать умение произвольно изменять темп произносимого речевого материала.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Упражнения по развитию темпа голоса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b="1" dirty="0" smtClean="0">
                <a:solidFill>
                  <a:srgbClr val="9900CC"/>
                </a:solidFill>
              </a:rPr>
              <a:t>Медленно  </a:t>
            </a:r>
            <a:r>
              <a:rPr lang="ru-RU" b="1" dirty="0" smtClean="0">
                <a:solidFill>
                  <a:srgbClr val="CC9900"/>
                </a:solidFill>
              </a:rPr>
              <a:t>                         ТА___ТА___ТА</a:t>
            </a:r>
            <a:endParaRPr lang="ru-RU" dirty="0" smtClean="0">
              <a:solidFill>
                <a:srgbClr val="CC990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9900CC"/>
                </a:solidFill>
              </a:rPr>
              <a:t>Нормально  </a:t>
            </a:r>
            <a:r>
              <a:rPr lang="ru-RU" b="1" dirty="0" smtClean="0">
                <a:solidFill>
                  <a:srgbClr val="CC9900"/>
                </a:solidFill>
              </a:rPr>
              <a:t>                       Та-ТА-ТА</a:t>
            </a:r>
            <a:endParaRPr lang="ru-RU" dirty="0" smtClean="0">
              <a:solidFill>
                <a:srgbClr val="CC990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9900CC"/>
                </a:solidFill>
              </a:rPr>
              <a:t>Быстро   </a:t>
            </a:r>
            <a:r>
              <a:rPr lang="ru-RU" b="1" dirty="0" smtClean="0">
                <a:solidFill>
                  <a:srgbClr val="CC9900"/>
                </a:solidFill>
              </a:rPr>
              <a:t>                             ТАТАТА</a:t>
            </a:r>
          </a:p>
          <a:p>
            <a:pPr lvl="0" algn="just">
              <a:buNone/>
            </a:pPr>
            <a:endParaRPr lang="ru-RU" dirty="0" smtClean="0">
              <a:solidFill>
                <a:srgbClr val="CC990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0099FF"/>
                </a:solidFill>
              </a:rPr>
              <a:t>Произнести, с изменением темпа голоса </a:t>
            </a:r>
            <a:endParaRPr lang="ru-RU" dirty="0" smtClean="0">
              <a:solidFill>
                <a:srgbClr val="0099FF"/>
              </a:solidFill>
            </a:endParaRPr>
          </a:p>
          <a:p>
            <a:pPr algn="just"/>
            <a:r>
              <a:rPr lang="ru-RU" sz="2400" dirty="0" smtClean="0">
                <a:solidFill>
                  <a:srgbClr val="9900CC"/>
                </a:solidFill>
              </a:rPr>
              <a:t>Идет ПАПА  медведь (медленный)       </a:t>
            </a:r>
            <a:r>
              <a:rPr lang="ru-RU" sz="2400" b="1" dirty="0" smtClean="0">
                <a:solidFill>
                  <a:srgbClr val="CC9900"/>
                </a:solidFill>
              </a:rPr>
              <a:t>ПА___ПА___ПА</a:t>
            </a:r>
            <a:endParaRPr lang="ru-RU" sz="2400" dirty="0" smtClean="0">
              <a:solidFill>
                <a:srgbClr val="CC9900"/>
              </a:solidFill>
            </a:endParaRPr>
          </a:p>
          <a:p>
            <a:pPr algn="just"/>
            <a:r>
              <a:rPr lang="ru-RU" sz="2400" dirty="0" smtClean="0">
                <a:solidFill>
                  <a:srgbClr val="9900CC"/>
                </a:solidFill>
              </a:rPr>
              <a:t>Идет МАМА медведица (средний)</a:t>
            </a:r>
            <a:r>
              <a:rPr lang="ru-RU" sz="2400" b="1" dirty="0" smtClean="0">
                <a:solidFill>
                  <a:srgbClr val="9900CC"/>
                </a:solidFill>
              </a:rPr>
              <a:t>        </a:t>
            </a:r>
            <a:r>
              <a:rPr lang="ru-RU" sz="2400" b="1" dirty="0" smtClean="0">
                <a:solidFill>
                  <a:srgbClr val="CC9900"/>
                </a:solidFill>
              </a:rPr>
              <a:t>Па-ПА-ПА</a:t>
            </a:r>
            <a:endParaRPr lang="ru-RU" sz="2400" dirty="0" smtClean="0">
              <a:solidFill>
                <a:srgbClr val="CC9900"/>
              </a:solidFill>
            </a:endParaRPr>
          </a:p>
          <a:p>
            <a:pPr algn="just"/>
            <a:r>
              <a:rPr lang="ru-RU" sz="2400" dirty="0" smtClean="0">
                <a:solidFill>
                  <a:srgbClr val="9900CC"/>
                </a:solidFill>
              </a:rPr>
              <a:t>Идет МЕДВЕЖОНОК  (быстрый)</a:t>
            </a:r>
            <a:r>
              <a:rPr lang="ru-RU" sz="2400" b="1" dirty="0" smtClean="0">
                <a:solidFill>
                  <a:srgbClr val="9900CC"/>
                </a:solidFill>
              </a:rPr>
              <a:t>         </a:t>
            </a:r>
            <a:r>
              <a:rPr lang="ru-RU" sz="2400" b="1" dirty="0" smtClean="0">
                <a:solidFill>
                  <a:srgbClr val="CC9900"/>
                </a:solidFill>
              </a:rPr>
              <a:t>ПАПАПА</a:t>
            </a:r>
            <a:endParaRPr lang="ru-RU" sz="2400" dirty="0" smtClean="0">
              <a:solidFill>
                <a:srgbClr val="CC99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Изменение темпа произнесения и силы голоса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6600" dirty="0" smtClean="0">
                <a:solidFill>
                  <a:srgbClr val="FF0000"/>
                </a:solidFill>
              </a:rPr>
              <a:t>//</a:t>
            </a:r>
            <a:r>
              <a:rPr lang="ru-RU" sz="6600" dirty="0" smtClean="0">
                <a:solidFill>
                  <a:srgbClr val="2F243C"/>
                </a:solidFill>
              </a:rPr>
              <a:t>Мёд </a:t>
            </a:r>
            <a:r>
              <a:rPr lang="ru-RU" sz="6600" dirty="0" smtClean="0">
                <a:solidFill>
                  <a:srgbClr val="2F243C"/>
                </a:solidFill>
              </a:rPr>
              <a:t>тут,</a:t>
            </a:r>
            <a:r>
              <a:rPr lang="ru-RU" sz="6600" dirty="0" smtClean="0">
                <a:solidFill>
                  <a:srgbClr val="FF0000"/>
                </a:solidFill>
              </a:rPr>
              <a:t>/</a:t>
            </a:r>
            <a:r>
              <a:rPr lang="ru-RU" sz="6600" dirty="0" smtClean="0">
                <a:solidFill>
                  <a:srgbClr val="2F243C"/>
                </a:solidFill>
              </a:rPr>
              <a:t> </a:t>
            </a:r>
          </a:p>
          <a:p>
            <a:pPr algn="just"/>
            <a:r>
              <a:rPr lang="ru-RU" sz="6600" dirty="0" smtClean="0">
                <a:solidFill>
                  <a:srgbClr val="2F243C"/>
                </a:solidFill>
              </a:rPr>
              <a:t>мёд там, </a:t>
            </a:r>
            <a:r>
              <a:rPr lang="ru-RU" sz="6600" dirty="0" smtClean="0">
                <a:solidFill>
                  <a:srgbClr val="FF0000"/>
                </a:solidFill>
              </a:rPr>
              <a:t>/</a:t>
            </a:r>
          </a:p>
          <a:p>
            <a:pPr algn="just"/>
            <a:r>
              <a:rPr lang="ru-RU" sz="6600" dirty="0" smtClean="0">
                <a:solidFill>
                  <a:srgbClr val="2F243C"/>
                </a:solidFill>
              </a:rPr>
              <a:t>мёд тут и там.</a:t>
            </a:r>
            <a:r>
              <a:rPr lang="ru-RU" sz="6600" dirty="0" smtClean="0">
                <a:solidFill>
                  <a:srgbClr val="FF0000"/>
                </a:solidFill>
              </a:rPr>
              <a:t>// 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C00CC"/>
                </a:solidFill>
              </a:rPr>
              <a:t>Методические рекомендации по  работе  над ритмико-интонационной стороной речи у детей с нарушениями слуха</a:t>
            </a:r>
            <a:endParaRPr lang="ru-RU" sz="2400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Работу над  </a:t>
            </a:r>
            <a:r>
              <a:rPr lang="ru-RU" sz="80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ритмико</a:t>
            </a:r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– интонационной стороной речи </a:t>
            </a:r>
            <a:r>
              <a:rPr lang="ru-RU" sz="80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неслышащего</a:t>
            </a:r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ребенка следует начинать уже в раннем возрасте; </a:t>
            </a:r>
          </a:p>
          <a:p>
            <a:pPr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речевое общение с детьми должно происходить четко, внятно, на хорошей, комфортной громкости, в нормальном темпе; </a:t>
            </a:r>
          </a:p>
          <a:p>
            <a:pPr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обязательно должно соблюдаться логическое и словесное ударение;</a:t>
            </a:r>
          </a:p>
          <a:p>
            <a:pPr lvl="0"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следует обращать внимание на произносительную сторону речи учащихся, исправляя допущенные ошибки;</a:t>
            </a:r>
          </a:p>
          <a:p>
            <a:pPr lvl="0"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важно подбирать материал, который соответствует речевому развитию детей, его  следует усложнять по мере  усвоения;</a:t>
            </a:r>
          </a:p>
          <a:p>
            <a:pPr lvl="0"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работа над ритмико-интонационной стороной речи должна вестись   системно,  в ходе всего учебно-воспитательного процесса: на музыкальных и индивидуальных занятиях, нужно включать отдельные элементы в организационные моменты перед началом урока.;</a:t>
            </a:r>
          </a:p>
          <a:p>
            <a:pPr lvl="0" algn="just"/>
            <a:r>
              <a:rPr lang="ru-RU" sz="8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чем раньше и чем целенаправленнее будет вестись работа над ритмико-интонационным строем речи, тем  лучших результатов можно достигнуть</a:t>
            </a:r>
            <a:r>
              <a:rPr lang="ru-RU" sz="55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</a:p>
          <a:p>
            <a:pPr algn="just">
              <a:buNone/>
            </a:pPr>
            <a:r>
              <a:rPr lang="ru-RU" sz="55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0066"/>
                </a:solidFill>
              </a:rPr>
              <a:t>Благодарю за внимание!</a:t>
            </a:r>
            <a:endParaRPr lang="ru-RU" sz="8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57018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C00CC"/>
                </a:solidFill>
              </a:rPr>
              <a:t>Причины, влияющие на выразительность речи </a:t>
            </a:r>
            <a:r>
              <a:rPr lang="ru-RU" sz="3200" dirty="0" err="1" smtClean="0">
                <a:solidFill>
                  <a:srgbClr val="CC00CC"/>
                </a:solidFill>
              </a:rPr>
              <a:t>неслышащего</a:t>
            </a:r>
            <a:r>
              <a:rPr lang="ru-RU" sz="3200" dirty="0" smtClean="0">
                <a:solidFill>
                  <a:srgbClr val="CC00CC"/>
                </a:solidFill>
              </a:rPr>
              <a:t> ребенка:</a:t>
            </a:r>
            <a:endParaRPr lang="ru-RU" sz="3200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16832"/>
            <a:ext cx="8075240" cy="4392528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Нарушение звукопроизношения.</a:t>
            </a:r>
          </a:p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Нарушение состояния голоса, интонации, орфоэпии.</a:t>
            </a:r>
          </a:p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Нарушение словесного и логического ударения.</a:t>
            </a:r>
          </a:p>
          <a:p>
            <a:pPr algn="just"/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Нарушение паузального членения фраз. </a:t>
            </a:r>
            <a:endParaRPr lang="ru-RU" sz="32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CC"/>
                </a:solidFill>
              </a:rPr>
              <a:t>Что такое интонация?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rgbClr val="FF0066"/>
                </a:solidFill>
              </a:rPr>
              <a:t>Интонация (лат. </a:t>
            </a:r>
            <a:r>
              <a:rPr lang="en-US" sz="3600" dirty="0" err="1" smtClean="0">
                <a:solidFill>
                  <a:srgbClr val="FF0066"/>
                </a:solidFill>
              </a:rPr>
              <a:t>Intono</a:t>
            </a:r>
            <a:r>
              <a:rPr lang="en-US" sz="3600" dirty="0" smtClean="0">
                <a:solidFill>
                  <a:srgbClr val="FF0066"/>
                </a:solidFill>
              </a:rPr>
              <a:t> </a:t>
            </a:r>
            <a:r>
              <a:rPr lang="ru-RU" sz="3600" dirty="0" smtClean="0">
                <a:solidFill>
                  <a:srgbClr val="FF0066"/>
                </a:solidFill>
              </a:rPr>
              <a:t>«громко произношу»)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– </a:t>
            </a:r>
            <a:r>
              <a:rPr lang="ru-RU" sz="3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ритмико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 мелодическая сторона речи, которая служит  средством выражения смысла и эмоциональной окраски речи. Интонация бывает </a:t>
            </a:r>
            <a:r>
              <a:rPr lang="ru-RU" sz="3600" dirty="0" smtClean="0">
                <a:solidFill>
                  <a:srgbClr val="0099FF"/>
                </a:solidFill>
              </a:rPr>
              <a:t>повествовательная, восклицательная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</a:t>
            </a:r>
            <a:r>
              <a:rPr lang="ru-RU" sz="3600" dirty="0" smtClean="0">
                <a:solidFill>
                  <a:srgbClr val="0099FF"/>
                </a:solidFill>
              </a:rPr>
              <a:t>вопросительная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  <a:endParaRPr lang="ru-RU" sz="3600" dirty="0">
              <a:solidFill>
                <a:srgbClr val="CC99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C00CC"/>
                </a:solidFill>
              </a:rPr>
              <a:t>Средства и приемы работы над ритмико-интонационной стороной речи у детей с нарушениями слуха </a:t>
            </a:r>
            <a:endParaRPr lang="ru-RU" sz="2800" dirty="0">
              <a:solidFill>
                <a:srgbClr val="CC00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Как показать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неслышащему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ребенку изменение интонации? Проблема заключается в том, что ребенок считывает с губ, смысл фразы ему понятен, а интонацию он не понимает. </a:t>
            </a:r>
          </a:p>
          <a:p>
            <a:pPr algn="just"/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Подготовительная работа по обучению основным элементам интонации включает упражнения по развитию  восприятия на слух и воспроизведению модуляций голоса по высоте, силе, по формированию слитности речи и пауз, изменений темпа, ударения (словесного и логического). </a:t>
            </a:r>
          </a:p>
          <a:p>
            <a:pPr algn="just"/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При работе над интонацией большое внимание уделяется  формированию у учеников умений произносить один и тот же речевой материал, придавая ему разное эмоциональное звучание в соответствии с новой ситуацией (весело, грозно, строго, печально, радостно). Формирование у учащихся интонационной структуры осуществляется как в свободном общении (прежде всего при подражании речи слышащих), так и на специальных занятиях - индивидуальных, музыкально-ритмических, в слуховом кабинете, а также во время фонетических зарядок на общеобразовательных уроках и внеклассных занятиях. Также дети учатся на материале одной фразы по-разному комбинировать элементы интонации.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  У Маши красивое платье.</a:t>
            </a:r>
          </a:p>
          <a:p>
            <a:pPr algn="just"/>
            <a:r>
              <a:rPr lang="ru-RU" sz="4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 У Маши красивое платье!</a:t>
            </a:r>
          </a:p>
          <a:p>
            <a:pPr algn="just"/>
            <a:r>
              <a:rPr lang="ru-RU" sz="4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- У Маши красивое платье?</a:t>
            </a:r>
          </a:p>
          <a:p>
            <a:endParaRPr lang="ru-RU" sz="48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0099FF"/>
                </a:solidFill>
              </a:rPr>
              <a:t>В 1 классе</a:t>
            </a:r>
            <a:r>
              <a:rPr lang="ru-RU" dirty="0" smtClean="0">
                <a:solidFill>
                  <a:srgbClr val="0099FF"/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подготовительные упражнения включают обучение восприятию (на слух и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слухо-зрительно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воспроизведению: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слитности и пауз,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краткого и долгого произнесения гласных звуков,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силы голоса,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ударения в двух-, трехсложных словах; логического ударения,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темпа речи,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высоты голоса.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0099FF"/>
                </a:solidFill>
              </a:rPr>
              <a:t>Во 2 классе</a:t>
            </a:r>
            <a:r>
              <a:rPr lang="ru-RU" dirty="0" smtClean="0">
                <a:solidFill>
                  <a:srgbClr val="0099FF"/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эти навыки закрепляются и расширяются. Второклассники учатся говорить эмоционально и выразительно, произносить фразы в нормальном темпе, слитно или деля паузой на смысловые синтагмы, выделяя логическое и синтагматическое ударение, воспроизводя доступные элементы мелодического контура, а также адекватно использовать выразительную мимику.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solidFill>
                  <a:srgbClr val="0099FF"/>
                </a:solidFill>
              </a:rPr>
              <a:t>В 3 классе</a:t>
            </a:r>
            <a:r>
              <a:rPr lang="ru-RU" dirty="0" smtClean="0">
                <a:solidFill>
                  <a:srgbClr val="0099FF"/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основное внимание уделяется развитию навыков восприятия на слух и воспроизведения ритмико-мелодической структуры фраз в повествовательных и вопросительных предложениях, а также в оценочных предложениях со значением предельно высокой степени признака, действия, состояния. 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 занятиях широко применяется подражание образцу речи учителя, воспринимаемой учениками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слухо-зрительно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и на слух (с помощью слуховых аппаратов), обучение различению, опознаванию и распознаванию на слух основных элементов интонации, фонетическая ритмика. Также используются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вибро-тактильные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ощущения, графические средства, </a:t>
            </a:r>
            <a:r>
              <a:rPr lang="ru-RU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инсценирование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.</a:t>
            </a:r>
          </a:p>
          <a:p>
            <a:pPr lvl="0" algn="just"/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Дети учатся изображать, подражая действиям педагога, различные чувства.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264</TotalTime>
  <Words>1303</Words>
  <Application>Microsoft Office PowerPoint</Application>
  <PresentationFormat>Экран (4:3)</PresentationFormat>
  <Paragraphs>116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Апекс</vt:lpstr>
      <vt:lpstr>Государственное бюджетное образовательное учреждение  Республики Хакасия «Школа –интернат для детей с нарушениями слуха» </vt:lpstr>
      <vt:lpstr>Слайд 2</vt:lpstr>
      <vt:lpstr>Причины, влияющие на выразительность речи неслышащего ребенка:</vt:lpstr>
      <vt:lpstr>Что такое интонация?</vt:lpstr>
      <vt:lpstr>Средства и приемы работы над ритмико-интонационной стороной речи у детей с нарушениями слуха </vt:lpstr>
      <vt:lpstr>Слайд 6</vt:lpstr>
      <vt:lpstr>Слайд 7</vt:lpstr>
      <vt:lpstr>Слайд 8</vt:lpstr>
      <vt:lpstr>Слайд 9</vt:lpstr>
      <vt:lpstr>Упражнения по формированию правильной интонации</vt:lpstr>
      <vt:lpstr>Слайд 11</vt:lpstr>
      <vt:lpstr>Слайд 12</vt:lpstr>
      <vt:lpstr>Работа над ритмом</vt:lpstr>
      <vt:lpstr>Слайд 14</vt:lpstr>
      <vt:lpstr>Упражнения по развитию ритма </vt:lpstr>
      <vt:lpstr>Словесное ударение </vt:lpstr>
      <vt:lpstr>Приемы работы над словесным ударением</vt:lpstr>
      <vt:lpstr>Дирижирование</vt:lpstr>
      <vt:lpstr>Логическое ударение</vt:lpstr>
      <vt:lpstr>Приемы работы над логическим  ударением</vt:lpstr>
      <vt:lpstr>Слайд 21</vt:lpstr>
      <vt:lpstr>Высота и сила голоса</vt:lpstr>
      <vt:lpstr>Упражнения по развитию высоты голоса</vt:lpstr>
      <vt:lpstr>Упражнения по развитию силы голоса</vt:lpstr>
      <vt:lpstr>Темп речи</vt:lpstr>
      <vt:lpstr>Упражнения по развитию темпа голоса</vt:lpstr>
      <vt:lpstr>Изменение темпа произнесения и силы голоса</vt:lpstr>
      <vt:lpstr>Методические рекомендации по  работе  над ритмико-интонационной стороной речи у детей с нарушениями слуха</vt:lpstr>
      <vt:lpstr>Слайд 29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Екатерина</cp:lastModifiedBy>
  <cp:revision>83</cp:revision>
  <dcterms:created xsi:type="dcterms:W3CDTF">2018-04-29T09:36:51Z</dcterms:created>
  <dcterms:modified xsi:type="dcterms:W3CDTF">2018-10-30T12:52:23Z</dcterms:modified>
</cp:coreProperties>
</file>